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3">
  <p:sldMasterIdLst>
    <p:sldMasterId id="2147483648" r:id="rId1"/>
  </p:sldMasterIdLst>
  <p:notesMasterIdLst>
    <p:notesMasterId r:id="rId26"/>
  </p:notesMasterIdLst>
  <p:sldIdLst>
    <p:sldId id="256" r:id="rId2"/>
    <p:sldId id="283" r:id="rId3"/>
    <p:sldId id="286" r:id="rId4"/>
    <p:sldId id="285" r:id="rId5"/>
    <p:sldId id="282" r:id="rId6"/>
    <p:sldId id="291" r:id="rId7"/>
    <p:sldId id="290" r:id="rId8"/>
    <p:sldId id="287" r:id="rId9"/>
    <p:sldId id="284" r:id="rId10"/>
    <p:sldId id="264" r:id="rId11"/>
    <p:sldId id="262" r:id="rId12"/>
    <p:sldId id="263" r:id="rId13"/>
    <p:sldId id="265" r:id="rId14"/>
    <p:sldId id="260" r:id="rId15"/>
    <p:sldId id="274" r:id="rId16"/>
    <p:sldId id="288" r:id="rId17"/>
    <p:sldId id="268" r:id="rId18"/>
    <p:sldId id="271" r:id="rId19"/>
    <p:sldId id="273" r:id="rId20"/>
    <p:sldId id="276" r:id="rId21"/>
    <p:sldId id="289" r:id="rId22"/>
    <p:sldId id="280" r:id="rId23"/>
    <p:sldId id="270" r:id="rId24"/>
    <p:sldId id="272" r:id="rId2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228" autoAdjust="0"/>
  </p:normalViewPr>
  <p:slideViewPr>
    <p:cSldViewPr>
      <p:cViewPr varScale="1">
        <p:scale>
          <a:sx n="40" d="100"/>
          <a:sy n="40" d="100"/>
        </p:scale>
        <p:origin x="-225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3729C5-E2DC-4298-BC38-7D41355E4EE3}" type="datetimeFigureOut">
              <a:rPr lang="zh-CN" altLang="en-US" smtClean="0"/>
              <a:t>2016/9/18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EDFAA9-FA3E-4DFB-9FC3-9A60234B4FEC}" type="slidenum">
              <a:rPr lang="zh-CN" altLang="en-US" smtClean="0"/>
              <a:t>‹#›</a:t>
            </a:fld>
            <a:endParaRPr lang="zh-CN" altLang="en-US"/>
          </a:p>
        </p:txBody>
      </p:sp>
    </p:spTree>
    <p:extLst>
      <p:ext uri="{BB962C8B-B14F-4D97-AF65-F5344CB8AC3E}">
        <p14:creationId xmlns:p14="http://schemas.microsoft.com/office/powerpoint/2010/main" val="2770057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Dear</a:t>
            </a:r>
            <a:r>
              <a:rPr lang="en-US" altLang="zh-CN" baseline="0" dirty="0" smtClean="0"/>
              <a:t> all, the title for my presentation is </a:t>
            </a:r>
            <a:r>
              <a:rPr lang="en-US" altLang="zh-CN" sz="1200" b="1" i="1" dirty="0" smtClean="0">
                <a:latin typeface="Times New Roman" panose="02020603050405020304" pitchFamily="18" charset="0"/>
                <a:cs typeface="Times New Roman" panose="02020603050405020304" pitchFamily="18" charset="0"/>
              </a:rPr>
              <a:t>Priming modernity and work context strengthens the association between fairness/harm concerns and anger</a:t>
            </a:r>
            <a:r>
              <a:rPr lang="en-US" altLang="zh-CN" sz="1200" b="0" i="0" dirty="0" smtClean="0">
                <a:latin typeface="+mn-lt"/>
                <a:cs typeface="+mn-cs"/>
              </a:rPr>
              <a:t>.</a:t>
            </a:r>
            <a:r>
              <a:rPr lang="en-US" altLang="zh-CN" sz="1200" b="0" i="0" baseline="0" dirty="0" smtClean="0">
                <a:latin typeface="+mn-lt"/>
                <a:cs typeface="+mn-cs"/>
              </a:rPr>
              <a:t> I am </a:t>
            </a:r>
            <a:r>
              <a:rPr lang="en-US" altLang="zh-CN" sz="1200" b="0" i="0" baseline="0" dirty="0" err="1" smtClean="0">
                <a:latin typeface="+mn-lt"/>
                <a:cs typeface="+mn-cs"/>
              </a:rPr>
              <a:t>Manqi</a:t>
            </a:r>
            <a:r>
              <a:rPr lang="en-US" altLang="zh-CN" sz="1200" b="0" i="0" baseline="0" dirty="0" smtClean="0">
                <a:latin typeface="+mn-lt"/>
                <a:cs typeface="+mn-cs"/>
              </a:rPr>
              <a:t> Chen from the Chinese academy of social sciences.</a:t>
            </a:r>
          </a:p>
        </p:txBody>
      </p:sp>
      <p:sp>
        <p:nvSpPr>
          <p:cNvPr id="4" name="灯片编号占位符 3"/>
          <p:cNvSpPr>
            <a:spLocks noGrp="1"/>
          </p:cNvSpPr>
          <p:nvPr>
            <p:ph type="sldNum" sz="quarter" idx="10"/>
          </p:nvPr>
        </p:nvSpPr>
        <p:spPr/>
        <p:txBody>
          <a:bodyPr/>
          <a:lstStyle/>
          <a:p>
            <a:fld id="{9CEDFAA9-FA3E-4DFB-9FC3-9A60234B4FEC}" type="slidenum">
              <a:rPr lang="zh-CN" altLang="en-US" smtClean="0"/>
              <a:t>1</a:t>
            </a:fld>
            <a:endParaRPr lang="zh-CN" altLang="en-US"/>
          </a:p>
        </p:txBody>
      </p:sp>
    </p:spTree>
    <p:extLst>
      <p:ext uri="{BB962C8B-B14F-4D97-AF65-F5344CB8AC3E}">
        <p14:creationId xmlns:p14="http://schemas.microsoft.com/office/powerpoint/2010/main" val="1429985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We conducted two experiments to test</a:t>
            </a:r>
            <a:r>
              <a:rPr lang="en-US" altLang="zh-CN" sz="1200" kern="1200" baseline="0" dirty="0" smtClean="0">
                <a:solidFill>
                  <a:schemeClr val="tx1"/>
                </a:solidFill>
                <a:effectLst/>
                <a:latin typeface="+mn-lt"/>
                <a:ea typeface="+mn-ea"/>
                <a:cs typeface="+mn-cs"/>
              </a:rPr>
              <a:t> our hypothesis.</a:t>
            </a:r>
          </a:p>
          <a:p>
            <a:r>
              <a:rPr lang="en-US" altLang="zh-CN" sz="1200" kern="1200" baseline="0" dirty="0" smtClean="0">
                <a:solidFill>
                  <a:schemeClr val="tx1"/>
                </a:solidFill>
                <a:effectLst/>
                <a:latin typeface="+mn-lt"/>
                <a:ea typeface="+mn-ea"/>
                <a:cs typeface="+mn-cs"/>
              </a:rPr>
              <a:t>In the first experiment, we primed modernity to </a:t>
            </a:r>
            <a:r>
              <a:rPr lang="en-US" altLang="zh-CN" sz="1200" kern="1200" dirty="0" smtClean="0">
                <a:solidFill>
                  <a:schemeClr val="tx1"/>
                </a:solidFill>
                <a:effectLst/>
                <a:latin typeface="+mn-lt"/>
                <a:ea typeface="+mn-ea"/>
                <a:cs typeface="+mn-cs"/>
              </a:rPr>
              <a:t>examine its effect</a:t>
            </a:r>
            <a:r>
              <a:rPr lang="en-US" altLang="zh-CN" sz="1200" kern="1200" baseline="0" dirty="0" smtClean="0">
                <a:solidFill>
                  <a:schemeClr val="tx1"/>
                </a:solidFill>
                <a:effectLst/>
                <a:latin typeface="+mn-lt"/>
                <a:ea typeface="+mn-ea"/>
                <a:cs typeface="+mn-cs"/>
              </a:rPr>
              <a:t> on </a:t>
            </a:r>
            <a:r>
              <a:rPr kumimoji="1" lang="en-US" altLang="zh-CN" dirty="0" smtClean="0"/>
              <a:t>the link between violation of autonomous morality and anger.</a:t>
            </a:r>
            <a:endParaRPr lang="en-US" altLang="zh-CN" sz="1200" kern="1200" baseline="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60 Chinese </a:t>
            </a:r>
            <a:r>
              <a:rPr lang="en-US" altLang="zh-CN" sz="1200" b="1" kern="1200" dirty="0" smtClean="0">
                <a:solidFill>
                  <a:schemeClr val="tx1"/>
                </a:solidFill>
                <a:effectLst/>
                <a:latin typeface="+mn-lt"/>
                <a:ea typeface="+mn-ea"/>
                <a:cs typeface="+mn-cs"/>
              </a:rPr>
              <a:t>Mainlanders</a:t>
            </a:r>
            <a:r>
              <a:rPr lang="en-US" altLang="zh-CN" sz="1200" kern="1200" dirty="0" smtClean="0">
                <a:solidFill>
                  <a:schemeClr val="tx1"/>
                </a:solidFill>
                <a:effectLst/>
                <a:latin typeface="+mn-lt"/>
                <a:ea typeface="+mn-ea"/>
                <a:cs typeface="+mn-cs"/>
              </a:rPr>
              <a:t> from RENMIN University</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took part voluntarily in this experiment. Participants were randomly assigned to tradition</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Priming condition, modernity priming condition or the control condition.</a:t>
            </a:r>
          </a:p>
        </p:txBody>
      </p:sp>
      <p:sp>
        <p:nvSpPr>
          <p:cNvPr id="4" name="灯片编号占位符 3"/>
          <p:cNvSpPr>
            <a:spLocks noGrp="1"/>
          </p:cNvSpPr>
          <p:nvPr>
            <p:ph type="sldNum" sz="quarter" idx="10"/>
          </p:nvPr>
        </p:nvSpPr>
        <p:spPr/>
        <p:txBody>
          <a:bodyPr/>
          <a:lstStyle/>
          <a:p>
            <a:fld id="{9CEDFAA9-FA3E-4DFB-9FC3-9A60234B4FEC}" type="slidenum">
              <a:rPr lang="zh-CN" altLang="en-US" smtClean="0"/>
              <a:t>10</a:t>
            </a:fld>
            <a:endParaRPr lang="zh-CN" altLang="en-US"/>
          </a:p>
        </p:txBody>
      </p:sp>
    </p:spTree>
    <p:extLst>
      <p:ext uri="{BB962C8B-B14F-4D97-AF65-F5344CB8AC3E}">
        <p14:creationId xmlns:p14="http://schemas.microsoft.com/office/powerpoint/2010/main" val="600427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the </a:t>
            </a:r>
            <a:r>
              <a:rPr lang="en-US" altLang="zh-CN" sz="1200" kern="1200" baseline="0" dirty="0" smtClean="0">
                <a:solidFill>
                  <a:schemeClr val="tx1"/>
                </a:solidFill>
                <a:effectLst/>
                <a:latin typeface="+mn-lt"/>
                <a:ea typeface="+mn-ea"/>
                <a:cs typeface="+mn-cs"/>
              </a:rPr>
              <a:t>pictorial primes of tradition and modernity used in this experiment are shown here. They were 15 primes of matched categories in each condition. </a:t>
            </a:r>
          </a:p>
          <a:p>
            <a:r>
              <a:rPr lang="en-US" altLang="zh-CN" sz="1200" kern="1200" baseline="0" dirty="0" smtClean="0">
                <a:solidFill>
                  <a:schemeClr val="tx1"/>
                </a:solidFill>
                <a:effectLst/>
                <a:latin typeface="+mn-lt"/>
                <a:ea typeface="+mn-ea"/>
                <a:cs typeface="+mn-cs"/>
              </a:rPr>
              <a:t>Such as:</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clothing (Tang suit VS Western-style suit)</a:t>
            </a:r>
          </a:p>
          <a:p>
            <a:r>
              <a:rPr lang="en-US" altLang="zh-CN" sz="1200" kern="1200" dirty="0" smtClean="0">
                <a:solidFill>
                  <a:schemeClr val="tx1"/>
                </a:solidFill>
                <a:effectLst/>
                <a:latin typeface="+mn-lt"/>
                <a:ea typeface="+mn-ea"/>
                <a:cs typeface="+mn-cs"/>
              </a:rPr>
              <a:t>national defense (Great Wall VS aircraft carrier)</a:t>
            </a:r>
          </a:p>
          <a:p>
            <a:r>
              <a:rPr lang="en-US" altLang="zh-CN" sz="1200" kern="1200" dirty="0" smtClean="0">
                <a:solidFill>
                  <a:schemeClr val="tx1"/>
                </a:solidFill>
                <a:effectLst/>
                <a:latin typeface="+mn-lt"/>
                <a:ea typeface="+mn-ea"/>
                <a:cs typeface="+mn-cs"/>
              </a:rPr>
              <a:t>Stationeries (Chinese brush VS pen, steelyard VS electronic balance)</a:t>
            </a:r>
          </a:p>
          <a:p>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9CEDFAA9-FA3E-4DFB-9FC3-9A60234B4FEC}" type="slidenum">
              <a:rPr lang="zh-CN" altLang="en-US" smtClean="0"/>
              <a:t>11</a:t>
            </a:fld>
            <a:endParaRPr lang="zh-CN" altLang="en-US"/>
          </a:p>
        </p:txBody>
      </p:sp>
    </p:spTree>
    <p:extLst>
      <p:ext uri="{BB962C8B-B14F-4D97-AF65-F5344CB8AC3E}">
        <p14:creationId xmlns:p14="http://schemas.microsoft.com/office/powerpoint/2010/main" val="494041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the control,</a:t>
            </a:r>
            <a:r>
              <a:rPr lang="en-US" altLang="zh-CN" baseline="0" dirty="0" smtClean="0"/>
              <a:t> the primes were pictures of clouds and landscape.</a:t>
            </a:r>
            <a:endParaRPr lang="zh-CN" altLang="en-US" dirty="0"/>
          </a:p>
        </p:txBody>
      </p:sp>
      <p:sp>
        <p:nvSpPr>
          <p:cNvPr id="4" name="灯片编号占位符 3"/>
          <p:cNvSpPr>
            <a:spLocks noGrp="1"/>
          </p:cNvSpPr>
          <p:nvPr>
            <p:ph type="sldNum" sz="quarter" idx="10"/>
          </p:nvPr>
        </p:nvSpPr>
        <p:spPr/>
        <p:txBody>
          <a:bodyPr/>
          <a:lstStyle/>
          <a:p>
            <a:fld id="{9CEDFAA9-FA3E-4DFB-9FC3-9A60234B4FEC}" type="slidenum">
              <a:rPr lang="zh-CN" altLang="en-US" smtClean="0"/>
              <a:t>12</a:t>
            </a:fld>
            <a:endParaRPr lang="zh-CN" altLang="en-US"/>
          </a:p>
        </p:txBody>
      </p:sp>
    </p:spTree>
    <p:extLst>
      <p:ext uri="{BB962C8B-B14F-4D97-AF65-F5344CB8AC3E}">
        <p14:creationId xmlns:p14="http://schemas.microsoft.com/office/powerpoint/2010/main" val="402203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In the priming</a:t>
            </a:r>
            <a:r>
              <a:rPr lang="en-US" altLang="zh-CN" sz="1200" kern="1200" baseline="0" dirty="0" smtClean="0">
                <a:solidFill>
                  <a:schemeClr val="tx1"/>
                </a:solidFill>
                <a:effectLst/>
                <a:latin typeface="+mn-lt"/>
                <a:ea typeface="+mn-ea"/>
                <a:cs typeface="+mn-cs"/>
              </a:rPr>
              <a:t> phase, the participants </a:t>
            </a:r>
            <a:r>
              <a:rPr lang="en-US" altLang="zh-CN" sz="1200" kern="1200" dirty="0" smtClean="0">
                <a:solidFill>
                  <a:schemeClr val="tx1"/>
                </a:solidFill>
                <a:effectLst/>
                <a:latin typeface="+mn-lt"/>
                <a:ea typeface="+mn-ea"/>
                <a:cs typeface="+mn-cs"/>
              </a:rPr>
              <a:t>were asked to answer two simple questions about each prime (such as “what is in the picture?”) </a:t>
            </a:r>
            <a:endParaRPr lang="en-US" altLang="zh-CN" sz="1200" kern="1200" baseline="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In the test phase, participants were presented with 11 moral violation news events,</a:t>
            </a:r>
            <a:r>
              <a:rPr lang="en-US" altLang="zh-CN" sz="1200" kern="1200" baseline="0" dirty="0" smtClean="0">
                <a:solidFill>
                  <a:schemeClr val="tx1"/>
                </a:solidFill>
                <a:effectLst/>
                <a:latin typeface="+mn-lt"/>
                <a:ea typeface="+mn-ea"/>
                <a:cs typeface="+mn-cs"/>
              </a:rPr>
              <a:t> one at a time.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smtClean="0">
                <a:solidFill>
                  <a:schemeClr val="tx1"/>
                </a:solidFill>
                <a:effectLst/>
                <a:latin typeface="+mn-lt"/>
                <a:ea typeface="+mn-ea"/>
                <a:cs typeface="+mn-cs"/>
              </a:rPr>
              <a:t>Each news event was presented together with 4 emotion choices: </a:t>
            </a:r>
            <a:r>
              <a:rPr lang="en-US" altLang="zh-CN" dirty="0" smtClean="0"/>
              <a:t>contempt, anger, disgust, or others,</a:t>
            </a:r>
            <a:r>
              <a:rPr lang="en-US" altLang="zh-CN" baseline="0" dirty="0" smtClean="0"/>
              <a:t> and the participants were asked to select </a:t>
            </a:r>
            <a:r>
              <a:rPr lang="en-US" altLang="zh-CN" dirty="0" smtClean="0"/>
              <a:t>the most and second most appropriate emotion options to describe their feelings after reading the news.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Next, participants were shown three moral issues </a:t>
            </a:r>
            <a:r>
              <a:rPr lang="en-US" altLang="zh-CN" dirty="0" smtClean="0"/>
              <a:t>fairness- or harm-related morality; </a:t>
            </a:r>
            <a:r>
              <a:rPr lang="en-US" altLang="zh-CN" dirty="0" err="1" smtClean="0"/>
              <a:t>ingroup</a:t>
            </a:r>
            <a:r>
              <a:rPr lang="en-US" altLang="zh-CN" dirty="0" smtClean="0"/>
              <a:t> loyalty- or authority–related morality; and purity-related morality</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and </a:t>
            </a:r>
            <a:r>
              <a:rPr lang="en-US" altLang="zh-CN" dirty="0" smtClean="0"/>
              <a:t>also selected the </a:t>
            </a:r>
            <a:r>
              <a:rPr lang="en-US" altLang="zh-CN" b="1" dirty="0" smtClean="0"/>
              <a:t>two moral issues </a:t>
            </a:r>
            <a:r>
              <a:rPr lang="en-US" altLang="zh-CN" dirty="0" smtClean="0"/>
              <a:t>they were most concerned with.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p:txBody>
      </p:sp>
      <p:sp>
        <p:nvSpPr>
          <p:cNvPr id="4" name="灯片编号占位符 3"/>
          <p:cNvSpPr>
            <a:spLocks noGrp="1"/>
          </p:cNvSpPr>
          <p:nvPr>
            <p:ph type="sldNum" sz="quarter" idx="10"/>
          </p:nvPr>
        </p:nvSpPr>
        <p:spPr/>
        <p:txBody>
          <a:bodyPr/>
          <a:lstStyle/>
          <a:p>
            <a:fld id="{9CEDFAA9-FA3E-4DFB-9FC3-9A60234B4FEC}" type="slidenum">
              <a:rPr lang="zh-CN" altLang="en-US" smtClean="0"/>
              <a:t>13</a:t>
            </a:fld>
            <a:endParaRPr lang="zh-CN" altLang="en-US"/>
          </a:p>
        </p:txBody>
      </p:sp>
    </p:spTree>
    <p:extLst>
      <p:ext uri="{BB962C8B-B14F-4D97-AF65-F5344CB8AC3E}">
        <p14:creationId xmlns:p14="http://schemas.microsoft.com/office/powerpoint/2010/main" val="2643599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As mentioned, 11 news were selected as stimulus events in the current study.</a:t>
            </a:r>
            <a:r>
              <a:rPr lang="en-US" altLang="zh-CN"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How were those news selected?</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Firstly,</a:t>
            </a:r>
            <a:r>
              <a:rPr lang="en-US" altLang="zh-CN" dirty="0" smtClean="0"/>
              <a:t> based on the results of an online study of moral judgments</a:t>
            </a:r>
            <a:r>
              <a:rPr lang="en-US" altLang="zh-CN" baseline="0" dirty="0" smtClean="0"/>
              <a:t> and emotional reactions to </a:t>
            </a:r>
            <a:r>
              <a:rPr lang="en-US" altLang="zh-CN" dirty="0" smtClean="0"/>
              <a:t>464 news events, we selected 44 news events that elicited mixed moral emotions (emotions associated with 2 moral domains)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These news were edited to have similar writing styles and length (M = 223.22 Chinese characters)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indent="0">
              <a:buNone/>
            </a:pPr>
            <a:r>
              <a:rPr lang="en-US" altLang="zh-CN" dirty="0" smtClean="0"/>
              <a:t>An online survey was carried out to assess the emotions these news elicited.</a:t>
            </a:r>
          </a:p>
          <a:p>
            <a:pPr marL="0" indent="0">
              <a:buNone/>
            </a:pPr>
            <a:endParaRPr lang="en-US" altLang="zh-CN" dirty="0" smtClean="0"/>
          </a:p>
          <a:p>
            <a:pPr marL="0" indent="0">
              <a:buNone/>
            </a:pPr>
            <a:r>
              <a:rPr lang="en-US" altLang="zh-CN" dirty="0" smtClean="0"/>
              <a:t>A final list of 11 events that elicited mixed moral emotions were included in the final study.</a:t>
            </a:r>
            <a:endParaRPr lang="zh-CN"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 </a:t>
            </a:r>
            <a:endParaRPr lang="en-US" altLang="zh-CN" sz="1200" kern="1200" dirty="0" smtClean="0">
              <a:solidFill>
                <a:schemeClr val="tx1"/>
              </a:solidFill>
              <a:effectLst/>
              <a:latin typeface="+mn-lt"/>
              <a:ea typeface="+mn-ea"/>
              <a:cs typeface="+mn-cs"/>
            </a:endParaRPr>
          </a:p>
          <a:p>
            <a:r>
              <a:rPr lang="en-US" altLang="zh-CN" dirty="0" smtClean="0"/>
              <a:t>We used events</a:t>
            </a:r>
            <a:r>
              <a:rPr lang="en-US" altLang="zh-CN" baseline="0" dirty="0" smtClean="0"/>
              <a:t> that can be viewed as violations of 2 moral criteria to leave room for the manifestation of the priming effect.</a:t>
            </a:r>
            <a:endParaRPr lang="zh-CN" altLang="en-US" dirty="0"/>
          </a:p>
        </p:txBody>
      </p:sp>
      <p:sp>
        <p:nvSpPr>
          <p:cNvPr id="4" name="灯片编号占位符 3"/>
          <p:cNvSpPr>
            <a:spLocks noGrp="1"/>
          </p:cNvSpPr>
          <p:nvPr>
            <p:ph type="sldNum" sz="quarter" idx="10"/>
          </p:nvPr>
        </p:nvSpPr>
        <p:spPr/>
        <p:txBody>
          <a:bodyPr/>
          <a:lstStyle/>
          <a:p>
            <a:fld id="{9CEDFAA9-FA3E-4DFB-9FC3-9A60234B4FEC}" type="slidenum">
              <a:rPr lang="zh-CN" altLang="en-US" smtClean="0"/>
              <a:t>14</a:t>
            </a:fld>
            <a:endParaRPr lang="zh-CN" altLang="en-US"/>
          </a:p>
        </p:txBody>
      </p:sp>
    </p:spTree>
    <p:extLst>
      <p:ext uri="{BB962C8B-B14F-4D97-AF65-F5344CB8AC3E}">
        <p14:creationId xmlns:p14="http://schemas.microsoft.com/office/powerpoint/2010/main" val="1467960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s a sample</a:t>
            </a:r>
            <a:r>
              <a:rPr lang="en-US" altLang="zh-CN" baseline="0" dirty="0" smtClean="0"/>
              <a:t> stimulus news.</a:t>
            </a:r>
          </a:p>
          <a:p>
            <a:endParaRPr lang="zh-CN" altLang="en-US" dirty="0"/>
          </a:p>
        </p:txBody>
      </p:sp>
      <p:sp>
        <p:nvSpPr>
          <p:cNvPr id="4" name="灯片编号占位符 3"/>
          <p:cNvSpPr>
            <a:spLocks noGrp="1"/>
          </p:cNvSpPr>
          <p:nvPr>
            <p:ph type="sldNum" sz="quarter" idx="10"/>
          </p:nvPr>
        </p:nvSpPr>
        <p:spPr/>
        <p:txBody>
          <a:bodyPr/>
          <a:lstStyle/>
          <a:p>
            <a:fld id="{9CEDFAA9-FA3E-4DFB-9FC3-9A60234B4FEC}" type="slidenum">
              <a:rPr lang="zh-CN" altLang="en-US" smtClean="0"/>
              <a:t>15</a:t>
            </a:fld>
            <a:endParaRPr lang="zh-CN" altLang="en-US"/>
          </a:p>
        </p:txBody>
      </p:sp>
    </p:spTree>
    <p:extLst>
      <p:ext uri="{BB962C8B-B14F-4D97-AF65-F5344CB8AC3E}">
        <p14:creationId xmlns:p14="http://schemas.microsoft.com/office/powerpoint/2010/main" val="1533228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used</a:t>
            </a:r>
            <a:r>
              <a:rPr lang="en-US" altLang="zh-CN" baseline="0" dirty="0" smtClean="0"/>
              <a:t> multilevel analysis to analyze the data. </a:t>
            </a:r>
          </a:p>
          <a:p>
            <a:r>
              <a:rPr lang="en-US" altLang="zh-CN" baseline="0" dirty="0" smtClean="0"/>
              <a:t>At level 1, we assessed the association between violation of fairness or harm and anger across events within each participant.</a:t>
            </a:r>
          </a:p>
          <a:p>
            <a:r>
              <a:rPr lang="en-US" altLang="zh-CN" baseline="0" dirty="0" smtClean="0"/>
              <a:t>At level 2, we tested the effect of modernity priming on the association between violation of fairness or harm and anger.</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 cross-level interaction was significant, indicating that modernity priming affected the strength of association between violation of fairness or harm and anger.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9CEDFAA9-FA3E-4DFB-9FC3-9A60234B4FEC}" type="slidenum">
              <a:rPr lang="zh-CN" altLang="en-US" smtClean="0"/>
              <a:t>16</a:t>
            </a:fld>
            <a:endParaRPr lang="zh-CN" altLang="en-US"/>
          </a:p>
        </p:txBody>
      </p:sp>
    </p:spTree>
    <p:extLst>
      <p:ext uri="{BB962C8B-B14F-4D97-AF65-F5344CB8AC3E}">
        <p14:creationId xmlns:p14="http://schemas.microsoft.com/office/powerpoint/2010/main" val="1213429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This</a:t>
            </a:r>
            <a:r>
              <a:rPr lang="en-US" altLang="zh-CN" sz="1200" kern="1200" baseline="0" dirty="0" smtClean="0">
                <a:solidFill>
                  <a:schemeClr val="tx1"/>
                </a:solidFill>
                <a:effectLst/>
                <a:latin typeface="+mn-lt"/>
                <a:ea typeface="+mn-ea"/>
                <a:cs typeface="+mn-cs"/>
              </a:rPr>
              <a:t> table shows the mean normalized </a:t>
            </a:r>
            <a:r>
              <a:rPr lang="en-US" altLang="zh-CN" sz="1200" kern="1200" dirty="0" smtClean="0">
                <a:solidFill>
                  <a:schemeClr val="tx1"/>
                </a:solidFill>
                <a:effectLst/>
                <a:latin typeface="+mn-lt"/>
                <a:ea typeface="+mn-ea"/>
                <a:cs typeface="+mn-cs"/>
              </a:rPr>
              <a:t>correlation between moral emotion and moral concern under</a:t>
            </a:r>
            <a:r>
              <a:rPr lang="en-US" altLang="zh-CN" sz="1200" kern="1200" baseline="0" dirty="0" smtClean="0">
                <a:solidFill>
                  <a:schemeClr val="tx1"/>
                </a:solidFill>
                <a:effectLst/>
                <a:latin typeface="+mn-lt"/>
                <a:ea typeface="+mn-ea"/>
                <a:cs typeface="+mn-cs"/>
              </a:rPr>
              <a:t> three priming conditions.</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Consistent</a:t>
            </a:r>
            <a:r>
              <a:rPr lang="en-US" altLang="zh-CN" sz="1200" kern="1200" baseline="0" dirty="0" smtClean="0">
                <a:solidFill>
                  <a:schemeClr val="tx1"/>
                </a:solidFill>
                <a:effectLst/>
                <a:latin typeface="+mn-lt"/>
                <a:ea typeface="+mn-ea"/>
                <a:cs typeface="+mn-cs"/>
              </a:rPr>
              <a:t> with our hypothesis, </a:t>
            </a:r>
            <a:r>
              <a:rPr lang="en-US" altLang="zh-CN" sz="1200" kern="1200" dirty="0" smtClean="0">
                <a:solidFill>
                  <a:schemeClr val="tx1"/>
                </a:solidFill>
                <a:effectLst/>
                <a:latin typeface="+mn-lt"/>
                <a:ea typeface="+mn-ea"/>
                <a:cs typeface="+mn-cs"/>
              </a:rPr>
              <a:t>t</a:t>
            </a:r>
            <a:r>
              <a:rPr lang="en-US" altLang="zh-CN" sz="1200" kern="1200" baseline="0" dirty="0" smtClean="0">
                <a:solidFill>
                  <a:schemeClr val="tx1"/>
                </a:solidFill>
                <a:effectLst/>
                <a:latin typeface="+mn-lt"/>
                <a:ea typeface="+mn-ea"/>
                <a:cs typeface="+mn-cs"/>
              </a:rPr>
              <a:t>he</a:t>
            </a:r>
            <a:r>
              <a:rPr lang="en-US" altLang="zh-CN" sz="1200" dirty="0" smtClean="0"/>
              <a:t> mean</a:t>
            </a:r>
            <a:r>
              <a:rPr lang="en-US" altLang="zh-CN" sz="1200" baseline="0" dirty="0" smtClean="0"/>
              <a:t> </a:t>
            </a:r>
            <a:r>
              <a:rPr lang="en-US" altLang="zh-CN" sz="1200" kern="1200" dirty="0" smtClean="0">
                <a:solidFill>
                  <a:schemeClr val="tx1"/>
                </a:solidFill>
                <a:effectLst/>
                <a:latin typeface="+mn-lt"/>
                <a:ea typeface="+mn-ea"/>
                <a:cs typeface="+mn-cs"/>
              </a:rPr>
              <a:t>correlation between</a:t>
            </a:r>
            <a:r>
              <a:rPr lang="en-US" altLang="zh-CN" sz="1200" kern="1200" baseline="0" dirty="0" smtClean="0">
                <a:solidFill>
                  <a:schemeClr val="tx1"/>
                </a:solidFill>
                <a:effectLst/>
                <a:latin typeface="+mn-lt"/>
                <a:ea typeface="+mn-ea"/>
                <a:cs typeface="+mn-cs"/>
              </a:rPr>
              <a:t> anger and</a:t>
            </a:r>
            <a:r>
              <a:rPr lang="en-US" altLang="zh-CN" sz="1200" kern="1200" dirty="0" smtClean="0">
                <a:solidFill>
                  <a:schemeClr val="tx1"/>
                </a:solidFill>
                <a:effectLst/>
                <a:latin typeface="+mn-lt"/>
                <a:ea typeface="+mn-ea"/>
                <a:cs typeface="+mn-cs"/>
              </a:rPr>
              <a:t> violation of ethics of autonomy was stronger in</a:t>
            </a:r>
            <a:r>
              <a:rPr lang="en-US" altLang="zh-CN" sz="1200" kern="1200" baseline="0" dirty="0" smtClean="0">
                <a:solidFill>
                  <a:schemeClr val="tx1"/>
                </a:solidFill>
                <a:effectLst/>
                <a:latin typeface="+mn-lt"/>
                <a:ea typeface="+mn-ea"/>
                <a:cs typeface="+mn-cs"/>
              </a:rPr>
              <a:t> the modernity priming condition than in the other 2 conditions.</a:t>
            </a: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9CEDFAA9-FA3E-4DFB-9FC3-9A60234B4FEC}" type="slidenum">
              <a:rPr lang="zh-CN" altLang="en-US" smtClean="0"/>
              <a:t>17</a:t>
            </a:fld>
            <a:endParaRPr lang="zh-CN" altLang="en-US"/>
          </a:p>
        </p:txBody>
      </p:sp>
    </p:spTree>
    <p:extLst>
      <p:ext uri="{BB962C8B-B14F-4D97-AF65-F5344CB8AC3E}">
        <p14:creationId xmlns:p14="http://schemas.microsoft.com/office/powerpoint/2010/main" val="2548103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dirty="0" smtClean="0"/>
              <a:t>In conclusion, </a:t>
            </a:r>
            <a:r>
              <a:rPr kumimoji="0" lang="en-US" altLang="zh-CN" dirty="0" smtClean="0"/>
              <a:t>t</a:t>
            </a:r>
            <a:r>
              <a:rPr lang="en-US" altLang="zh-CN" dirty="0" smtClean="0"/>
              <a:t>he linkage between fairness/harm concern and anger was stronger in the modernity priming condition than in the tradition priming or control conditions. This</a:t>
            </a:r>
            <a:r>
              <a:rPr lang="en-US" altLang="zh-CN" baseline="0" dirty="0" smtClean="0"/>
              <a:t> result shows that </a:t>
            </a:r>
            <a:r>
              <a:rPr lang="en-US" altLang="zh-CN" dirty="0" smtClean="0"/>
              <a:t>priming modernity strengthens the association between fairness/harm concerns and anger.</a:t>
            </a:r>
          </a:p>
          <a:p>
            <a:endParaRPr kumimoji="1" lang="zh-CN" altLang="en-US" dirty="0"/>
          </a:p>
        </p:txBody>
      </p:sp>
      <p:sp>
        <p:nvSpPr>
          <p:cNvPr id="4" name="幻灯片编号占位符 3"/>
          <p:cNvSpPr>
            <a:spLocks noGrp="1"/>
          </p:cNvSpPr>
          <p:nvPr>
            <p:ph type="sldNum" sz="quarter" idx="10"/>
          </p:nvPr>
        </p:nvSpPr>
        <p:spPr/>
        <p:txBody>
          <a:bodyPr/>
          <a:lstStyle/>
          <a:p>
            <a:fld id="{9CEDFAA9-FA3E-4DFB-9FC3-9A60234B4FEC}" type="slidenum">
              <a:rPr lang="zh-CN" altLang="en-US" smtClean="0"/>
              <a:t>18</a:t>
            </a:fld>
            <a:endParaRPr lang="zh-CN" altLang="en-US"/>
          </a:p>
        </p:txBody>
      </p:sp>
    </p:spTree>
    <p:extLst>
      <p:ext uri="{BB962C8B-B14F-4D97-AF65-F5344CB8AC3E}">
        <p14:creationId xmlns:p14="http://schemas.microsoft.com/office/powerpoint/2010/main" val="298675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We conducted another experiment to </a:t>
            </a:r>
            <a:r>
              <a:rPr lang="en-US" altLang="zh-CN" sz="1200" kern="1200" baseline="0" dirty="0" smtClean="0">
                <a:solidFill>
                  <a:schemeClr val="tx1"/>
                </a:solidFill>
                <a:effectLst/>
                <a:latin typeface="+mn-lt"/>
                <a:ea typeface="+mn-ea"/>
                <a:cs typeface="+mn-cs"/>
              </a:rPr>
              <a:t>test the effect of priming work context on</a:t>
            </a:r>
            <a:r>
              <a:rPr lang="en-US" altLang="zh-CN" sz="1200" kern="1200" dirty="0" smtClean="0">
                <a:solidFill>
                  <a:schemeClr val="tx1"/>
                </a:solidFill>
                <a:effectLst/>
                <a:latin typeface="+mn-lt"/>
                <a:ea typeface="+mn-ea"/>
                <a:cs typeface="+mn-cs"/>
              </a:rPr>
              <a:t> </a:t>
            </a:r>
            <a:r>
              <a:rPr kumimoji="1" lang="en-US" altLang="zh-CN" dirty="0" smtClean="0"/>
              <a:t>the link between violation of autonomous morality and anger.</a:t>
            </a:r>
          </a:p>
          <a:p>
            <a:endParaRPr lang="en-US" altLang="zh-CN" dirty="0" smtClean="0"/>
          </a:p>
          <a:p>
            <a:r>
              <a:rPr lang="en-US" altLang="zh-CN" dirty="0" smtClean="0"/>
              <a:t>The procedures</a:t>
            </a:r>
            <a:r>
              <a:rPr lang="en-US" altLang="zh-CN" baseline="0" dirty="0" smtClean="0"/>
              <a:t> were as the same as those in Experiment 1, except that we primed work context instead of modernity in the current study.</a:t>
            </a:r>
          </a:p>
          <a:p>
            <a:endParaRPr lang="zh-CN" altLang="en-US" dirty="0"/>
          </a:p>
        </p:txBody>
      </p:sp>
      <p:sp>
        <p:nvSpPr>
          <p:cNvPr id="4" name="灯片编号占位符 3"/>
          <p:cNvSpPr>
            <a:spLocks noGrp="1"/>
          </p:cNvSpPr>
          <p:nvPr>
            <p:ph type="sldNum" sz="quarter" idx="10"/>
          </p:nvPr>
        </p:nvSpPr>
        <p:spPr/>
        <p:txBody>
          <a:bodyPr/>
          <a:lstStyle/>
          <a:p>
            <a:fld id="{9CEDFAA9-FA3E-4DFB-9FC3-9A60234B4FEC}" type="slidenum">
              <a:rPr lang="zh-CN" altLang="en-US" smtClean="0"/>
              <a:t>19</a:t>
            </a:fld>
            <a:endParaRPr lang="zh-CN" altLang="en-US"/>
          </a:p>
        </p:txBody>
      </p:sp>
    </p:spTree>
    <p:extLst>
      <p:ext uri="{BB962C8B-B14F-4D97-AF65-F5344CB8AC3E}">
        <p14:creationId xmlns:p14="http://schemas.microsoft.com/office/powerpoint/2010/main" val="1407470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According</a:t>
            </a:r>
            <a:r>
              <a:rPr lang="en-US" altLang="zh-CN" baseline="0" dirty="0" smtClean="0"/>
              <a:t> to the moral foundation theory, p</a:t>
            </a:r>
            <a:r>
              <a:rPr lang="en-US" altLang="zh-CN" dirty="0" smtClean="0"/>
              <a:t>eople make intuitive (vs. deliberate) moral judgments spontaneously in response to morally relevant events in a specific context.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Furthermore, contextual factors, such as the level of economic development, can affect how people make sense of an event and they emotionally respond to it.</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9CEDFAA9-FA3E-4DFB-9FC3-9A60234B4FEC}" type="slidenum">
              <a:rPr lang="zh-CN" altLang="en-US" smtClean="0"/>
              <a:t>2</a:t>
            </a:fld>
            <a:endParaRPr lang="zh-CN" altLang="en-US"/>
          </a:p>
        </p:txBody>
      </p:sp>
    </p:spTree>
    <p:extLst>
      <p:ext uri="{BB962C8B-B14F-4D97-AF65-F5344CB8AC3E}">
        <p14:creationId xmlns:p14="http://schemas.microsoft.com/office/powerpoint/2010/main" val="452388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kern="1200" baseline="0" dirty="0" smtClean="0">
                <a:solidFill>
                  <a:schemeClr val="tx1"/>
                </a:solidFill>
                <a:effectLst/>
                <a:latin typeface="+mn-lt"/>
                <a:ea typeface="+mn-ea"/>
                <a:cs typeface="+mn-cs"/>
              </a:rPr>
              <a:t>In the </a:t>
            </a:r>
            <a:r>
              <a:rPr lang="en-US" altLang="zh-CN" b="0" dirty="0" smtClean="0"/>
              <a:t>work</a:t>
            </a:r>
            <a:r>
              <a:rPr lang="en-US" altLang="zh-CN" b="0" baseline="0" dirty="0" smtClean="0"/>
              <a:t> context</a:t>
            </a:r>
            <a:r>
              <a:rPr lang="en-US" altLang="zh-CN" b="0" dirty="0" smtClean="0"/>
              <a:t> priming condition</a:t>
            </a:r>
            <a:r>
              <a:rPr lang="en-US" altLang="zh-CN" sz="1200" b="0" kern="1200" baseline="0" dirty="0" smtClean="0">
                <a:solidFill>
                  <a:schemeClr val="tx1"/>
                </a:solidFill>
                <a:effectLst/>
                <a:latin typeface="+mn-lt"/>
                <a:ea typeface="+mn-ea"/>
                <a:cs typeface="+mn-cs"/>
              </a:rPr>
              <a:t>, participants were asked to </a:t>
            </a:r>
            <a:r>
              <a:rPr lang="en-US" altLang="zh-CN" b="0" dirty="0" smtClean="0"/>
              <a:t>describe a memorable work experience.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0" dirty="0" smtClean="0"/>
              <a:t>We included two control</a:t>
            </a:r>
            <a:r>
              <a:rPr lang="en-US" altLang="zh-CN" b="0" baseline="0" dirty="0" smtClean="0"/>
              <a:t> conditions.</a:t>
            </a:r>
            <a:endParaRPr lang="en-US" altLang="zh-CN"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0" dirty="0" smtClean="0"/>
              <a:t>In</a:t>
            </a:r>
            <a:r>
              <a:rPr lang="en-US" altLang="zh-CN" b="0" baseline="0" dirty="0" smtClean="0"/>
              <a:t> the first control condition, </a:t>
            </a:r>
            <a:r>
              <a:rPr lang="en-US" altLang="zh-CN" sz="1200" b="0" kern="1200" baseline="0" dirty="0" smtClean="0">
                <a:solidFill>
                  <a:schemeClr val="tx1"/>
                </a:solidFill>
                <a:effectLst/>
                <a:latin typeface="+mn-lt"/>
                <a:ea typeface="+mn-ea"/>
                <a:cs typeface="+mn-cs"/>
              </a:rPr>
              <a:t>participants were asked to </a:t>
            </a:r>
            <a:r>
              <a:rPr lang="en-US" altLang="zh-CN" b="0" dirty="0" smtClean="0"/>
              <a:t>describe a memorable work-unrelated life experience</a:t>
            </a:r>
            <a:r>
              <a:rPr lang="en-US" altLang="zh-CN" b="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0" baseline="0" dirty="0" smtClean="0"/>
              <a:t>In the second control condition, there was no recall task.</a:t>
            </a:r>
          </a:p>
        </p:txBody>
      </p:sp>
      <p:sp>
        <p:nvSpPr>
          <p:cNvPr id="4" name="灯片编号占位符 3"/>
          <p:cNvSpPr>
            <a:spLocks noGrp="1"/>
          </p:cNvSpPr>
          <p:nvPr>
            <p:ph type="sldNum" sz="quarter" idx="10"/>
          </p:nvPr>
        </p:nvSpPr>
        <p:spPr/>
        <p:txBody>
          <a:bodyPr/>
          <a:lstStyle/>
          <a:p>
            <a:fld id="{9CEDFAA9-FA3E-4DFB-9FC3-9A60234B4FEC}" type="slidenum">
              <a:rPr lang="zh-CN" altLang="en-US" smtClean="0"/>
              <a:t>20</a:t>
            </a:fld>
            <a:endParaRPr lang="zh-CN" altLang="en-US"/>
          </a:p>
        </p:txBody>
      </p:sp>
    </p:spTree>
    <p:extLst>
      <p:ext uri="{BB962C8B-B14F-4D97-AF65-F5344CB8AC3E}">
        <p14:creationId xmlns:p14="http://schemas.microsoft.com/office/powerpoint/2010/main" val="2643599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There</a:t>
            </a:r>
            <a:r>
              <a:rPr lang="en-US" altLang="zh-CN" baseline="0" dirty="0" smtClean="0"/>
              <a:t> stimulus event,</a:t>
            </a:r>
            <a:r>
              <a:rPr kumimoji="1" lang="en-US" altLang="zh-CN" dirty="0" smtClean="0"/>
              <a:t> measures, and analysis</a:t>
            </a:r>
            <a:r>
              <a:rPr lang="en-US" altLang="zh-CN" baseline="0" dirty="0" smtClean="0"/>
              <a:t> were the same as those used in experiment 1.</a:t>
            </a:r>
          </a:p>
          <a:p>
            <a:endParaRPr lang="zh-CN" altLang="en-US" dirty="0"/>
          </a:p>
        </p:txBody>
      </p:sp>
      <p:sp>
        <p:nvSpPr>
          <p:cNvPr id="4" name="灯片编号占位符 3"/>
          <p:cNvSpPr>
            <a:spLocks noGrp="1"/>
          </p:cNvSpPr>
          <p:nvPr>
            <p:ph type="sldNum" sz="quarter" idx="10"/>
          </p:nvPr>
        </p:nvSpPr>
        <p:spPr/>
        <p:txBody>
          <a:bodyPr/>
          <a:lstStyle/>
          <a:p>
            <a:fld id="{9CEDFAA9-FA3E-4DFB-9FC3-9A60234B4FEC}" type="slidenum">
              <a:rPr lang="zh-CN" altLang="en-US" smtClean="0"/>
              <a:t>21</a:t>
            </a:fld>
            <a:endParaRPr lang="zh-CN" altLang="en-US"/>
          </a:p>
        </p:txBody>
      </p:sp>
    </p:spTree>
    <p:extLst>
      <p:ext uri="{BB962C8B-B14F-4D97-AF65-F5344CB8AC3E}">
        <p14:creationId xmlns:p14="http://schemas.microsoft.com/office/powerpoint/2010/main" val="1042307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Here is the main result.</a:t>
            </a:r>
            <a:r>
              <a:rPr lang="en-US" altLang="zh-CN" sz="1200" kern="1200" baseline="0" dirty="0" smtClean="0">
                <a:solidFill>
                  <a:schemeClr val="tx1"/>
                </a:solidFill>
                <a:effectLst/>
                <a:latin typeface="+mn-lt"/>
                <a:ea typeface="+mn-ea"/>
                <a:cs typeface="+mn-cs"/>
              </a:rPr>
              <a:t> </a:t>
            </a:r>
          </a:p>
          <a:p>
            <a:r>
              <a:rPr lang="en-US" altLang="zh-CN" sz="1200" kern="1200" baseline="0" dirty="0" smtClean="0">
                <a:solidFill>
                  <a:schemeClr val="tx1"/>
                </a:solidFill>
                <a:effectLst/>
                <a:latin typeface="+mn-lt"/>
                <a:ea typeface="+mn-ea"/>
                <a:cs typeface="+mn-cs"/>
              </a:rPr>
              <a:t>On the vertical axis is the mean normalized correlation between concern with a moral issue and its associated moral emotion. </a:t>
            </a:r>
          </a:p>
          <a:p>
            <a:r>
              <a:rPr lang="en-US" altLang="zh-CN" sz="1200" kern="1200" baseline="0" dirty="0" smtClean="0">
                <a:solidFill>
                  <a:schemeClr val="tx1"/>
                </a:solidFill>
                <a:effectLst/>
                <a:latin typeface="+mn-lt"/>
                <a:ea typeface="+mn-ea"/>
                <a:cs typeface="+mn-cs"/>
              </a:rPr>
              <a:t>Of relevance to our hypothesis is the blue line, which depicts the strength of association between anger and concern with violation of fairness or harm,</a:t>
            </a:r>
          </a:p>
          <a:p>
            <a:r>
              <a:rPr lang="en-US" altLang="zh-CN" sz="1200" kern="1200" baseline="0" dirty="0" smtClean="0">
                <a:solidFill>
                  <a:schemeClr val="tx1"/>
                </a:solidFill>
                <a:effectLst/>
                <a:latin typeface="+mn-lt"/>
                <a:ea typeface="+mn-ea"/>
                <a:cs typeface="+mn-cs"/>
              </a:rPr>
              <a:t>As shown in the figure, this association was stronger in the work-experience priming condition than in the two control conditions. </a:t>
            </a:r>
            <a:endParaRPr lang="zh-CN" altLang="en-US" dirty="0"/>
          </a:p>
        </p:txBody>
      </p:sp>
      <p:sp>
        <p:nvSpPr>
          <p:cNvPr id="4" name="灯片编号占位符 3"/>
          <p:cNvSpPr>
            <a:spLocks noGrp="1"/>
          </p:cNvSpPr>
          <p:nvPr>
            <p:ph type="sldNum" sz="quarter" idx="10"/>
          </p:nvPr>
        </p:nvSpPr>
        <p:spPr/>
        <p:txBody>
          <a:bodyPr/>
          <a:lstStyle/>
          <a:p>
            <a:fld id="{9CEDFAA9-FA3E-4DFB-9FC3-9A60234B4FEC}" type="slidenum">
              <a:rPr lang="zh-CN" altLang="en-US" smtClean="0"/>
              <a:t>22</a:t>
            </a:fld>
            <a:endParaRPr lang="zh-CN" altLang="en-US"/>
          </a:p>
        </p:txBody>
      </p:sp>
    </p:spTree>
    <p:extLst>
      <p:ext uri="{BB962C8B-B14F-4D97-AF65-F5344CB8AC3E}">
        <p14:creationId xmlns:p14="http://schemas.microsoft.com/office/powerpoint/2010/main" val="651528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In two experiments, we</a:t>
            </a:r>
            <a:r>
              <a:rPr lang="en-US" altLang="zh-CN" sz="1200" kern="1200" baseline="0" dirty="0" smtClean="0">
                <a:solidFill>
                  <a:schemeClr val="tx1"/>
                </a:solidFill>
                <a:effectLst/>
                <a:latin typeface="+mn-lt"/>
                <a:ea typeface="+mn-ea"/>
                <a:cs typeface="+mn-cs"/>
              </a:rPr>
              <a:t> found</a:t>
            </a:r>
            <a:r>
              <a:rPr lang="en-US" altLang="zh-CN" sz="1200" kern="1200" dirty="0" smtClean="0">
                <a:solidFill>
                  <a:schemeClr val="tx1"/>
                </a:solidFill>
                <a:effectLst/>
                <a:latin typeface="+mn-lt"/>
                <a:ea typeface="+mn-ea"/>
                <a:cs typeface="+mn-cs"/>
              </a:rPr>
              <a:t> consistent evidence</a:t>
            </a:r>
            <a:r>
              <a:rPr lang="en-US" altLang="zh-CN" sz="1200" kern="1200" baseline="0" dirty="0" smtClean="0">
                <a:solidFill>
                  <a:schemeClr val="tx1"/>
                </a:solidFill>
                <a:effectLst/>
                <a:latin typeface="+mn-lt"/>
                <a:ea typeface="+mn-ea"/>
                <a:cs typeface="+mn-cs"/>
              </a:rPr>
              <a:t> for our hypothesis</a:t>
            </a:r>
            <a:r>
              <a:rPr lang="en-US" altLang="zh-CN" sz="1200" kern="1200" dirty="0" smtClean="0">
                <a:solidFill>
                  <a:schemeClr val="tx1"/>
                </a:solidFill>
                <a:effectLst/>
                <a:latin typeface="+mn-lt"/>
                <a:ea typeface="+mn-ea"/>
                <a:cs typeface="+mn-cs"/>
              </a:rPr>
              <a:t> that the linkage between concern with ethics of autonomy</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and anger was stronger following</a:t>
            </a:r>
            <a:r>
              <a:rPr lang="en-US" altLang="zh-CN" sz="1200" kern="1200" baseline="0" dirty="0" smtClean="0">
                <a:solidFill>
                  <a:schemeClr val="tx1"/>
                </a:solidFill>
                <a:effectLst/>
                <a:latin typeface="+mn-lt"/>
                <a:ea typeface="+mn-ea"/>
                <a:cs typeface="+mn-cs"/>
              </a:rPr>
              <a:t> either modernity or work experience priming. </a:t>
            </a:r>
            <a:r>
              <a:rPr lang="en-US" altLang="zh-CN" sz="1200" kern="1200" dirty="0" smtClean="0">
                <a:solidFill>
                  <a:schemeClr val="tx1"/>
                </a:solidFill>
                <a:effectLst/>
                <a:latin typeface="+mn-lt"/>
                <a:ea typeface="+mn-ea"/>
                <a:cs typeface="+mn-cs"/>
              </a:rPr>
              <a:t> </a:t>
            </a:r>
          </a:p>
          <a:p>
            <a:r>
              <a:rPr lang="en-US" altLang="zh-CN" sz="1200" kern="1200" dirty="0" smtClean="0">
                <a:solidFill>
                  <a:schemeClr val="tx1"/>
                </a:solidFill>
                <a:effectLst/>
                <a:latin typeface="+mn-lt"/>
                <a:ea typeface="+mn-ea"/>
                <a:cs typeface="+mn-cs"/>
              </a:rPr>
              <a:t>Those results imply that a</a:t>
            </a:r>
            <a:r>
              <a:rPr lang="en-US" altLang="zh-CN" dirty="0" smtClean="0"/>
              <a:t>s China modernizes, the Chinese respond to violations of the ethics of autonomy with higher intensity of anger.</a:t>
            </a:r>
          </a:p>
          <a:p>
            <a:r>
              <a:rPr lang="en-US" altLang="zh-CN" dirty="0" smtClean="0"/>
              <a:t>Because fairness is emphasized in contemporary work context in China, priming work context also elicits stronger anger reactions to violations of ethics of autonomy among Chinese Mainlanders.</a:t>
            </a:r>
          </a:p>
          <a:p>
            <a:r>
              <a:rPr lang="en-US" altLang="zh-CN" dirty="0" smtClean="0"/>
              <a:t>Finally,</a:t>
            </a:r>
            <a:r>
              <a:rPr lang="en-US" altLang="zh-CN" baseline="0" dirty="0" smtClean="0"/>
              <a:t> c</a:t>
            </a:r>
            <a:r>
              <a:rPr lang="en-US" altLang="zh-CN" dirty="0" smtClean="0"/>
              <a:t>onsistent with the Moral Foundation Theory, our results show that the level of economic development can affect emotional reactions to moral issues.</a:t>
            </a:r>
          </a:p>
          <a:p>
            <a:r>
              <a:rPr lang="zh-CN" altLang="en-US" sz="1200" kern="1200" dirty="0" smtClean="0">
                <a:solidFill>
                  <a:schemeClr val="tx1"/>
                </a:solidFill>
                <a:effectLst/>
                <a:latin typeface="+mn-lt"/>
                <a:ea typeface="+mn-ea"/>
                <a:cs typeface="+mn-cs"/>
              </a:rPr>
              <a:t>随着中国的现代化进展的加快，人们对于违反自主道德的事件其愤怒感增强。</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由于在现代中国的工作环境中，公平问题日益彰显，因此当启动工作背景中，人们对于违反自主道德的事件其愤怒感也随之增强。</a:t>
            </a:r>
            <a:endParaRPr lang="en-US" altLang="zh-CN" sz="1200" kern="1200" dirty="0" smtClean="0">
              <a:solidFill>
                <a:schemeClr val="tx1"/>
              </a:solidFill>
              <a:effectLst/>
              <a:latin typeface="+mn-lt"/>
              <a:ea typeface="+mn-ea"/>
              <a:cs typeface="+mn-cs"/>
            </a:endParaRPr>
          </a:p>
          <a:p>
            <a:r>
              <a:rPr lang="zh-CN" altLang="en-US" sz="1200" kern="1200" smtClean="0">
                <a:solidFill>
                  <a:schemeClr val="tx1"/>
                </a:solidFill>
                <a:effectLst/>
                <a:latin typeface="+mn-lt"/>
                <a:ea typeface="+mn-ea"/>
                <a:cs typeface="+mn-cs"/>
              </a:rPr>
              <a:t>可见，社会的发展水平影响了人们对道德问题的情绪反应。</a:t>
            </a: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9CEDFAA9-FA3E-4DFB-9FC3-9A60234B4FEC}" type="slidenum">
              <a:rPr lang="zh-CN" altLang="en-US" smtClean="0"/>
              <a:t>23</a:t>
            </a:fld>
            <a:endParaRPr lang="zh-CN" altLang="en-US"/>
          </a:p>
        </p:txBody>
      </p:sp>
    </p:spTree>
    <p:extLst>
      <p:ext uri="{BB962C8B-B14F-4D97-AF65-F5344CB8AC3E}">
        <p14:creationId xmlns:p14="http://schemas.microsoft.com/office/powerpoint/2010/main" val="1678476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Thank</a:t>
            </a:r>
            <a:r>
              <a:rPr lang="en-US" altLang="zh-CN" baseline="0" dirty="0" smtClean="0"/>
              <a:t> you for your attention. Looking forward your suggestions.</a:t>
            </a:r>
            <a:endParaRPr lang="zh-CN" altLang="en-US" dirty="0"/>
          </a:p>
        </p:txBody>
      </p:sp>
      <p:sp>
        <p:nvSpPr>
          <p:cNvPr id="4" name="灯片编号占位符 3"/>
          <p:cNvSpPr>
            <a:spLocks noGrp="1"/>
          </p:cNvSpPr>
          <p:nvPr>
            <p:ph type="sldNum" sz="quarter" idx="10"/>
          </p:nvPr>
        </p:nvSpPr>
        <p:spPr/>
        <p:txBody>
          <a:bodyPr/>
          <a:lstStyle/>
          <a:p>
            <a:fld id="{9CEDFAA9-FA3E-4DFB-9FC3-9A60234B4FEC}" type="slidenum">
              <a:rPr lang="zh-CN" altLang="en-US" smtClean="0"/>
              <a:t>24</a:t>
            </a:fld>
            <a:endParaRPr lang="zh-CN" altLang="en-US"/>
          </a:p>
        </p:txBody>
      </p:sp>
    </p:spTree>
    <p:extLst>
      <p:ext uri="{BB962C8B-B14F-4D97-AF65-F5344CB8AC3E}">
        <p14:creationId xmlns:p14="http://schemas.microsoft.com/office/powerpoint/2010/main" val="80477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The major research question</a:t>
            </a:r>
            <a:r>
              <a:rPr kumimoji="1" lang="en-US" altLang="zh-CN" baseline="0" dirty="0" smtClean="0"/>
              <a:t> in the current study is:</a:t>
            </a:r>
          </a:p>
          <a:p>
            <a:r>
              <a:rPr kumimoji="1" lang="en-US" altLang="zh-CN" dirty="0" smtClean="0"/>
              <a:t>How do modernity and emphasis of fairness norms in modern work contexts affect moral emotions in response to moral events?</a:t>
            </a:r>
            <a:endParaRPr kumimoji="1" lang="zh-CN" altLang="en-US" dirty="0"/>
          </a:p>
        </p:txBody>
      </p:sp>
      <p:sp>
        <p:nvSpPr>
          <p:cNvPr id="4" name="幻灯片编号占位符 3"/>
          <p:cNvSpPr>
            <a:spLocks noGrp="1"/>
          </p:cNvSpPr>
          <p:nvPr>
            <p:ph type="sldNum" sz="quarter" idx="10"/>
          </p:nvPr>
        </p:nvSpPr>
        <p:spPr/>
        <p:txBody>
          <a:bodyPr/>
          <a:lstStyle/>
          <a:p>
            <a:fld id="{9CEDFAA9-FA3E-4DFB-9FC3-9A60234B4FEC}" type="slidenum">
              <a:rPr lang="zh-CN" altLang="en-US" smtClean="0"/>
              <a:t>3</a:t>
            </a:fld>
            <a:endParaRPr lang="zh-CN" altLang="en-US"/>
          </a:p>
        </p:txBody>
      </p:sp>
    </p:spTree>
    <p:extLst>
      <p:ext uri="{BB962C8B-B14F-4D97-AF65-F5344CB8AC3E}">
        <p14:creationId xmlns:p14="http://schemas.microsoft.com/office/powerpoint/2010/main" val="2965698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What is the relationship</a:t>
            </a:r>
            <a:r>
              <a:rPr kumimoji="1" lang="en-US" altLang="zh-CN" baseline="0" dirty="0" smtClean="0"/>
              <a:t> between economic development and morality?</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dirty="0" smtClean="0"/>
              <a:t>Joe </a:t>
            </a:r>
            <a:r>
              <a:rPr kumimoji="1" lang="en-US" altLang="zh-CN" dirty="0" err="1" smtClean="0"/>
              <a:t>Henrich</a:t>
            </a:r>
            <a:r>
              <a:rPr kumimoji="1" lang="en-US" altLang="zh-CN" dirty="0" smtClean="0"/>
              <a:t> found that as the level of market integration of a community increases, the norm of fairness becomes more prevalent in the community.</a:t>
            </a:r>
            <a:endParaRPr kumimoji="1" lang="zh-CN" altLang="en-US" dirty="0" smtClean="0"/>
          </a:p>
          <a:p>
            <a:r>
              <a:rPr kumimoji="1" lang="en-US" altLang="zh-CN" dirty="0" smtClean="0"/>
              <a:t>This</a:t>
            </a:r>
            <a:r>
              <a:rPr kumimoji="1" lang="en-US" altLang="zh-CN" baseline="0" dirty="0" smtClean="0"/>
              <a:t> relationship is shown in the next figure.</a:t>
            </a:r>
          </a:p>
          <a:p>
            <a:endParaRPr kumimoji="1" lang="en-US" altLang="zh-CN" baseline="0" dirty="0" smtClean="0"/>
          </a:p>
          <a:p>
            <a:r>
              <a:rPr kumimoji="1" lang="zh-CN" altLang="en-US" baseline="0" dirty="0" smtClean="0"/>
              <a:t>随着社会市场化水平的提高，公平将成为社会主流的判断标准</a:t>
            </a:r>
            <a:endParaRPr kumimoji="1" lang="zh-CN" altLang="en-US" dirty="0"/>
          </a:p>
        </p:txBody>
      </p:sp>
      <p:sp>
        <p:nvSpPr>
          <p:cNvPr id="4" name="幻灯片编号占位符 3"/>
          <p:cNvSpPr>
            <a:spLocks noGrp="1"/>
          </p:cNvSpPr>
          <p:nvPr>
            <p:ph type="sldNum" sz="quarter" idx="10"/>
          </p:nvPr>
        </p:nvSpPr>
        <p:spPr/>
        <p:txBody>
          <a:bodyPr/>
          <a:lstStyle/>
          <a:p>
            <a:fld id="{9CEDFAA9-FA3E-4DFB-9FC3-9A60234B4FEC}" type="slidenum">
              <a:rPr lang="zh-CN" altLang="en-US" smtClean="0"/>
              <a:t>4</a:t>
            </a:fld>
            <a:endParaRPr lang="zh-CN" altLang="en-US"/>
          </a:p>
        </p:txBody>
      </p:sp>
    </p:spTree>
    <p:extLst>
      <p:ext uri="{BB962C8B-B14F-4D97-AF65-F5344CB8AC3E}">
        <p14:creationId xmlns:p14="http://schemas.microsoft.com/office/powerpoint/2010/main" val="2997028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baseline="0" dirty="0" smtClean="0">
                <a:solidFill>
                  <a:schemeClr val="tx1"/>
                </a:solidFill>
                <a:effectLst/>
                <a:latin typeface="+mn-lt"/>
                <a:ea typeface="+mn-ea"/>
                <a:cs typeface="+mn-cs"/>
              </a:rPr>
              <a:t>The horizontal axis in this figure is the extent of market integration of a community. The vertical axis is the mean offer in the Dictator Game, which was used as a </a:t>
            </a:r>
            <a:r>
              <a:rPr lang="en-US" altLang="zh-CN" sz="1200" b="1" kern="1200" baseline="0" dirty="0" smtClean="0">
                <a:solidFill>
                  <a:schemeClr val="tx1"/>
                </a:solidFill>
                <a:effectLst/>
                <a:latin typeface="+mn-lt"/>
                <a:ea typeface="+mn-ea"/>
                <a:cs typeface="+mn-cs"/>
              </a:rPr>
              <a:t>proxy</a:t>
            </a:r>
            <a:r>
              <a:rPr lang="en-US" altLang="zh-CN" sz="1200" kern="1200" baseline="0" dirty="0" smtClean="0">
                <a:solidFill>
                  <a:schemeClr val="tx1"/>
                </a:solidFill>
                <a:effectLst/>
                <a:latin typeface="+mn-lt"/>
                <a:ea typeface="+mn-ea"/>
                <a:cs typeface="+mn-cs"/>
              </a:rPr>
              <a:t> for internalized concern for fairness. Each data point </a:t>
            </a:r>
            <a:r>
              <a:rPr lang="en-US" altLang="zh-CN" sz="1200" b="1" kern="1200" baseline="0" dirty="0" smtClean="0">
                <a:solidFill>
                  <a:schemeClr val="tx1"/>
                </a:solidFill>
                <a:effectLst/>
                <a:latin typeface="+mn-lt"/>
                <a:ea typeface="+mn-ea"/>
                <a:cs typeface="+mn-cs"/>
              </a:rPr>
              <a:t>represent</a:t>
            </a:r>
            <a:r>
              <a:rPr lang="en-US" altLang="zh-CN" sz="1200" kern="1200" baseline="0" dirty="0" smtClean="0">
                <a:solidFill>
                  <a:schemeClr val="tx1"/>
                </a:solidFill>
                <a:effectLst/>
                <a:latin typeface="+mn-lt"/>
                <a:ea typeface="+mn-ea"/>
                <a:cs typeface="+mn-cs"/>
              </a:rPr>
              <a:t>s a community in a cross-cultural study. As the level of market integration of a community increases, </a:t>
            </a:r>
            <a:r>
              <a:rPr lang="en-US" altLang="zh-CN" sz="1200" b="1" kern="1200" baseline="0" dirty="0" smtClean="0">
                <a:solidFill>
                  <a:schemeClr val="tx1"/>
                </a:solidFill>
                <a:effectLst/>
                <a:latin typeface="+mn-lt"/>
                <a:ea typeface="+mn-ea"/>
                <a:cs typeface="+mn-cs"/>
              </a:rPr>
              <a:t>intrinsic</a:t>
            </a:r>
            <a:r>
              <a:rPr lang="en-US" altLang="zh-CN" sz="1200" kern="1200" baseline="0" dirty="0" smtClean="0">
                <a:solidFill>
                  <a:schemeClr val="tx1"/>
                </a:solidFill>
                <a:effectLst/>
                <a:latin typeface="+mn-lt"/>
                <a:ea typeface="+mn-ea"/>
                <a:cs typeface="+mn-cs"/>
              </a:rPr>
              <a:t> concern for fairness also increases. Market integration is closely tied to economic modernization.</a:t>
            </a:r>
          </a:p>
        </p:txBody>
      </p:sp>
      <p:sp>
        <p:nvSpPr>
          <p:cNvPr id="4" name="幻灯片编号占位符 3"/>
          <p:cNvSpPr>
            <a:spLocks noGrp="1"/>
          </p:cNvSpPr>
          <p:nvPr>
            <p:ph type="sldNum" sz="quarter" idx="10"/>
          </p:nvPr>
        </p:nvSpPr>
        <p:spPr/>
        <p:txBody>
          <a:bodyPr/>
          <a:lstStyle/>
          <a:p>
            <a:fld id="{9CEDFAA9-FA3E-4DFB-9FC3-9A60234B4FEC}" type="slidenum">
              <a:rPr lang="zh-CN" altLang="en-US" smtClean="0"/>
              <a:t>5</a:t>
            </a:fld>
            <a:endParaRPr lang="zh-CN" altLang="en-US"/>
          </a:p>
        </p:txBody>
      </p:sp>
    </p:spTree>
    <p:extLst>
      <p:ext uri="{BB962C8B-B14F-4D97-AF65-F5344CB8AC3E}">
        <p14:creationId xmlns:p14="http://schemas.microsoft.com/office/powerpoint/2010/main" val="3062134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What</a:t>
            </a:r>
            <a:r>
              <a:rPr lang="en-US" altLang="zh-CN" baseline="0" dirty="0" smtClean="0"/>
              <a:t> is the explanation for this relationship?</a:t>
            </a:r>
          </a:p>
          <a:p>
            <a:r>
              <a:rPr lang="en-US" altLang="zh-CN" dirty="0" smtClean="0"/>
              <a:t>According to the Joe </a:t>
            </a:r>
            <a:r>
              <a:rPr lang="en-US" altLang="zh-CN" dirty="0" err="1" smtClean="0"/>
              <a:t>Henrich</a:t>
            </a:r>
            <a:r>
              <a:rPr lang="en-US" altLang="zh-CN" dirty="0" smtClean="0"/>
              <a:t>, smaller and subsistence-based communities can rely on reputation-based costly punishment and indirect sanctioning to discourage self-maximization at the expense of the public good. </a:t>
            </a:r>
          </a:p>
          <a:p>
            <a:r>
              <a:rPr lang="en-US" altLang="zh-CN" dirty="0" smtClean="0"/>
              <a:t>However, as the breadth and intensity of economic exchange increase, market efficiency requires trust, fairness, and cooperation among individuals engaged in </a:t>
            </a:r>
            <a:r>
              <a:rPr lang="en-US" altLang="zh-CN" b="1" dirty="0" smtClean="0"/>
              <a:t>infrequent</a:t>
            </a:r>
            <a:r>
              <a:rPr lang="en-US" altLang="zh-CN" dirty="0" smtClean="0"/>
              <a:t> or anonymous interactions, because fairness norms as a set of shared expectations and motivations help lower transaction costs and sustain long-term, mutually beneficial transactions. </a:t>
            </a:r>
          </a:p>
          <a:p>
            <a:r>
              <a:rPr lang="en-US" altLang="zh-CN" dirty="0" smtClean="0"/>
              <a:t>In short, market integration provides the ecological foundation for the emergence and spread of fairness norms, which in turn support progress in market integration.</a:t>
            </a:r>
            <a:r>
              <a:rPr lang="en-HK" altLang="zh-CN" dirty="0" smtClean="0"/>
              <a:t> </a:t>
            </a:r>
            <a:endParaRPr kumimoji="1" lang="zh-CN" altLang="en-US" dirty="0" smtClean="0"/>
          </a:p>
          <a:p>
            <a:endParaRPr lang="zh-CN" altLang="en-US" dirty="0"/>
          </a:p>
        </p:txBody>
      </p:sp>
      <p:sp>
        <p:nvSpPr>
          <p:cNvPr id="4" name="灯片编号占位符 3"/>
          <p:cNvSpPr>
            <a:spLocks noGrp="1"/>
          </p:cNvSpPr>
          <p:nvPr>
            <p:ph type="sldNum" sz="quarter" idx="10"/>
          </p:nvPr>
        </p:nvSpPr>
        <p:spPr/>
        <p:txBody>
          <a:bodyPr/>
          <a:lstStyle/>
          <a:p>
            <a:fld id="{9CEDFAA9-FA3E-4DFB-9FC3-9A60234B4FEC}" type="slidenum">
              <a:rPr lang="zh-CN" altLang="en-US" smtClean="0"/>
              <a:t>6</a:t>
            </a:fld>
            <a:endParaRPr lang="zh-CN" altLang="en-US"/>
          </a:p>
        </p:txBody>
      </p:sp>
    </p:spTree>
    <p:extLst>
      <p:ext uri="{BB962C8B-B14F-4D97-AF65-F5344CB8AC3E}">
        <p14:creationId xmlns:p14="http://schemas.microsoft.com/office/powerpoint/2010/main" val="2140536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a:t>
            </a:r>
            <a:r>
              <a:rPr lang="en-US" altLang="zh-CN" baseline="0" dirty="0" smtClean="0"/>
              <a:t> relationship between work context and concern over fairness is well documented in the social psychology of justice.</a:t>
            </a:r>
          </a:p>
          <a:p>
            <a:r>
              <a:rPr lang="en-US" altLang="zh-CN" baseline="0" dirty="0" smtClean="0"/>
              <a:t>In the work domain, the major concern is the productivity maximization, and the preferred principle of reward allocation is equity or fairness.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In the friendship domain, the major concern is social harmony, and the preferred principle of reward allocation is equality.</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In the family domain, the major concern is the protect the welfare of </a:t>
            </a:r>
            <a:r>
              <a:rPr lang="en-US" altLang="zh-CN" baseline="0" dirty="0" err="1" smtClean="0"/>
              <a:t>ingroup</a:t>
            </a:r>
            <a:r>
              <a:rPr lang="en-US" altLang="zh-CN" baseline="0" dirty="0" smtClean="0"/>
              <a:t> members, and the preferred principle of reward allocation is allocation according to need.</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Previously, Prof. Chiu also mentioned that in China, economic growth has been accompanied by increased </a:t>
            </a:r>
            <a:r>
              <a:rPr lang="en-US" altLang="zh-CN" b="1" baseline="0" dirty="0" smtClean="0"/>
              <a:t>intellectual</a:t>
            </a:r>
            <a:r>
              <a:rPr lang="en-US" altLang="zh-CN" baseline="0" dirty="0" smtClean="0"/>
              <a:t> curiosity in fairness and frequency of collective action.</a:t>
            </a:r>
          </a:p>
        </p:txBody>
      </p:sp>
      <p:sp>
        <p:nvSpPr>
          <p:cNvPr id="4" name="灯片编号占位符 3"/>
          <p:cNvSpPr>
            <a:spLocks noGrp="1"/>
          </p:cNvSpPr>
          <p:nvPr>
            <p:ph type="sldNum" sz="quarter" idx="10"/>
          </p:nvPr>
        </p:nvSpPr>
        <p:spPr/>
        <p:txBody>
          <a:bodyPr/>
          <a:lstStyle/>
          <a:p>
            <a:fld id="{9CEDFAA9-FA3E-4DFB-9FC3-9A60234B4FEC}" type="slidenum">
              <a:rPr lang="zh-CN" altLang="en-US" smtClean="0"/>
              <a:t>7</a:t>
            </a:fld>
            <a:endParaRPr lang="zh-CN" altLang="en-US"/>
          </a:p>
        </p:txBody>
      </p:sp>
    </p:spTree>
    <p:extLst>
      <p:ext uri="{BB962C8B-B14F-4D97-AF65-F5344CB8AC3E}">
        <p14:creationId xmlns:p14="http://schemas.microsoft.com/office/powerpoint/2010/main" val="2001721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Based on this past research</a:t>
            </a:r>
            <a:r>
              <a:rPr lang="en-US" altLang="zh-CN" baseline="0" dirty="0" smtClean="0"/>
              <a:t> </a:t>
            </a:r>
            <a:r>
              <a:rPr lang="en-US" altLang="zh-CN" b="1" baseline="0" dirty="0" smtClean="0"/>
              <a:t>literature</a:t>
            </a:r>
            <a:r>
              <a:rPr lang="en-US" altLang="zh-CN" baseline="0" dirty="0" smtClean="0"/>
              <a:t>, we make this hypothesis:</a:t>
            </a:r>
          </a:p>
          <a:p>
            <a:r>
              <a:rPr kumimoji="1" lang="en-US" altLang="zh-CN" dirty="0" smtClean="0"/>
              <a:t>Priming modernity in</a:t>
            </a:r>
            <a:r>
              <a:rPr kumimoji="1" lang="en-US" altLang="zh-CN" baseline="0" dirty="0" smtClean="0"/>
              <a:t> </a:t>
            </a:r>
            <a:r>
              <a:rPr kumimoji="1" lang="en-US" altLang="zh-CN" dirty="0" smtClean="0"/>
              <a:t>experiment 1 and work context</a:t>
            </a:r>
            <a:r>
              <a:rPr kumimoji="1" lang="en-US" altLang="zh-CN" baseline="0" dirty="0" smtClean="0"/>
              <a:t> in experiment 2</a:t>
            </a:r>
            <a:r>
              <a:rPr kumimoji="1" lang="en-US" altLang="zh-CN" dirty="0" smtClean="0"/>
              <a:t> would strengthen the link between violation of fairness-related</a:t>
            </a:r>
            <a:r>
              <a:rPr kumimoji="1" lang="en-US" altLang="zh-CN" baseline="0" dirty="0" smtClean="0"/>
              <a:t> </a:t>
            </a:r>
            <a:r>
              <a:rPr kumimoji="1" lang="en-US" altLang="zh-CN" dirty="0" smtClean="0"/>
              <a:t>autonomous morality and its associated emotion. Specifically, following modernity/work priming (vs. control priming), Chinese participants would show stronger anger reactions in responses to violation of autonomous morality.</a:t>
            </a:r>
            <a:endParaRPr kumimoji="1" lang="zh-CN" altLang="en-US" dirty="0"/>
          </a:p>
        </p:txBody>
      </p:sp>
      <p:sp>
        <p:nvSpPr>
          <p:cNvPr id="4" name="灯片编号占位符 3"/>
          <p:cNvSpPr>
            <a:spLocks noGrp="1"/>
          </p:cNvSpPr>
          <p:nvPr>
            <p:ph type="sldNum" sz="quarter" idx="10"/>
          </p:nvPr>
        </p:nvSpPr>
        <p:spPr/>
        <p:txBody>
          <a:bodyPr/>
          <a:lstStyle/>
          <a:p>
            <a:fld id="{9CEDFAA9-FA3E-4DFB-9FC3-9A60234B4FEC}" type="slidenum">
              <a:rPr lang="zh-CN" altLang="en-US" smtClean="0"/>
              <a:t>8</a:t>
            </a:fld>
            <a:endParaRPr lang="zh-CN" altLang="en-US"/>
          </a:p>
        </p:txBody>
      </p:sp>
    </p:spTree>
    <p:extLst>
      <p:ext uri="{BB962C8B-B14F-4D97-AF65-F5344CB8AC3E}">
        <p14:creationId xmlns:p14="http://schemas.microsoft.com/office/powerpoint/2010/main" val="4206112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Our hypothesized</a:t>
            </a:r>
            <a:r>
              <a:rPr lang="en-US" altLang="zh-CN" baseline="0" dirty="0" smtClean="0"/>
              <a:t> connection between concern with fairness and anger is based on the </a:t>
            </a:r>
            <a:r>
              <a:rPr lang="en-US" altLang="zh-CN" dirty="0" smtClean="0"/>
              <a:t>moral foundation</a:t>
            </a:r>
            <a:r>
              <a:rPr lang="en-US" altLang="zh-CN" baseline="0" dirty="0" smtClean="0"/>
              <a:t> </a:t>
            </a:r>
            <a:r>
              <a:rPr lang="en-US" altLang="zh-CN" baseline="0" dirty="0" smtClean="0"/>
              <a:t>theory.</a:t>
            </a:r>
            <a:endParaRPr lang="en-US" altLang="zh-CN" baseline="0" dirty="0" smtClean="0"/>
          </a:p>
          <a:p>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moral foundation theory has identified three major categories of moral foundations: </a:t>
            </a:r>
            <a:r>
              <a:rPr lang="en-US" altLang="zh-CN" dirty="0" err="1" smtClean="0"/>
              <a:t>ingroup</a:t>
            </a:r>
            <a:r>
              <a:rPr lang="en-US" altLang="zh-CN" dirty="0" smtClean="0"/>
              <a:t> loyalty- or authority–related morality, fairness- </a:t>
            </a:r>
            <a:r>
              <a:rPr lang="en-US" altLang="zh-CN" dirty="0" smtClean="0"/>
              <a:t>or harm-related morality, </a:t>
            </a:r>
            <a:r>
              <a:rPr lang="en-US" altLang="zh-CN" dirty="0" smtClean="0"/>
              <a:t>and </a:t>
            </a:r>
            <a:r>
              <a:rPr lang="en-US" altLang="zh-CN" dirty="0" smtClean="0"/>
              <a:t>purity-related morality. Furthermore, violation of fairness- or harm-related morality elicit anger; violation of </a:t>
            </a:r>
            <a:r>
              <a:rPr lang="en-US" altLang="zh-CN" dirty="0" err="1" smtClean="0"/>
              <a:t>ingroup</a:t>
            </a:r>
            <a:r>
              <a:rPr lang="en-US" altLang="zh-CN" dirty="0" smtClean="0"/>
              <a:t> loyalty- or authority–related morality elicits contempt; and violation of purity-related morality elicits disgust.</a:t>
            </a:r>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9CEDFAA9-FA3E-4DFB-9FC3-9A60234B4FEC}" type="slidenum">
              <a:rPr lang="zh-CN" altLang="en-US" smtClean="0"/>
              <a:t>9</a:t>
            </a:fld>
            <a:endParaRPr lang="zh-CN" altLang="en-US"/>
          </a:p>
        </p:txBody>
      </p:sp>
    </p:spTree>
    <p:extLst>
      <p:ext uri="{BB962C8B-B14F-4D97-AF65-F5344CB8AC3E}">
        <p14:creationId xmlns:p14="http://schemas.microsoft.com/office/powerpoint/2010/main" val="2832043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E6DFB3C-A119-4F6C-A82B-5200791631C3}" type="datetimeFigureOut">
              <a:rPr lang="zh-CN" altLang="en-US" smtClean="0"/>
              <a:t>2016/9/18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74D0A6-89D0-4D68-9DFE-8911549296D6}" type="slidenum">
              <a:rPr lang="zh-CN" altLang="en-US" smtClean="0"/>
              <a:t>‹#›</a:t>
            </a:fld>
            <a:endParaRPr lang="zh-CN" altLang="en-US"/>
          </a:p>
        </p:txBody>
      </p:sp>
    </p:spTree>
    <p:extLst>
      <p:ext uri="{BB962C8B-B14F-4D97-AF65-F5344CB8AC3E}">
        <p14:creationId xmlns:p14="http://schemas.microsoft.com/office/powerpoint/2010/main" val="238300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E6DFB3C-A119-4F6C-A82B-5200791631C3}" type="datetimeFigureOut">
              <a:rPr lang="zh-CN" altLang="en-US" smtClean="0"/>
              <a:t>2016/9/18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74D0A6-89D0-4D68-9DFE-8911549296D6}" type="slidenum">
              <a:rPr lang="zh-CN" altLang="en-US" smtClean="0"/>
              <a:t>‹#›</a:t>
            </a:fld>
            <a:endParaRPr lang="zh-CN" altLang="en-US"/>
          </a:p>
        </p:txBody>
      </p:sp>
    </p:spTree>
    <p:extLst>
      <p:ext uri="{BB962C8B-B14F-4D97-AF65-F5344CB8AC3E}">
        <p14:creationId xmlns:p14="http://schemas.microsoft.com/office/powerpoint/2010/main" val="3389839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E6DFB3C-A119-4F6C-A82B-5200791631C3}" type="datetimeFigureOut">
              <a:rPr lang="zh-CN" altLang="en-US" smtClean="0"/>
              <a:t>2016/9/18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74D0A6-89D0-4D68-9DFE-8911549296D6}" type="slidenum">
              <a:rPr lang="zh-CN" altLang="en-US" smtClean="0"/>
              <a:t>‹#›</a:t>
            </a:fld>
            <a:endParaRPr lang="zh-CN" altLang="en-US"/>
          </a:p>
        </p:txBody>
      </p:sp>
    </p:spTree>
    <p:extLst>
      <p:ext uri="{BB962C8B-B14F-4D97-AF65-F5344CB8AC3E}">
        <p14:creationId xmlns:p14="http://schemas.microsoft.com/office/powerpoint/2010/main" val="3210914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E6DFB3C-A119-4F6C-A82B-5200791631C3}" type="datetimeFigureOut">
              <a:rPr lang="zh-CN" altLang="en-US" smtClean="0"/>
              <a:t>2016/9/18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74D0A6-89D0-4D68-9DFE-8911549296D6}" type="slidenum">
              <a:rPr lang="zh-CN" altLang="en-US" smtClean="0"/>
              <a:t>‹#›</a:t>
            </a:fld>
            <a:endParaRPr lang="zh-CN" altLang="en-US"/>
          </a:p>
        </p:txBody>
      </p:sp>
    </p:spTree>
    <p:extLst>
      <p:ext uri="{BB962C8B-B14F-4D97-AF65-F5344CB8AC3E}">
        <p14:creationId xmlns:p14="http://schemas.microsoft.com/office/powerpoint/2010/main" val="3498114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E6DFB3C-A119-4F6C-A82B-5200791631C3}" type="datetimeFigureOut">
              <a:rPr lang="zh-CN" altLang="en-US" smtClean="0"/>
              <a:t>2016/9/18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74D0A6-89D0-4D68-9DFE-8911549296D6}" type="slidenum">
              <a:rPr lang="zh-CN" altLang="en-US" smtClean="0"/>
              <a:t>‹#›</a:t>
            </a:fld>
            <a:endParaRPr lang="zh-CN" altLang="en-US"/>
          </a:p>
        </p:txBody>
      </p:sp>
    </p:spTree>
    <p:extLst>
      <p:ext uri="{BB962C8B-B14F-4D97-AF65-F5344CB8AC3E}">
        <p14:creationId xmlns:p14="http://schemas.microsoft.com/office/powerpoint/2010/main" val="12758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E6DFB3C-A119-4F6C-A82B-5200791631C3}" type="datetimeFigureOut">
              <a:rPr lang="zh-CN" altLang="en-US" smtClean="0"/>
              <a:t>2016/9/18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74D0A6-89D0-4D68-9DFE-8911549296D6}" type="slidenum">
              <a:rPr lang="zh-CN" altLang="en-US" smtClean="0"/>
              <a:t>‹#›</a:t>
            </a:fld>
            <a:endParaRPr lang="zh-CN" altLang="en-US"/>
          </a:p>
        </p:txBody>
      </p:sp>
    </p:spTree>
    <p:extLst>
      <p:ext uri="{BB962C8B-B14F-4D97-AF65-F5344CB8AC3E}">
        <p14:creationId xmlns:p14="http://schemas.microsoft.com/office/powerpoint/2010/main" val="405505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E6DFB3C-A119-4F6C-A82B-5200791631C3}" type="datetimeFigureOut">
              <a:rPr lang="zh-CN" altLang="en-US" smtClean="0"/>
              <a:t>2016/9/18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874D0A6-89D0-4D68-9DFE-8911549296D6}" type="slidenum">
              <a:rPr lang="zh-CN" altLang="en-US" smtClean="0"/>
              <a:t>‹#›</a:t>
            </a:fld>
            <a:endParaRPr lang="zh-CN" altLang="en-US"/>
          </a:p>
        </p:txBody>
      </p:sp>
    </p:spTree>
    <p:extLst>
      <p:ext uri="{BB962C8B-B14F-4D97-AF65-F5344CB8AC3E}">
        <p14:creationId xmlns:p14="http://schemas.microsoft.com/office/powerpoint/2010/main" val="2808633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E6DFB3C-A119-4F6C-A82B-5200791631C3}" type="datetimeFigureOut">
              <a:rPr lang="zh-CN" altLang="en-US" smtClean="0"/>
              <a:t>2016/9/18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874D0A6-89D0-4D68-9DFE-8911549296D6}" type="slidenum">
              <a:rPr lang="zh-CN" altLang="en-US" smtClean="0"/>
              <a:t>‹#›</a:t>
            </a:fld>
            <a:endParaRPr lang="zh-CN" altLang="en-US"/>
          </a:p>
        </p:txBody>
      </p:sp>
    </p:spTree>
    <p:extLst>
      <p:ext uri="{BB962C8B-B14F-4D97-AF65-F5344CB8AC3E}">
        <p14:creationId xmlns:p14="http://schemas.microsoft.com/office/powerpoint/2010/main" val="1705492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E6DFB3C-A119-4F6C-A82B-5200791631C3}" type="datetimeFigureOut">
              <a:rPr lang="zh-CN" altLang="en-US" smtClean="0"/>
              <a:t>2016/9/18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874D0A6-89D0-4D68-9DFE-8911549296D6}" type="slidenum">
              <a:rPr lang="zh-CN" altLang="en-US" smtClean="0"/>
              <a:t>‹#›</a:t>
            </a:fld>
            <a:endParaRPr lang="zh-CN" altLang="en-US"/>
          </a:p>
        </p:txBody>
      </p:sp>
    </p:spTree>
    <p:extLst>
      <p:ext uri="{BB962C8B-B14F-4D97-AF65-F5344CB8AC3E}">
        <p14:creationId xmlns:p14="http://schemas.microsoft.com/office/powerpoint/2010/main" val="4283559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E6DFB3C-A119-4F6C-A82B-5200791631C3}" type="datetimeFigureOut">
              <a:rPr lang="zh-CN" altLang="en-US" smtClean="0"/>
              <a:t>2016/9/18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74D0A6-89D0-4D68-9DFE-8911549296D6}" type="slidenum">
              <a:rPr lang="zh-CN" altLang="en-US" smtClean="0"/>
              <a:t>‹#›</a:t>
            </a:fld>
            <a:endParaRPr lang="zh-CN" altLang="en-US"/>
          </a:p>
        </p:txBody>
      </p:sp>
    </p:spTree>
    <p:extLst>
      <p:ext uri="{BB962C8B-B14F-4D97-AF65-F5344CB8AC3E}">
        <p14:creationId xmlns:p14="http://schemas.microsoft.com/office/powerpoint/2010/main" val="1272212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E6DFB3C-A119-4F6C-A82B-5200791631C3}" type="datetimeFigureOut">
              <a:rPr lang="zh-CN" altLang="en-US" smtClean="0"/>
              <a:t>2016/9/18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74D0A6-89D0-4D68-9DFE-8911549296D6}" type="slidenum">
              <a:rPr lang="zh-CN" altLang="en-US" smtClean="0"/>
              <a:t>‹#›</a:t>
            </a:fld>
            <a:endParaRPr lang="zh-CN" altLang="en-US"/>
          </a:p>
        </p:txBody>
      </p:sp>
    </p:spTree>
    <p:extLst>
      <p:ext uri="{BB962C8B-B14F-4D97-AF65-F5344CB8AC3E}">
        <p14:creationId xmlns:p14="http://schemas.microsoft.com/office/powerpoint/2010/main" val="2396879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6DFB3C-A119-4F6C-A82B-5200791631C3}" type="datetimeFigureOut">
              <a:rPr lang="zh-CN" altLang="en-US" smtClean="0"/>
              <a:t>2016/9/18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4D0A6-89D0-4D68-9DFE-8911549296D6}" type="slidenum">
              <a:rPr lang="zh-CN" altLang="en-US" smtClean="0"/>
              <a:t>‹#›</a:t>
            </a:fld>
            <a:endParaRPr lang="zh-CN" altLang="en-US"/>
          </a:p>
        </p:txBody>
      </p:sp>
    </p:spTree>
    <p:extLst>
      <p:ext uri="{BB962C8B-B14F-4D97-AF65-F5344CB8AC3E}">
        <p14:creationId xmlns:p14="http://schemas.microsoft.com/office/powerpoint/2010/main" val="3299310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enmq@cass.org.c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eg"/><Relationship Id="rId9"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a:spLocks/>
          </p:cNvSpPr>
          <p:nvPr/>
        </p:nvSpPr>
        <p:spPr>
          <a:xfrm>
            <a:off x="107504" y="836712"/>
            <a:ext cx="8820472" cy="20882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dirty="0" smtClean="0">
                <a:latin typeface="Times New Roman" panose="02020603050405020304" pitchFamily="18" charset="0"/>
                <a:cs typeface="Times New Roman" panose="02020603050405020304" pitchFamily="18" charset="0"/>
              </a:rPr>
              <a:t>Priming modernity and work context strengthens the association between fairness/harm concerns and anger</a:t>
            </a:r>
            <a:endParaRPr lang="zh-CN" altLang="en-US" sz="4000" dirty="0">
              <a:latin typeface="Times New Roman" panose="02020603050405020304" pitchFamily="18" charset="0"/>
              <a:cs typeface="Times New Roman" panose="02020603050405020304" pitchFamily="18" charset="0"/>
            </a:endParaRPr>
          </a:p>
        </p:txBody>
      </p:sp>
      <p:sp>
        <p:nvSpPr>
          <p:cNvPr id="7" name="副标题 2"/>
          <p:cNvSpPr txBox="1">
            <a:spLocks/>
          </p:cNvSpPr>
          <p:nvPr/>
        </p:nvSpPr>
        <p:spPr>
          <a:xfrm>
            <a:off x="1524000" y="3501008"/>
            <a:ext cx="6936432" cy="2290192"/>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zh-CN" dirty="0" err="1" smtClean="0">
                <a:solidFill>
                  <a:schemeClr val="tx1"/>
                </a:solidFill>
              </a:rPr>
              <a:t>Manqi</a:t>
            </a:r>
            <a:r>
              <a:rPr lang="en-US" altLang="zh-CN" dirty="0" smtClean="0">
                <a:solidFill>
                  <a:schemeClr val="tx1"/>
                </a:solidFill>
              </a:rPr>
              <a:t> Chen </a:t>
            </a:r>
          </a:p>
          <a:p>
            <a:r>
              <a:rPr lang="en-US" altLang="zh-CN" dirty="0" smtClean="0">
                <a:solidFill>
                  <a:schemeClr val="tx1"/>
                </a:solidFill>
              </a:rPr>
              <a:t>Chinese Academy of Social Sciences</a:t>
            </a:r>
          </a:p>
          <a:p>
            <a:endParaRPr lang="en-US" altLang="zh-CN" dirty="0" smtClean="0">
              <a:solidFill>
                <a:schemeClr val="tx1"/>
              </a:solidFill>
            </a:endParaRPr>
          </a:p>
          <a:p>
            <a:r>
              <a:rPr lang="en-US" altLang="zh-CN" dirty="0" smtClean="0">
                <a:solidFill>
                  <a:schemeClr val="tx1"/>
                </a:solidFill>
              </a:rPr>
              <a:t>Email: </a:t>
            </a:r>
            <a:r>
              <a:rPr lang="en-US" altLang="zh-CN" dirty="0" smtClean="0">
                <a:solidFill>
                  <a:schemeClr val="tx1"/>
                </a:solidFill>
                <a:hlinkClick r:id="rId3"/>
              </a:rPr>
              <a:t>chenmq@cass.org.cn</a:t>
            </a:r>
            <a:endParaRPr lang="en-US" altLang="zh-CN" dirty="0" smtClean="0">
              <a:solidFill>
                <a:schemeClr val="tx1"/>
              </a:solidFill>
            </a:endParaRPr>
          </a:p>
          <a:p>
            <a:r>
              <a:rPr lang="en-US" altLang="zh-CN" dirty="0" smtClean="0">
                <a:solidFill>
                  <a:schemeClr val="tx1"/>
                </a:solidFill>
              </a:rPr>
              <a:t>             chenmanqi@126.com</a:t>
            </a:r>
          </a:p>
          <a:p>
            <a:endParaRPr lang="zh-CN" altLang="en-US" dirty="0">
              <a:solidFill>
                <a:schemeClr val="tx1"/>
              </a:solidFill>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712" y="6021288"/>
            <a:ext cx="5096587" cy="771633"/>
          </a:xfrm>
          <a:prstGeom prst="rect">
            <a:avLst/>
          </a:prstGeom>
        </p:spPr>
      </p:pic>
    </p:spTree>
    <p:extLst>
      <p:ext uri="{BB962C8B-B14F-4D97-AF65-F5344CB8AC3E}">
        <p14:creationId xmlns:p14="http://schemas.microsoft.com/office/powerpoint/2010/main" val="10619691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b="1" dirty="0" smtClean="0"/>
              <a:t>Experiment 1: Priming modernity</a:t>
            </a:r>
            <a:endParaRPr lang="zh-CN" altLang="en-US" dirty="0"/>
          </a:p>
        </p:txBody>
      </p:sp>
      <p:sp>
        <p:nvSpPr>
          <p:cNvPr id="3" name="内容占位符 2"/>
          <p:cNvSpPr>
            <a:spLocks noGrp="1"/>
          </p:cNvSpPr>
          <p:nvPr>
            <p:ph idx="1"/>
          </p:nvPr>
        </p:nvSpPr>
        <p:spPr/>
        <p:txBody>
          <a:bodyPr/>
          <a:lstStyle/>
          <a:p>
            <a:r>
              <a:rPr lang="en-US" altLang="zh-CN" dirty="0" smtClean="0"/>
              <a:t>Participants</a:t>
            </a:r>
            <a:endParaRPr lang="en-US" altLang="zh-CN" dirty="0"/>
          </a:p>
          <a:p>
            <a:pPr marL="0" indent="0">
              <a:buNone/>
            </a:pPr>
            <a:r>
              <a:rPr lang="en-US" altLang="zh-CN" dirty="0"/>
              <a:t> </a:t>
            </a:r>
            <a:r>
              <a:rPr lang="en-US" altLang="zh-CN" dirty="0" smtClean="0"/>
              <a:t>   60 Mainland Chinese (9 </a:t>
            </a:r>
            <a:r>
              <a:rPr lang="en-US" altLang="zh-CN" dirty="0"/>
              <a:t>men and 51 </a:t>
            </a:r>
            <a:r>
              <a:rPr lang="en-US" altLang="zh-CN" dirty="0" smtClean="0"/>
              <a:t>women; </a:t>
            </a:r>
            <a:r>
              <a:rPr lang="en-US" altLang="zh-CN" i="1" dirty="0"/>
              <a:t>M</a:t>
            </a:r>
            <a:r>
              <a:rPr lang="en-US" altLang="zh-CN" baseline="-25000" dirty="0"/>
              <a:t>age</a:t>
            </a:r>
            <a:r>
              <a:rPr lang="en-US" altLang="zh-CN" dirty="0"/>
              <a:t> =21.13, </a:t>
            </a:r>
            <a:r>
              <a:rPr lang="en-US" altLang="zh-CN" i="1" dirty="0"/>
              <a:t>SD</a:t>
            </a:r>
            <a:r>
              <a:rPr lang="en-US" altLang="zh-CN" dirty="0"/>
              <a:t>=2.33</a:t>
            </a:r>
            <a:r>
              <a:rPr lang="en-US" altLang="zh-CN" dirty="0" smtClean="0"/>
              <a:t>)</a:t>
            </a:r>
          </a:p>
          <a:p>
            <a:pPr marL="0" indent="0">
              <a:buNone/>
            </a:pPr>
            <a:endParaRPr lang="en-US" altLang="zh-CN" dirty="0" smtClean="0"/>
          </a:p>
          <a:p>
            <a:endParaRPr lang="en-US" altLang="zh-CN" dirty="0"/>
          </a:p>
          <a:p>
            <a:pPr>
              <a:buSzPct val="50000"/>
              <a:buFont typeface="Wingdings" panose="05000000000000000000" pitchFamily="2" charset="2"/>
              <a:buChar char="l"/>
            </a:pPr>
            <a:r>
              <a:rPr lang="en-US" altLang="zh-CN" dirty="0" smtClean="0"/>
              <a:t>Design</a:t>
            </a:r>
          </a:p>
          <a:p>
            <a:pPr marL="0" indent="0">
              <a:buSzPct val="50000"/>
              <a:buNone/>
            </a:pPr>
            <a:r>
              <a:rPr lang="en-US" altLang="zh-CN" dirty="0"/>
              <a:t> </a:t>
            </a:r>
            <a:r>
              <a:rPr lang="en-US" altLang="zh-CN" dirty="0" smtClean="0"/>
              <a:t>Randomly assigned to one of the 3 Priming (tradition; modernity; control) conditions</a:t>
            </a:r>
            <a:endParaRPr lang="zh-CN" altLang="en-US" dirty="0"/>
          </a:p>
        </p:txBody>
      </p:sp>
    </p:spTree>
    <p:extLst>
      <p:ext uri="{BB962C8B-B14F-4D97-AF65-F5344CB8AC3E}">
        <p14:creationId xmlns:p14="http://schemas.microsoft.com/office/powerpoint/2010/main" val="3474865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Priming materials</a:t>
            </a:r>
            <a:endParaRPr lang="zh-CN" altLang="en-US" dirty="0"/>
          </a:p>
        </p:txBody>
      </p:sp>
      <p:sp>
        <p:nvSpPr>
          <p:cNvPr id="3" name="内容占位符 2"/>
          <p:cNvSpPr>
            <a:spLocks noGrp="1"/>
          </p:cNvSpPr>
          <p:nvPr>
            <p:ph idx="1"/>
          </p:nvPr>
        </p:nvSpPr>
        <p:spPr>
          <a:xfrm>
            <a:off x="529208" y="1268760"/>
            <a:ext cx="8229600" cy="4525963"/>
          </a:xfrm>
        </p:spPr>
        <p:txBody>
          <a:bodyPr/>
          <a:lstStyle/>
          <a:p>
            <a:r>
              <a:rPr lang="en-US" altLang="zh-CN" dirty="0" smtClean="0"/>
              <a:t>pictorial primes of tradition and modernity, 15 each, in matched categories</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66" y="2348880"/>
            <a:ext cx="211296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2348880"/>
            <a:ext cx="211296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96" y="4365104"/>
            <a:ext cx="2112000" cy="1584000"/>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15984" y="4355129"/>
            <a:ext cx="2112000" cy="1584000"/>
          </a:xfrm>
          <a:prstGeom prst="rect">
            <a:avLst/>
          </a:prstGeom>
        </p:spPr>
      </p:pic>
      <p:pic>
        <p:nvPicPr>
          <p:cNvPr id="8" name="图片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44008" y="2349205"/>
            <a:ext cx="2112000" cy="1584000"/>
          </a:xfrm>
          <a:prstGeom prst="rect">
            <a:avLst/>
          </a:prstGeom>
        </p:spPr>
      </p:pic>
      <p:pic>
        <p:nvPicPr>
          <p:cNvPr id="9" name="图片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96504" y="2349205"/>
            <a:ext cx="2112000" cy="1584000"/>
          </a:xfrm>
          <a:prstGeom prst="rect">
            <a:avLst/>
          </a:prstGeom>
        </p:spPr>
      </p:pic>
      <p:pic>
        <p:nvPicPr>
          <p:cNvPr id="10" name="图片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44008" y="4497572"/>
            <a:ext cx="2112000" cy="1584000"/>
          </a:xfrm>
          <a:prstGeom prst="rect">
            <a:avLst/>
          </a:prstGeom>
        </p:spPr>
      </p:pic>
      <p:pic>
        <p:nvPicPr>
          <p:cNvPr id="11" name="图片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48264" y="4497572"/>
            <a:ext cx="2112000" cy="1584000"/>
          </a:xfrm>
          <a:prstGeom prst="rect">
            <a:avLst/>
          </a:prstGeom>
        </p:spPr>
      </p:pic>
    </p:spTree>
    <p:extLst>
      <p:ext uri="{BB962C8B-B14F-4D97-AF65-F5344CB8AC3E}">
        <p14:creationId xmlns:p14="http://schemas.microsoft.com/office/powerpoint/2010/main" val="2198219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r>
              <a:rPr lang="en-US" altLang="zh-CN" dirty="0" smtClean="0"/>
              <a:t>control primes</a:t>
            </a:r>
          </a:p>
          <a:p>
            <a:endParaRPr lang="zh-CN" altLang="en-US" dirty="0"/>
          </a:p>
        </p:txBody>
      </p:sp>
      <p:pic>
        <p:nvPicPr>
          <p:cNvPr id="4" name="图片 5"/>
          <p:cNvPicPr>
            <a:picLocks noChangeAspect="1"/>
          </p:cNvPicPr>
          <p:nvPr/>
        </p:nvPicPr>
        <p:blipFill>
          <a:blip r:embed="rId3"/>
          <a:srcRect/>
          <a:stretch>
            <a:fillRect/>
          </a:stretch>
        </p:blipFill>
        <p:spPr bwMode="auto">
          <a:xfrm>
            <a:off x="2065684" y="2448964"/>
            <a:ext cx="2111375" cy="1584325"/>
          </a:xfrm>
          <a:prstGeom prst="rect">
            <a:avLst/>
          </a:prstGeom>
          <a:noFill/>
          <a:ln w="9525">
            <a:noFill/>
            <a:miter lim="800000"/>
            <a:headEnd/>
            <a:tailEnd/>
          </a:ln>
        </p:spPr>
      </p:pic>
      <p:pic>
        <p:nvPicPr>
          <p:cNvPr id="5" name="图片 6"/>
          <p:cNvPicPr>
            <a:picLocks noChangeAspect="1"/>
          </p:cNvPicPr>
          <p:nvPr/>
        </p:nvPicPr>
        <p:blipFill>
          <a:blip r:embed="rId4"/>
          <a:srcRect/>
          <a:stretch>
            <a:fillRect/>
          </a:stretch>
        </p:blipFill>
        <p:spPr bwMode="auto">
          <a:xfrm>
            <a:off x="5436096" y="2449534"/>
            <a:ext cx="2112963" cy="1584325"/>
          </a:xfrm>
          <a:prstGeom prst="rect">
            <a:avLst/>
          </a:prstGeom>
          <a:noFill/>
          <a:ln w="9525">
            <a:noFill/>
            <a:miter lim="800000"/>
            <a:headEnd/>
            <a:tailEnd/>
          </a:ln>
        </p:spPr>
      </p:pic>
      <p:pic>
        <p:nvPicPr>
          <p:cNvPr id="6" name="内容占位符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5978" y="4895216"/>
            <a:ext cx="2112000" cy="1584000"/>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1055" y="4869160"/>
            <a:ext cx="2112000" cy="1584000"/>
          </a:xfrm>
          <a:prstGeom prst="rect">
            <a:avLst/>
          </a:prstGeom>
        </p:spPr>
      </p:pic>
    </p:spTree>
    <p:extLst>
      <p:ext uri="{BB962C8B-B14F-4D97-AF65-F5344CB8AC3E}">
        <p14:creationId xmlns:p14="http://schemas.microsoft.com/office/powerpoint/2010/main" val="3148633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Procedure</a:t>
            </a:r>
            <a:endParaRPr lang="zh-CN" altLang="en-US" dirty="0"/>
          </a:p>
        </p:txBody>
      </p:sp>
      <p:sp>
        <p:nvSpPr>
          <p:cNvPr id="3" name="内容占位符 2"/>
          <p:cNvSpPr>
            <a:spLocks noGrp="1"/>
          </p:cNvSpPr>
          <p:nvPr>
            <p:ph idx="1"/>
          </p:nvPr>
        </p:nvSpPr>
        <p:spPr/>
        <p:txBody>
          <a:bodyPr>
            <a:normAutofit fontScale="85000" lnSpcReduction="20000"/>
          </a:bodyPr>
          <a:lstStyle/>
          <a:p>
            <a:r>
              <a:rPr lang="en-US" altLang="zh-CN" dirty="0" smtClean="0"/>
              <a:t>Priming (tradition; modernity, control) </a:t>
            </a:r>
          </a:p>
          <a:p>
            <a:pPr marL="0" indent="0">
              <a:buNone/>
            </a:pPr>
            <a:r>
              <a:rPr lang="en-US" altLang="zh-CN" dirty="0" smtClean="0"/>
              <a:t>      answer </a:t>
            </a:r>
            <a:r>
              <a:rPr lang="en-US" altLang="zh-CN" dirty="0"/>
              <a:t>two simple questions about each </a:t>
            </a:r>
            <a:r>
              <a:rPr lang="en-US" altLang="zh-CN" dirty="0" smtClean="0"/>
              <a:t>prime (e.g. </a:t>
            </a:r>
            <a:r>
              <a:rPr lang="en-US" altLang="zh-CN" dirty="0"/>
              <a:t>what is </a:t>
            </a:r>
            <a:r>
              <a:rPr lang="en-US" altLang="zh-CN" dirty="0" smtClean="0"/>
              <a:t>in this </a:t>
            </a:r>
            <a:r>
              <a:rPr lang="en-US" altLang="zh-CN" dirty="0"/>
              <a:t>picture</a:t>
            </a:r>
            <a:r>
              <a:rPr lang="en-US" altLang="zh-CN" dirty="0" smtClean="0"/>
              <a:t>?)</a:t>
            </a:r>
          </a:p>
          <a:p>
            <a:pPr marL="0" indent="0">
              <a:buNone/>
            </a:pPr>
            <a:endParaRPr lang="en-US" altLang="zh-CN" dirty="0" smtClean="0"/>
          </a:p>
          <a:p>
            <a:r>
              <a:rPr lang="en-US" altLang="zh-CN" dirty="0" smtClean="0"/>
              <a:t>Stimulus events: 11 </a:t>
            </a:r>
            <a:r>
              <a:rPr lang="en-US" altLang="zh-CN" dirty="0"/>
              <a:t>moral violation news </a:t>
            </a:r>
            <a:r>
              <a:rPr lang="en-US" altLang="zh-CN" dirty="0" smtClean="0"/>
              <a:t>events</a:t>
            </a:r>
          </a:p>
          <a:p>
            <a:pPr marL="0" indent="0">
              <a:buNone/>
            </a:pPr>
            <a:r>
              <a:rPr lang="en-US" altLang="zh-CN" dirty="0" smtClean="0"/>
              <a:t>    Participants selected the most and second most </a:t>
            </a:r>
            <a:r>
              <a:rPr lang="en-US" altLang="zh-CN" dirty="0"/>
              <a:t>appropriate emotion words (contempt, anger, disgust, or others) </a:t>
            </a:r>
            <a:r>
              <a:rPr lang="en-US" altLang="zh-CN" dirty="0" smtClean="0"/>
              <a:t>to </a:t>
            </a:r>
            <a:r>
              <a:rPr lang="en-US" altLang="zh-CN" dirty="0"/>
              <a:t>describe their </a:t>
            </a:r>
            <a:r>
              <a:rPr lang="en-US" altLang="zh-CN" dirty="0" smtClean="0"/>
              <a:t>feelings after reading each news.</a:t>
            </a:r>
          </a:p>
          <a:p>
            <a:pPr marL="0" indent="0">
              <a:buNone/>
            </a:pPr>
            <a:r>
              <a:rPr lang="en-US" altLang="zh-CN" dirty="0" smtClean="0"/>
              <a:t>    Participants also </a:t>
            </a:r>
            <a:r>
              <a:rPr lang="en-US" altLang="zh-CN" dirty="0"/>
              <a:t>s</a:t>
            </a:r>
            <a:r>
              <a:rPr lang="en-US" altLang="zh-CN" dirty="0" smtClean="0"/>
              <a:t>elected the two moral  issues (fairness- </a:t>
            </a:r>
            <a:r>
              <a:rPr lang="en-US" altLang="zh-CN" dirty="0"/>
              <a:t>or harm-related morality; </a:t>
            </a:r>
            <a:r>
              <a:rPr lang="en-US" altLang="zh-CN" dirty="0" err="1"/>
              <a:t>ingroup</a:t>
            </a:r>
            <a:r>
              <a:rPr lang="en-US" altLang="zh-CN" dirty="0"/>
              <a:t> loyalty- or authority–related morality; and purity-related morality) they were </a:t>
            </a:r>
            <a:r>
              <a:rPr lang="en-US" altLang="zh-CN" dirty="0" smtClean="0"/>
              <a:t>most concerned with.</a:t>
            </a:r>
          </a:p>
          <a:p>
            <a:endParaRPr lang="zh-CN" altLang="en-US" dirty="0"/>
          </a:p>
        </p:txBody>
      </p:sp>
    </p:spTree>
    <p:extLst>
      <p:ext uri="{BB962C8B-B14F-4D97-AF65-F5344CB8AC3E}">
        <p14:creationId xmlns:p14="http://schemas.microsoft.com/office/powerpoint/2010/main" val="2840977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268760"/>
            <a:ext cx="8280920" cy="4968552"/>
          </a:xfrm>
        </p:spPr>
        <p:txBody>
          <a:bodyPr>
            <a:normAutofit fontScale="62500" lnSpcReduction="20000"/>
          </a:bodyPr>
          <a:lstStyle/>
          <a:p>
            <a:pPr marL="0" indent="0">
              <a:buNone/>
            </a:pPr>
            <a:r>
              <a:rPr lang="en-US" altLang="zh-CN" dirty="0" smtClean="0"/>
              <a:t>11 </a:t>
            </a:r>
            <a:r>
              <a:rPr lang="en-US" altLang="zh-CN" dirty="0"/>
              <a:t>news were </a:t>
            </a:r>
            <a:r>
              <a:rPr lang="en-US" altLang="zh-CN" dirty="0" smtClean="0"/>
              <a:t>selected as stimulus events in the current study.</a:t>
            </a:r>
          </a:p>
          <a:p>
            <a:pPr marL="0" indent="0">
              <a:buNone/>
            </a:pPr>
            <a:endParaRPr lang="en-US" altLang="zh-CN" dirty="0" smtClean="0"/>
          </a:p>
          <a:p>
            <a:pPr marL="0" indent="0">
              <a:buNone/>
            </a:pPr>
            <a:r>
              <a:rPr lang="en-US" altLang="zh-CN" b="1" dirty="0" smtClean="0">
                <a:solidFill>
                  <a:srgbClr val="FF0000"/>
                </a:solidFill>
              </a:rPr>
              <a:t>Selection of news events</a:t>
            </a:r>
          </a:p>
          <a:p>
            <a:pPr marL="0" indent="0">
              <a:buNone/>
            </a:pPr>
            <a:r>
              <a:rPr lang="en-US" altLang="zh-CN" dirty="0" smtClean="0"/>
              <a:t>Based on the results of an </a:t>
            </a:r>
            <a:r>
              <a:rPr lang="en-US" altLang="zh-CN" dirty="0"/>
              <a:t>online study of moral judgments and emotional reactions  </a:t>
            </a:r>
            <a:r>
              <a:rPr lang="en-US" altLang="zh-CN" dirty="0" smtClean="0"/>
              <a:t>to </a:t>
            </a:r>
            <a:r>
              <a:rPr lang="en-US" altLang="zh-CN" dirty="0"/>
              <a:t>464 news events</a:t>
            </a:r>
            <a:r>
              <a:rPr lang="en-US" altLang="zh-CN" dirty="0" smtClean="0"/>
              <a:t>, we selected 44 news events that elicited mixed moral emotions (emotions associated with 2 moral domains) </a:t>
            </a:r>
          </a:p>
          <a:p>
            <a:pPr marL="0" indent="0">
              <a:buNone/>
            </a:pPr>
            <a:endParaRPr lang="en-US" altLang="zh-CN" dirty="0" smtClean="0"/>
          </a:p>
          <a:p>
            <a:pPr marL="0" indent="0">
              <a:buNone/>
            </a:pPr>
            <a:r>
              <a:rPr lang="en-US" altLang="zh-CN" dirty="0" smtClean="0"/>
              <a:t>These news were edited to have similar writing styles and length (M = 223.22 Chinese characters)</a:t>
            </a:r>
          </a:p>
          <a:p>
            <a:pPr marL="0" indent="0">
              <a:buNone/>
            </a:pPr>
            <a:endParaRPr lang="en-US" altLang="zh-CN" dirty="0"/>
          </a:p>
          <a:p>
            <a:pPr marL="0" indent="0">
              <a:buNone/>
            </a:pPr>
            <a:r>
              <a:rPr lang="en-US" altLang="zh-CN" dirty="0" smtClean="0"/>
              <a:t>An online survey (N = 69) was carried out to assess the emotions these news elicited.</a:t>
            </a:r>
          </a:p>
          <a:p>
            <a:pPr marL="0" indent="0">
              <a:buNone/>
            </a:pPr>
            <a:endParaRPr lang="en-US" altLang="zh-CN" dirty="0" smtClean="0"/>
          </a:p>
          <a:p>
            <a:pPr marL="0" indent="0">
              <a:buNone/>
            </a:pPr>
            <a:r>
              <a:rPr lang="en-US" altLang="zh-CN" dirty="0" smtClean="0"/>
              <a:t>A final list of 11 events that elicited mixed moral emotions were included in the final study.</a:t>
            </a:r>
            <a:endParaRPr lang="zh-CN" altLang="en-US" dirty="0"/>
          </a:p>
        </p:txBody>
      </p:sp>
      <p:sp>
        <p:nvSpPr>
          <p:cNvPr id="4" name="标题 3"/>
          <p:cNvSpPr>
            <a:spLocks noGrp="1"/>
          </p:cNvSpPr>
          <p:nvPr>
            <p:ph type="title"/>
          </p:nvPr>
        </p:nvSpPr>
        <p:spPr>
          <a:xfrm>
            <a:off x="467544" y="0"/>
            <a:ext cx="8229600" cy="1143000"/>
          </a:xfrm>
        </p:spPr>
        <p:txBody>
          <a:bodyPr>
            <a:normAutofit/>
          </a:bodyPr>
          <a:lstStyle/>
          <a:p>
            <a:r>
              <a:rPr lang="en-US" altLang="zh-CN" b="1" dirty="0"/>
              <a:t>moral violation </a:t>
            </a:r>
            <a:r>
              <a:rPr lang="en-US" altLang="zh-CN" b="1" dirty="0" smtClean="0"/>
              <a:t>news</a:t>
            </a:r>
            <a:endParaRPr lang="zh-CN" altLang="en-US" dirty="0"/>
          </a:p>
        </p:txBody>
      </p:sp>
    </p:spTree>
    <p:extLst>
      <p:ext uri="{BB962C8B-B14F-4D97-AF65-F5344CB8AC3E}">
        <p14:creationId xmlns:p14="http://schemas.microsoft.com/office/powerpoint/2010/main" val="4060373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32656"/>
            <a:ext cx="8229600" cy="1143000"/>
          </a:xfrm>
        </p:spPr>
        <p:txBody>
          <a:bodyPr>
            <a:normAutofit/>
          </a:bodyPr>
          <a:lstStyle/>
          <a:p>
            <a:r>
              <a:rPr lang="en-US" altLang="zh-CN" b="1" dirty="0" smtClean="0"/>
              <a:t>A sample stimulus news</a:t>
            </a:r>
            <a:endParaRPr lang="zh-CN" altLang="en-US" dirty="0"/>
          </a:p>
        </p:txBody>
      </p:sp>
      <p:sp>
        <p:nvSpPr>
          <p:cNvPr id="3" name="内容占位符 2"/>
          <p:cNvSpPr>
            <a:spLocks noGrp="1"/>
          </p:cNvSpPr>
          <p:nvPr>
            <p:ph idx="1"/>
          </p:nvPr>
        </p:nvSpPr>
        <p:spPr>
          <a:xfrm>
            <a:off x="251520" y="1600200"/>
            <a:ext cx="8229600" cy="4525963"/>
          </a:xfrm>
        </p:spPr>
        <p:txBody>
          <a:bodyPr>
            <a:normAutofit fontScale="70000" lnSpcReduction="20000"/>
          </a:bodyPr>
          <a:lstStyle/>
          <a:p>
            <a:r>
              <a:rPr lang="en-US" altLang="zh-CN" dirty="0"/>
              <a:t>5</a:t>
            </a:r>
            <a:r>
              <a:rPr lang="zh-CN" altLang="zh-CN" dirty="0"/>
              <a:t>日晚</a:t>
            </a:r>
            <a:r>
              <a:rPr lang="en-US" altLang="zh-CN" dirty="0"/>
              <a:t>11</a:t>
            </a:r>
            <a:r>
              <a:rPr lang="zh-CN" altLang="zh-CN" dirty="0"/>
              <a:t>点许，佛山一女子跳江自尽，河堤上数十围观者无人相救，最终一流浪汉冒险跳入水中，将女子救到河边。因河堤太高，无法上岸，女子也已浑身无力坐不稳，跳下河堤时脚部受伤的流浪汉只得一直托着该女子坐在河边台阶上。直到半小时后，消防队员赶到用绳梯将二人救起，随即送往附近医院。医生对流浪汉脚部伤口进行了简单清洗，并告知伤口过几天还要进一步处理，需花费不少钱。流浪汉没钱治又怕自己感冒，只好赶紧回去换衣服。被救女子老公随后开着奥迪车赶来，给了他</a:t>
            </a:r>
            <a:r>
              <a:rPr lang="en-US" altLang="zh-CN" dirty="0"/>
              <a:t>50</a:t>
            </a:r>
            <a:r>
              <a:rPr lang="zh-CN" altLang="zh-CN" dirty="0"/>
              <a:t>元让他买药打车</a:t>
            </a:r>
            <a:r>
              <a:rPr lang="zh-CN" altLang="zh-CN" dirty="0" smtClean="0"/>
              <a:t>。</a:t>
            </a:r>
            <a:endParaRPr lang="en-US" altLang="zh-CN" dirty="0" smtClean="0"/>
          </a:p>
          <a:p>
            <a:r>
              <a:rPr lang="en-US" altLang="zh-CN" dirty="0" smtClean="0"/>
              <a:t>A woman committed suicide by drowning herself in a river. Among tens of bystanders, only a homeless person offered help to the woman. The homeless person was injured while rescuing the woman and did not have money to pay for the expensive treatment. The woman’s husband, who was rich, offered  the homeless person 50 </a:t>
            </a:r>
            <a:r>
              <a:rPr lang="en-US" altLang="zh-CN" dirty="0" err="1" smtClean="0"/>
              <a:t>yuan</a:t>
            </a:r>
            <a:r>
              <a:rPr lang="en-US" altLang="zh-CN" dirty="0" smtClean="0"/>
              <a:t> (US$8) only for his treatment.</a:t>
            </a:r>
          </a:p>
        </p:txBody>
      </p:sp>
    </p:spTree>
    <p:extLst>
      <p:ext uri="{BB962C8B-B14F-4D97-AF65-F5344CB8AC3E}">
        <p14:creationId xmlns:p14="http://schemas.microsoft.com/office/powerpoint/2010/main" val="3424274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Analysis</a:t>
            </a:r>
            <a:endParaRPr kumimoji="1" lang="zh-CN" altLang="en-US" dirty="0"/>
          </a:p>
        </p:txBody>
      </p:sp>
      <p:sp>
        <p:nvSpPr>
          <p:cNvPr id="3" name="内容占位符 2"/>
          <p:cNvSpPr>
            <a:spLocks noGrp="1"/>
          </p:cNvSpPr>
          <p:nvPr>
            <p:ph idx="1"/>
          </p:nvPr>
        </p:nvSpPr>
        <p:spPr/>
        <p:txBody>
          <a:bodyPr/>
          <a:lstStyle/>
          <a:p>
            <a:r>
              <a:rPr kumimoji="1" lang="en-US" altLang="zh-CN" dirty="0" smtClean="0"/>
              <a:t>Multilevel analysis</a:t>
            </a:r>
          </a:p>
          <a:p>
            <a:pPr lvl="1"/>
            <a:r>
              <a:rPr kumimoji="1" lang="en-US" altLang="zh-CN" dirty="0" smtClean="0"/>
              <a:t>Level 1 (within-subjects, unit of analysis: events)</a:t>
            </a:r>
          </a:p>
          <a:p>
            <a:pPr lvl="2"/>
            <a:r>
              <a:rPr kumimoji="1" lang="en-US" altLang="zh-CN" dirty="0" smtClean="0"/>
              <a:t>DV = Anger</a:t>
            </a:r>
          </a:p>
          <a:p>
            <a:pPr lvl="2"/>
            <a:r>
              <a:rPr kumimoji="1" lang="en-US" altLang="zh-CN" dirty="0" smtClean="0"/>
              <a:t>IV = Violation of harm/fairness criteria</a:t>
            </a:r>
          </a:p>
          <a:p>
            <a:pPr lvl="1"/>
            <a:r>
              <a:rPr kumimoji="1" lang="en-US" altLang="zh-CN" dirty="0" smtClean="0"/>
              <a:t>Level 2 (between-subjects)</a:t>
            </a:r>
          </a:p>
          <a:p>
            <a:pPr lvl="2"/>
            <a:r>
              <a:rPr kumimoji="1" lang="en-US" altLang="zh-CN" dirty="0" smtClean="0"/>
              <a:t>Priming</a:t>
            </a:r>
          </a:p>
          <a:p>
            <a:pPr lvl="1"/>
            <a:r>
              <a:rPr kumimoji="1" lang="en-US" altLang="zh-CN" dirty="0" smtClean="0"/>
              <a:t>Cross-level interaction was significant</a:t>
            </a:r>
          </a:p>
          <a:p>
            <a:pPr marL="914400" lvl="2" indent="0">
              <a:buNone/>
            </a:pPr>
            <a:endParaRPr kumimoji="1" lang="zh-CN" altLang="en-US" dirty="0"/>
          </a:p>
        </p:txBody>
      </p:sp>
    </p:spTree>
    <p:extLst>
      <p:ext uri="{BB962C8B-B14F-4D97-AF65-F5344CB8AC3E}">
        <p14:creationId xmlns:p14="http://schemas.microsoft.com/office/powerpoint/2010/main" val="3440226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508627163"/>
              </p:ext>
            </p:extLst>
          </p:nvPr>
        </p:nvGraphicFramePr>
        <p:xfrm>
          <a:off x="142081" y="1289288"/>
          <a:ext cx="8640960" cy="3246112"/>
        </p:xfrm>
        <a:graphic>
          <a:graphicData uri="http://schemas.openxmlformats.org/drawingml/2006/table">
            <a:tbl>
              <a:tblPr firstRow="1" firstCol="1" bandRow="1">
                <a:tableStyleId>{5C22544A-7EE6-4342-B048-85BDC9FD1C3A}</a:tableStyleId>
              </a:tblPr>
              <a:tblGrid>
                <a:gridCol w="3926413"/>
                <a:gridCol w="812607"/>
                <a:gridCol w="722883"/>
                <a:gridCol w="722883"/>
                <a:gridCol w="871998"/>
                <a:gridCol w="717531"/>
                <a:gridCol w="866645"/>
              </a:tblGrid>
              <a:tr h="525776">
                <a:tc rowSpan="2">
                  <a:txBody>
                    <a:bodyPr/>
                    <a:lstStyle/>
                    <a:p>
                      <a:pPr algn="ctr" eaLnBrk="0">
                        <a:spcAft>
                          <a:spcPts val="0"/>
                        </a:spcAft>
                      </a:pPr>
                      <a:endParaRPr lang="zh-CN" sz="2400" kern="100" dirty="0">
                        <a:effectLst/>
                      </a:endParaRPr>
                    </a:p>
                  </a:txBody>
                  <a:tcPr marL="68580" marR="68580" marT="0" marB="0" anchor="ctr"/>
                </a:tc>
                <a:tc gridSpan="2">
                  <a:txBody>
                    <a:bodyPr/>
                    <a:lstStyle/>
                    <a:p>
                      <a:pPr algn="ctr" eaLnBrk="0">
                        <a:spcAft>
                          <a:spcPts val="0"/>
                        </a:spcAft>
                      </a:pPr>
                      <a:r>
                        <a:rPr lang="en-US" sz="2400" kern="0">
                          <a:effectLst/>
                        </a:rPr>
                        <a:t>tradition</a:t>
                      </a:r>
                      <a:endParaRPr lang="zh-CN" sz="2400" kern="100">
                        <a:effectLst/>
                        <a:latin typeface="Calibri"/>
                        <a:ea typeface="宋体"/>
                        <a:cs typeface="Times New Roman"/>
                      </a:endParaRPr>
                    </a:p>
                  </a:txBody>
                  <a:tcPr marL="68580" marR="68580" marT="0" marB="0" anchor="ctr"/>
                </a:tc>
                <a:tc hMerge="1">
                  <a:txBody>
                    <a:bodyPr/>
                    <a:lstStyle/>
                    <a:p>
                      <a:endParaRPr lang="zh-CN" altLang="en-US"/>
                    </a:p>
                  </a:txBody>
                  <a:tcPr/>
                </a:tc>
                <a:tc gridSpan="2">
                  <a:txBody>
                    <a:bodyPr/>
                    <a:lstStyle/>
                    <a:p>
                      <a:pPr algn="ctr" eaLnBrk="0">
                        <a:spcAft>
                          <a:spcPts val="0"/>
                        </a:spcAft>
                      </a:pPr>
                      <a:r>
                        <a:rPr lang="en-US" sz="2400" kern="0">
                          <a:effectLst/>
                        </a:rPr>
                        <a:t>modernity</a:t>
                      </a:r>
                      <a:endParaRPr lang="zh-CN" sz="2400" kern="100">
                        <a:effectLst/>
                        <a:latin typeface="Calibri"/>
                        <a:ea typeface="宋体"/>
                        <a:cs typeface="Times New Roman"/>
                      </a:endParaRPr>
                    </a:p>
                  </a:txBody>
                  <a:tcPr marL="68580" marR="68580" marT="0" marB="0" anchor="ctr"/>
                </a:tc>
                <a:tc hMerge="1">
                  <a:txBody>
                    <a:bodyPr/>
                    <a:lstStyle/>
                    <a:p>
                      <a:endParaRPr lang="zh-CN" altLang="en-US"/>
                    </a:p>
                  </a:txBody>
                  <a:tcPr/>
                </a:tc>
                <a:tc gridSpan="2">
                  <a:txBody>
                    <a:bodyPr/>
                    <a:lstStyle/>
                    <a:p>
                      <a:pPr indent="267970" algn="ctr" eaLnBrk="0">
                        <a:spcAft>
                          <a:spcPts val="0"/>
                        </a:spcAft>
                      </a:pPr>
                      <a:r>
                        <a:rPr lang="en-US" sz="2400" kern="0">
                          <a:effectLst/>
                        </a:rPr>
                        <a:t>control</a:t>
                      </a:r>
                      <a:endParaRPr lang="zh-CN" sz="2400" kern="100">
                        <a:effectLst/>
                        <a:latin typeface="Calibri"/>
                        <a:ea typeface="宋体"/>
                        <a:cs typeface="Times New Roman"/>
                      </a:endParaRPr>
                    </a:p>
                  </a:txBody>
                  <a:tcPr marL="68580" marR="68580" marT="0" marB="0" anchor="ctr"/>
                </a:tc>
                <a:tc hMerge="1">
                  <a:txBody>
                    <a:bodyPr/>
                    <a:lstStyle/>
                    <a:p>
                      <a:endParaRPr lang="zh-CN" altLang="en-US"/>
                    </a:p>
                  </a:txBody>
                  <a:tcPr/>
                </a:tc>
              </a:tr>
              <a:tr h="525776">
                <a:tc vMerge="1">
                  <a:txBody>
                    <a:bodyPr/>
                    <a:lstStyle/>
                    <a:p>
                      <a:endParaRPr lang="zh-CN" altLang="en-US"/>
                    </a:p>
                  </a:txBody>
                  <a:tcPr/>
                </a:tc>
                <a:tc>
                  <a:txBody>
                    <a:bodyPr/>
                    <a:lstStyle/>
                    <a:p>
                      <a:pPr algn="ctr" eaLnBrk="0">
                        <a:spcAft>
                          <a:spcPts val="0"/>
                        </a:spcAft>
                      </a:pPr>
                      <a:r>
                        <a:rPr lang="en-US" sz="2000" kern="0" dirty="0">
                          <a:effectLst/>
                        </a:rPr>
                        <a:t>M</a:t>
                      </a:r>
                      <a:endParaRPr lang="zh-CN" sz="2400" kern="100" dirty="0">
                        <a:effectLst/>
                        <a:latin typeface="Calibri"/>
                        <a:ea typeface="宋体"/>
                        <a:cs typeface="Times New Roman"/>
                      </a:endParaRPr>
                    </a:p>
                  </a:txBody>
                  <a:tcPr marL="68580" marR="68580" marT="0" marB="0" anchor="ctr"/>
                </a:tc>
                <a:tc>
                  <a:txBody>
                    <a:bodyPr/>
                    <a:lstStyle/>
                    <a:p>
                      <a:pPr algn="ctr" eaLnBrk="0">
                        <a:spcAft>
                          <a:spcPts val="0"/>
                        </a:spcAft>
                      </a:pPr>
                      <a:r>
                        <a:rPr lang="en-US" sz="2000" kern="0">
                          <a:effectLst/>
                        </a:rPr>
                        <a:t>SD</a:t>
                      </a:r>
                      <a:endParaRPr lang="zh-CN" sz="2400" kern="100">
                        <a:effectLst/>
                        <a:latin typeface="Calibri"/>
                        <a:ea typeface="宋体"/>
                        <a:cs typeface="Times New Roman"/>
                      </a:endParaRPr>
                    </a:p>
                  </a:txBody>
                  <a:tcPr marL="68580" marR="68580" marT="0" marB="0" anchor="ctr"/>
                </a:tc>
                <a:tc>
                  <a:txBody>
                    <a:bodyPr/>
                    <a:lstStyle/>
                    <a:p>
                      <a:pPr algn="ctr" eaLnBrk="0">
                        <a:spcAft>
                          <a:spcPts val="0"/>
                        </a:spcAft>
                      </a:pPr>
                      <a:r>
                        <a:rPr lang="en-US" sz="2000" kern="0">
                          <a:effectLst/>
                        </a:rPr>
                        <a:t>M</a:t>
                      </a:r>
                      <a:endParaRPr lang="zh-CN" sz="2400" kern="100">
                        <a:effectLst/>
                        <a:latin typeface="Calibri"/>
                        <a:ea typeface="宋体"/>
                        <a:cs typeface="Times New Roman"/>
                      </a:endParaRPr>
                    </a:p>
                  </a:txBody>
                  <a:tcPr marL="68580" marR="68580" marT="0" marB="0" anchor="ctr"/>
                </a:tc>
                <a:tc>
                  <a:txBody>
                    <a:bodyPr/>
                    <a:lstStyle/>
                    <a:p>
                      <a:pPr algn="ctr" eaLnBrk="0">
                        <a:spcAft>
                          <a:spcPts val="0"/>
                        </a:spcAft>
                      </a:pPr>
                      <a:r>
                        <a:rPr lang="en-US" sz="2000" kern="0">
                          <a:effectLst/>
                        </a:rPr>
                        <a:t>SD</a:t>
                      </a:r>
                      <a:endParaRPr lang="zh-CN" sz="2400" kern="100">
                        <a:effectLst/>
                        <a:latin typeface="Calibri"/>
                        <a:ea typeface="宋体"/>
                        <a:cs typeface="Times New Roman"/>
                      </a:endParaRPr>
                    </a:p>
                  </a:txBody>
                  <a:tcPr marL="68580" marR="68580" marT="0" marB="0" anchor="ctr"/>
                </a:tc>
                <a:tc>
                  <a:txBody>
                    <a:bodyPr/>
                    <a:lstStyle/>
                    <a:p>
                      <a:pPr algn="ctr" eaLnBrk="0">
                        <a:spcAft>
                          <a:spcPts val="0"/>
                        </a:spcAft>
                      </a:pPr>
                      <a:r>
                        <a:rPr lang="en-US" sz="2000" kern="0">
                          <a:effectLst/>
                        </a:rPr>
                        <a:t>M</a:t>
                      </a:r>
                      <a:endParaRPr lang="zh-CN" sz="2400" kern="100">
                        <a:effectLst/>
                        <a:latin typeface="Calibri"/>
                        <a:ea typeface="宋体"/>
                        <a:cs typeface="Times New Roman"/>
                      </a:endParaRPr>
                    </a:p>
                  </a:txBody>
                  <a:tcPr marL="68580" marR="68580" marT="0" marB="0" anchor="ctr"/>
                </a:tc>
                <a:tc>
                  <a:txBody>
                    <a:bodyPr/>
                    <a:lstStyle/>
                    <a:p>
                      <a:pPr algn="ctr" eaLnBrk="0">
                        <a:spcAft>
                          <a:spcPts val="0"/>
                        </a:spcAft>
                      </a:pPr>
                      <a:r>
                        <a:rPr lang="en-US" sz="2000" kern="0">
                          <a:effectLst/>
                        </a:rPr>
                        <a:t>SD</a:t>
                      </a:r>
                      <a:endParaRPr lang="zh-CN" sz="2400" kern="100">
                        <a:effectLst/>
                        <a:latin typeface="Calibri"/>
                        <a:ea typeface="宋体"/>
                        <a:cs typeface="Times New Roman"/>
                      </a:endParaRPr>
                    </a:p>
                  </a:txBody>
                  <a:tcPr marL="68580" marR="68580" marT="0" marB="0" anchor="ctr"/>
                </a:tc>
              </a:tr>
              <a:tr h="705208">
                <a:tc>
                  <a:txBody>
                    <a:bodyPr/>
                    <a:lstStyle/>
                    <a:p>
                      <a:pPr algn="ctr" eaLnBrk="0">
                        <a:spcAft>
                          <a:spcPts val="0"/>
                        </a:spcAft>
                      </a:pPr>
                      <a:r>
                        <a:rPr lang="en-US" sz="2400" kern="0" dirty="0">
                          <a:effectLst/>
                        </a:rPr>
                        <a:t>Anger and the </a:t>
                      </a:r>
                      <a:r>
                        <a:rPr lang="en-US" sz="2400" kern="0" dirty="0" smtClean="0">
                          <a:effectLst/>
                        </a:rPr>
                        <a:t>ethics </a:t>
                      </a:r>
                      <a:r>
                        <a:rPr lang="en-US" sz="2400" kern="0" dirty="0">
                          <a:effectLst/>
                        </a:rPr>
                        <a:t>of autonomy</a:t>
                      </a:r>
                      <a:endParaRPr lang="zh-CN" sz="2400" kern="100" dirty="0">
                        <a:effectLst/>
                        <a:latin typeface="Calibri"/>
                        <a:ea typeface="宋体"/>
                        <a:cs typeface="Times New Roman"/>
                      </a:endParaRPr>
                    </a:p>
                  </a:txBody>
                  <a:tcPr marL="68580" marR="68580" marT="0" marB="0" anchor="ctr"/>
                </a:tc>
                <a:tc>
                  <a:txBody>
                    <a:bodyPr/>
                    <a:lstStyle/>
                    <a:p>
                      <a:pPr algn="ctr" eaLnBrk="0">
                        <a:spcAft>
                          <a:spcPts val="0"/>
                        </a:spcAft>
                      </a:pPr>
                      <a:r>
                        <a:rPr lang="en-US" sz="1800" kern="0" dirty="0">
                          <a:solidFill>
                            <a:schemeClr val="accent6"/>
                          </a:solidFill>
                          <a:effectLst/>
                        </a:rPr>
                        <a:t>0.50</a:t>
                      </a:r>
                      <a:endParaRPr lang="zh-CN" sz="2400" kern="100" dirty="0">
                        <a:solidFill>
                          <a:schemeClr val="accent6"/>
                        </a:solidFill>
                        <a:effectLst/>
                        <a:latin typeface="Calibri"/>
                        <a:ea typeface="宋体"/>
                        <a:cs typeface="Times New Roman"/>
                      </a:endParaRPr>
                    </a:p>
                  </a:txBody>
                  <a:tcPr marL="68580" marR="68580" marT="0" marB="0" anchor="ctr"/>
                </a:tc>
                <a:tc>
                  <a:txBody>
                    <a:bodyPr/>
                    <a:lstStyle/>
                    <a:p>
                      <a:pPr algn="ctr" eaLnBrk="0">
                        <a:spcAft>
                          <a:spcPts val="0"/>
                        </a:spcAft>
                      </a:pPr>
                      <a:r>
                        <a:rPr lang="en-US" sz="1800" kern="0" dirty="0">
                          <a:effectLst/>
                        </a:rPr>
                        <a:t>0.34</a:t>
                      </a:r>
                      <a:endParaRPr lang="zh-CN" sz="2400" kern="100" dirty="0">
                        <a:effectLst/>
                        <a:latin typeface="Calibri"/>
                        <a:ea typeface="宋体"/>
                        <a:cs typeface="Times New Roman"/>
                      </a:endParaRPr>
                    </a:p>
                  </a:txBody>
                  <a:tcPr marL="68580" marR="68580" marT="0" marB="0" anchor="ctr"/>
                </a:tc>
                <a:tc>
                  <a:txBody>
                    <a:bodyPr/>
                    <a:lstStyle/>
                    <a:p>
                      <a:pPr algn="ctr" eaLnBrk="0">
                        <a:spcAft>
                          <a:spcPts val="0"/>
                        </a:spcAft>
                      </a:pPr>
                      <a:r>
                        <a:rPr lang="en-US" sz="1800" kern="0" dirty="0">
                          <a:solidFill>
                            <a:srgbClr val="F79646"/>
                          </a:solidFill>
                          <a:effectLst/>
                        </a:rPr>
                        <a:t>0.89</a:t>
                      </a:r>
                      <a:endParaRPr lang="zh-CN" sz="2400" kern="100" dirty="0">
                        <a:solidFill>
                          <a:srgbClr val="F79646"/>
                        </a:solidFill>
                        <a:effectLst/>
                        <a:latin typeface="Calibri"/>
                        <a:ea typeface="宋体"/>
                        <a:cs typeface="Times New Roman"/>
                      </a:endParaRPr>
                    </a:p>
                  </a:txBody>
                  <a:tcPr marL="68580" marR="68580" marT="0" marB="0" anchor="ctr"/>
                </a:tc>
                <a:tc>
                  <a:txBody>
                    <a:bodyPr/>
                    <a:lstStyle/>
                    <a:p>
                      <a:pPr algn="ctr" eaLnBrk="0">
                        <a:spcAft>
                          <a:spcPts val="0"/>
                        </a:spcAft>
                      </a:pPr>
                      <a:r>
                        <a:rPr lang="en-US" sz="1800" kern="0" dirty="0">
                          <a:effectLst/>
                        </a:rPr>
                        <a:t>0.47</a:t>
                      </a:r>
                      <a:endParaRPr lang="zh-CN" sz="2400" kern="100" dirty="0">
                        <a:effectLst/>
                        <a:latin typeface="Calibri"/>
                        <a:ea typeface="宋体"/>
                        <a:cs typeface="Times New Roman"/>
                      </a:endParaRPr>
                    </a:p>
                  </a:txBody>
                  <a:tcPr marL="68580" marR="68580" marT="0" marB="0" anchor="ctr"/>
                </a:tc>
                <a:tc>
                  <a:txBody>
                    <a:bodyPr/>
                    <a:lstStyle/>
                    <a:p>
                      <a:pPr algn="ctr" eaLnBrk="0">
                        <a:spcAft>
                          <a:spcPts val="0"/>
                        </a:spcAft>
                      </a:pPr>
                      <a:r>
                        <a:rPr lang="en-US" sz="1800" kern="0" dirty="0">
                          <a:solidFill>
                            <a:srgbClr val="F79646"/>
                          </a:solidFill>
                          <a:effectLst/>
                        </a:rPr>
                        <a:t>0.59</a:t>
                      </a:r>
                      <a:endParaRPr lang="zh-CN" sz="2400" kern="100" dirty="0">
                        <a:solidFill>
                          <a:srgbClr val="F79646"/>
                        </a:solidFill>
                        <a:effectLst/>
                        <a:latin typeface="Calibri"/>
                        <a:ea typeface="宋体"/>
                        <a:cs typeface="Times New Roman"/>
                      </a:endParaRPr>
                    </a:p>
                  </a:txBody>
                  <a:tcPr marL="68580" marR="68580" marT="0" marB="0" anchor="ctr"/>
                </a:tc>
                <a:tc>
                  <a:txBody>
                    <a:bodyPr/>
                    <a:lstStyle/>
                    <a:p>
                      <a:pPr algn="ctr" eaLnBrk="0">
                        <a:spcAft>
                          <a:spcPts val="0"/>
                        </a:spcAft>
                      </a:pPr>
                      <a:r>
                        <a:rPr lang="en-US" sz="1800" kern="0" dirty="0">
                          <a:effectLst/>
                        </a:rPr>
                        <a:t>0.44</a:t>
                      </a:r>
                      <a:endParaRPr lang="zh-CN" sz="2400" kern="100" dirty="0">
                        <a:effectLst/>
                        <a:latin typeface="Calibri"/>
                        <a:ea typeface="宋体"/>
                        <a:cs typeface="Times New Roman"/>
                      </a:endParaRPr>
                    </a:p>
                  </a:txBody>
                  <a:tcPr marL="68580" marR="68580" marT="0" marB="0" anchor="ctr"/>
                </a:tc>
              </a:tr>
              <a:tr h="525776">
                <a:tc>
                  <a:txBody>
                    <a:bodyPr/>
                    <a:lstStyle/>
                    <a:p>
                      <a:pPr algn="ctr" eaLnBrk="0">
                        <a:spcAft>
                          <a:spcPts val="0"/>
                        </a:spcAft>
                      </a:pPr>
                      <a:r>
                        <a:rPr lang="en-US" sz="2400" kern="0" dirty="0">
                          <a:effectLst/>
                        </a:rPr>
                        <a:t>Disgust and the </a:t>
                      </a:r>
                      <a:r>
                        <a:rPr lang="en-US" sz="2400" kern="0" dirty="0" smtClean="0">
                          <a:effectLst/>
                        </a:rPr>
                        <a:t>ethics </a:t>
                      </a:r>
                      <a:r>
                        <a:rPr lang="en-US" sz="2400" kern="0" dirty="0">
                          <a:effectLst/>
                        </a:rPr>
                        <a:t>of divinity</a:t>
                      </a:r>
                      <a:endParaRPr lang="zh-CN" sz="2400" kern="100" dirty="0">
                        <a:effectLst/>
                        <a:latin typeface="Calibri"/>
                        <a:ea typeface="宋体"/>
                        <a:cs typeface="Times New Roman"/>
                      </a:endParaRPr>
                    </a:p>
                  </a:txBody>
                  <a:tcPr marL="68580" marR="68580" marT="0" marB="0" anchor="ctr"/>
                </a:tc>
                <a:tc>
                  <a:txBody>
                    <a:bodyPr/>
                    <a:lstStyle/>
                    <a:p>
                      <a:pPr algn="ctr" eaLnBrk="0">
                        <a:spcAft>
                          <a:spcPts val="0"/>
                        </a:spcAft>
                      </a:pPr>
                      <a:r>
                        <a:rPr lang="en-US" sz="1800" kern="0">
                          <a:effectLst/>
                        </a:rPr>
                        <a:t>0.07</a:t>
                      </a:r>
                      <a:endParaRPr lang="zh-CN" sz="2400" kern="100">
                        <a:effectLst/>
                        <a:latin typeface="Calibri"/>
                        <a:ea typeface="宋体"/>
                        <a:cs typeface="Times New Roman"/>
                      </a:endParaRPr>
                    </a:p>
                  </a:txBody>
                  <a:tcPr marL="68580" marR="68580" marT="0" marB="0" anchor="ctr"/>
                </a:tc>
                <a:tc>
                  <a:txBody>
                    <a:bodyPr/>
                    <a:lstStyle/>
                    <a:p>
                      <a:pPr algn="ctr" eaLnBrk="0">
                        <a:spcAft>
                          <a:spcPts val="0"/>
                        </a:spcAft>
                      </a:pPr>
                      <a:r>
                        <a:rPr lang="en-US" sz="1800" kern="0">
                          <a:effectLst/>
                        </a:rPr>
                        <a:t>0.45</a:t>
                      </a:r>
                      <a:endParaRPr lang="zh-CN" sz="2400" kern="100">
                        <a:effectLst/>
                        <a:latin typeface="Calibri"/>
                        <a:ea typeface="宋体"/>
                        <a:cs typeface="Times New Roman"/>
                      </a:endParaRPr>
                    </a:p>
                  </a:txBody>
                  <a:tcPr marL="68580" marR="68580" marT="0" marB="0" anchor="ctr"/>
                </a:tc>
                <a:tc>
                  <a:txBody>
                    <a:bodyPr/>
                    <a:lstStyle/>
                    <a:p>
                      <a:pPr algn="ctr" eaLnBrk="0">
                        <a:spcAft>
                          <a:spcPts val="0"/>
                        </a:spcAft>
                      </a:pPr>
                      <a:r>
                        <a:rPr lang="en-US" sz="1800" kern="0">
                          <a:effectLst/>
                        </a:rPr>
                        <a:t>0.29</a:t>
                      </a:r>
                      <a:endParaRPr lang="zh-CN" sz="2400" kern="100">
                        <a:effectLst/>
                        <a:latin typeface="Calibri"/>
                        <a:ea typeface="宋体"/>
                        <a:cs typeface="Times New Roman"/>
                      </a:endParaRPr>
                    </a:p>
                  </a:txBody>
                  <a:tcPr marL="68580" marR="68580" marT="0" marB="0" anchor="ctr"/>
                </a:tc>
                <a:tc>
                  <a:txBody>
                    <a:bodyPr/>
                    <a:lstStyle/>
                    <a:p>
                      <a:pPr algn="ctr" eaLnBrk="0">
                        <a:spcAft>
                          <a:spcPts val="0"/>
                        </a:spcAft>
                      </a:pPr>
                      <a:r>
                        <a:rPr lang="en-US" sz="1800" kern="0">
                          <a:effectLst/>
                        </a:rPr>
                        <a:t>0.49</a:t>
                      </a:r>
                      <a:endParaRPr lang="zh-CN" sz="2400" kern="100">
                        <a:effectLst/>
                        <a:latin typeface="Calibri"/>
                        <a:ea typeface="宋体"/>
                        <a:cs typeface="Times New Roman"/>
                      </a:endParaRPr>
                    </a:p>
                  </a:txBody>
                  <a:tcPr marL="68580" marR="68580" marT="0" marB="0" anchor="ctr"/>
                </a:tc>
                <a:tc>
                  <a:txBody>
                    <a:bodyPr/>
                    <a:lstStyle/>
                    <a:p>
                      <a:pPr algn="ctr" eaLnBrk="0">
                        <a:spcAft>
                          <a:spcPts val="0"/>
                        </a:spcAft>
                      </a:pPr>
                      <a:r>
                        <a:rPr lang="en-US" sz="1800" kern="0" dirty="0">
                          <a:effectLst/>
                        </a:rPr>
                        <a:t>0.20</a:t>
                      </a:r>
                      <a:endParaRPr lang="zh-CN" sz="2400" kern="100" dirty="0">
                        <a:effectLst/>
                        <a:latin typeface="Calibri"/>
                        <a:ea typeface="宋体"/>
                        <a:cs typeface="Times New Roman"/>
                      </a:endParaRPr>
                    </a:p>
                  </a:txBody>
                  <a:tcPr marL="68580" marR="68580" marT="0" marB="0" anchor="ctr"/>
                </a:tc>
                <a:tc>
                  <a:txBody>
                    <a:bodyPr/>
                    <a:lstStyle/>
                    <a:p>
                      <a:pPr algn="ctr" eaLnBrk="0">
                        <a:spcAft>
                          <a:spcPts val="0"/>
                        </a:spcAft>
                      </a:pPr>
                      <a:r>
                        <a:rPr lang="en-US" sz="1800" kern="0" dirty="0">
                          <a:effectLst/>
                        </a:rPr>
                        <a:t>0.32</a:t>
                      </a:r>
                      <a:endParaRPr lang="zh-CN" sz="2400" kern="100" dirty="0">
                        <a:effectLst/>
                        <a:latin typeface="Calibri"/>
                        <a:ea typeface="宋体"/>
                        <a:cs typeface="Times New Roman"/>
                      </a:endParaRPr>
                    </a:p>
                  </a:txBody>
                  <a:tcPr marL="68580" marR="68580" marT="0" marB="0" anchor="ctr"/>
                </a:tc>
              </a:tr>
              <a:tr h="525776">
                <a:tc>
                  <a:txBody>
                    <a:bodyPr/>
                    <a:lstStyle/>
                    <a:p>
                      <a:pPr algn="ctr" eaLnBrk="0">
                        <a:spcAft>
                          <a:spcPts val="0"/>
                        </a:spcAft>
                      </a:pPr>
                      <a:r>
                        <a:rPr lang="en-US" sz="2400" kern="0" dirty="0">
                          <a:effectLst/>
                        </a:rPr>
                        <a:t>Contempt and  the </a:t>
                      </a:r>
                      <a:r>
                        <a:rPr lang="en-US" sz="2400" kern="0" dirty="0" smtClean="0">
                          <a:effectLst/>
                        </a:rPr>
                        <a:t>ethics </a:t>
                      </a:r>
                      <a:r>
                        <a:rPr lang="en-US" sz="2400" kern="0" dirty="0">
                          <a:effectLst/>
                        </a:rPr>
                        <a:t>of community</a:t>
                      </a:r>
                      <a:endParaRPr lang="zh-CN" sz="2400" kern="100" dirty="0">
                        <a:effectLst/>
                        <a:latin typeface="Calibri"/>
                        <a:ea typeface="宋体"/>
                        <a:cs typeface="Times New Roman"/>
                      </a:endParaRPr>
                    </a:p>
                  </a:txBody>
                  <a:tcPr marL="68580" marR="68580" marT="0" marB="0" anchor="ctr"/>
                </a:tc>
                <a:tc>
                  <a:txBody>
                    <a:bodyPr/>
                    <a:lstStyle/>
                    <a:p>
                      <a:pPr algn="ctr" eaLnBrk="0">
                        <a:spcAft>
                          <a:spcPts val="0"/>
                        </a:spcAft>
                      </a:pPr>
                      <a:r>
                        <a:rPr lang="en-US" sz="1800" kern="0">
                          <a:effectLst/>
                        </a:rPr>
                        <a:t>0.02</a:t>
                      </a:r>
                      <a:endParaRPr lang="zh-CN" sz="2400" kern="100">
                        <a:effectLst/>
                        <a:latin typeface="Calibri"/>
                        <a:ea typeface="宋体"/>
                        <a:cs typeface="Times New Roman"/>
                      </a:endParaRPr>
                    </a:p>
                  </a:txBody>
                  <a:tcPr marL="68580" marR="68580" marT="0" marB="0" anchor="ctr"/>
                </a:tc>
                <a:tc>
                  <a:txBody>
                    <a:bodyPr/>
                    <a:lstStyle/>
                    <a:p>
                      <a:pPr algn="ctr" eaLnBrk="0">
                        <a:spcAft>
                          <a:spcPts val="0"/>
                        </a:spcAft>
                      </a:pPr>
                      <a:r>
                        <a:rPr lang="en-US" sz="1800" kern="0">
                          <a:effectLst/>
                        </a:rPr>
                        <a:t>0.34</a:t>
                      </a:r>
                      <a:endParaRPr lang="zh-CN" sz="2400" kern="100">
                        <a:effectLst/>
                        <a:latin typeface="Calibri"/>
                        <a:ea typeface="宋体"/>
                        <a:cs typeface="Times New Roman"/>
                      </a:endParaRPr>
                    </a:p>
                  </a:txBody>
                  <a:tcPr marL="68580" marR="68580" marT="0" marB="0" anchor="ctr"/>
                </a:tc>
                <a:tc>
                  <a:txBody>
                    <a:bodyPr/>
                    <a:lstStyle/>
                    <a:p>
                      <a:pPr algn="ctr" eaLnBrk="0">
                        <a:spcAft>
                          <a:spcPts val="0"/>
                        </a:spcAft>
                      </a:pPr>
                      <a:r>
                        <a:rPr lang="en-US" sz="1800" kern="0">
                          <a:effectLst/>
                        </a:rPr>
                        <a:t>0.08</a:t>
                      </a:r>
                      <a:endParaRPr lang="zh-CN" sz="2400" kern="100">
                        <a:effectLst/>
                        <a:latin typeface="Calibri"/>
                        <a:ea typeface="宋体"/>
                        <a:cs typeface="Times New Roman"/>
                      </a:endParaRPr>
                    </a:p>
                  </a:txBody>
                  <a:tcPr marL="68580" marR="68580" marT="0" marB="0" anchor="ctr"/>
                </a:tc>
                <a:tc>
                  <a:txBody>
                    <a:bodyPr/>
                    <a:lstStyle/>
                    <a:p>
                      <a:pPr algn="ctr" eaLnBrk="0">
                        <a:spcAft>
                          <a:spcPts val="0"/>
                        </a:spcAft>
                      </a:pPr>
                      <a:r>
                        <a:rPr lang="en-US" sz="1800" kern="0">
                          <a:effectLst/>
                        </a:rPr>
                        <a:t>0.40</a:t>
                      </a:r>
                      <a:endParaRPr lang="zh-CN" sz="2400" kern="100">
                        <a:effectLst/>
                        <a:latin typeface="Calibri"/>
                        <a:ea typeface="宋体"/>
                        <a:cs typeface="Times New Roman"/>
                      </a:endParaRPr>
                    </a:p>
                  </a:txBody>
                  <a:tcPr marL="68580" marR="68580" marT="0" marB="0" anchor="ctr"/>
                </a:tc>
                <a:tc>
                  <a:txBody>
                    <a:bodyPr/>
                    <a:lstStyle/>
                    <a:p>
                      <a:pPr algn="ctr" eaLnBrk="0">
                        <a:spcAft>
                          <a:spcPts val="0"/>
                        </a:spcAft>
                      </a:pPr>
                      <a:r>
                        <a:rPr lang="en-US" sz="1800" kern="0">
                          <a:effectLst/>
                        </a:rPr>
                        <a:t>0.09</a:t>
                      </a:r>
                      <a:endParaRPr lang="zh-CN" sz="2400" kern="100">
                        <a:effectLst/>
                        <a:latin typeface="Calibri"/>
                        <a:ea typeface="宋体"/>
                        <a:cs typeface="Times New Roman"/>
                      </a:endParaRPr>
                    </a:p>
                  </a:txBody>
                  <a:tcPr marL="68580" marR="68580" marT="0" marB="0" anchor="ctr"/>
                </a:tc>
                <a:tc>
                  <a:txBody>
                    <a:bodyPr/>
                    <a:lstStyle/>
                    <a:p>
                      <a:pPr algn="ctr" eaLnBrk="0">
                        <a:spcAft>
                          <a:spcPts val="0"/>
                        </a:spcAft>
                      </a:pPr>
                      <a:r>
                        <a:rPr lang="en-US" sz="1800" kern="0" dirty="0">
                          <a:effectLst/>
                        </a:rPr>
                        <a:t>0.37</a:t>
                      </a:r>
                      <a:endParaRPr lang="zh-CN" sz="2400" kern="100" dirty="0">
                        <a:effectLst/>
                        <a:latin typeface="Calibri"/>
                        <a:ea typeface="宋体"/>
                        <a:cs typeface="Times New Roman"/>
                      </a:endParaRPr>
                    </a:p>
                  </a:txBody>
                  <a:tcPr marL="68580" marR="68580" marT="0" marB="0" anchor="ctr"/>
                </a:tc>
              </a:tr>
            </a:tbl>
          </a:graphicData>
        </a:graphic>
      </p:graphicFrame>
      <p:sp>
        <p:nvSpPr>
          <p:cNvPr id="5" name="矩形 4"/>
          <p:cNvSpPr/>
          <p:nvPr/>
        </p:nvSpPr>
        <p:spPr>
          <a:xfrm>
            <a:off x="677342" y="5157192"/>
            <a:ext cx="7557987" cy="954107"/>
          </a:xfrm>
          <a:prstGeom prst="rect">
            <a:avLst/>
          </a:prstGeom>
        </p:spPr>
        <p:txBody>
          <a:bodyPr wrap="square">
            <a:spAutoFit/>
          </a:bodyPr>
          <a:lstStyle/>
          <a:p>
            <a:pPr algn="ctr" eaLnBrk="0"/>
            <a:r>
              <a:rPr lang="en-US" altLang="zh-CN" sz="2800" b="1" dirty="0" smtClean="0"/>
              <a:t>The </a:t>
            </a:r>
            <a:r>
              <a:rPr lang="en-US" altLang="zh-CN" sz="2800" b="1" dirty="0"/>
              <a:t>mean of correlation coefficient under three priming </a:t>
            </a:r>
            <a:r>
              <a:rPr lang="en-US" altLang="zh-CN" sz="2800" b="1" dirty="0" smtClean="0"/>
              <a:t>conditions</a:t>
            </a:r>
            <a:endParaRPr lang="zh-CN" altLang="zh-CN" sz="2800" b="1" dirty="0"/>
          </a:p>
        </p:txBody>
      </p:sp>
    </p:spTree>
    <p:extLst>
      <p:ext uri="{BB962C8B-B14F-4D97-AF65-F5344CB8AC3E}">
        <p14:creationId xmlns:p14="http://schemas.microsoft.com/office/powerpoint/2010/main" val="29147440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 (</a:t>
            </a:r>
            <a:r>
              <a:rPr lang="en-US" altLang="zh-CN" dirty="0" err="1" smtClean="0"/>
              <a:t>Expt</a:t>
            </a:r>
            <a:r>
              <a:rPr lang="en-US" altLang="zh-CN" dirty="0" smtClean="0"/>
              <a:t> 1)</a:t>
            </a:r>
            <a:endParaRPr lang="zh-CN" altLang="en-US" dirty="0"/>
          </a:p>
        </p:txBody>
      </p:sp>
      <p:sp>
        <p:nvSpPr>
          <p:cNvPr id="3" name="内容占位符 2"/>
          <p:cNvSpPr>
            <a:spLocks noGrp="1"/>
          </p:cNvSpPr>
          <p:nvPr>
            <p:ph idx="1"/>
          </p:nvPr>
        </p:nvSpPr>
        <p:spPr/>
        <p:txBody>
          <a:bodyPr/>
          <a:lstStyle/>
          <a:p>
            <a:r>
              <a:rPr lang="en-US" altLang="zh-CN" dirty="0"/>
              <a:t>The </a:t>
            </a:r>
            <a:r>
              <a:rPr lang="en-US" altLang="zh-CN" dirty="0" smtClean="0"/>
              <a:t>linkage </a:t>
            </a:r>
            <a:r>
              <a:rPr lang="en-US" altLang="zh-CN" dirty="0"/>
              <a:t>between </a:t>
            </a:r>
            <a:r>
              <a:rPr lang="en-US" altLang="zh-CN" dirty="0" smtClean="0"/>
              <a:t>fairness/</a:t>
            </a:r>
            <a:r>
              <a:rPr lang="en-US" altLang="zh-CN" dirty="0"/>
              <a:t>harm concern and anger was stronger in the modernity priming condition than in the tradition priming or control conditions. </a:t>
            </a:r>
            <a:endParaRPr lang="en-US" altLang="zh-CN" dirty="0" smtClean="0"/>
          </a:p>
          <a:p>
            <a:pPr marL="0" indent="0">
              <a:buNone/>
            </a:pPr>
            <a:endParaRPr lang="en-US" altLang="zh-CN" dirty="0" smtClean="0"/>
          </a:p>
          <a:p>
            <a:r>
              <a:rPr lang="en-US" altLang="zh-CN" dirty="0" smtClean="0"/>
              <a:t>Priming </a:t>
            </a:r>
            <a:r>
              <a:rPr lang="en-US" altLang="zh-CN" dirty="0"/>
              <a:t>modernity strengthens the association between </a:t>
            </a:r>
            <a:r>
              <a:rPr lang="en-US" altLang="zh-CN" dirty="0" smtClean="0"/>
              <a:t>fairness/</a:t>
            </a:r>
            <a:r>
              <a:rPr lang="en-US" altLang="zh-CN" dirty="0"/>
              <a:t>harm concerns and </a:t>
            </a:r>
            <a:r>
              <a:rPr lang="en-US" altLang="zh-CN" dirty="0" smtClean="0"/>
              <a:t>anger.</a:t>
            </a:r>
          </a:p>
          <a:p>
            <a:endParaRPr lang="en-US" altLang="zh-CN" dirty="0"/>
          </a:p>
          <a:p>
            <a:endParaRPr lang="zh-CN" altLang="en-US" dirty="0"/>
          </a:p>
        </p:txBody>
      </p:sp>
    </p:spTree>
    <p:extLst>
      <p:ext uri="{BB962C8B-B14F-4D97-AF65-F5344CB8AC3E}">
        <p14:creationId xmlns:p14="http://schemas.microsoft.com/office/powerpoint/2010/main" val="3568616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Experiment 2: </a:t>
            </a:r>
            <a:r>
              <a:rPr lang="en-US" altLang="zh-CN" dirty="0"/>
              <a:t>Priming work context</a:t>
            </a:r>
            <a:endParaRPr lang="zh-CN" altLang="en-US" dirty="0"/>
          </a:p>
        </p:txBody>
      </p:sp>
      <p:sp>
        <p:nvSpPr>
          <p:cNvPr id="3" name="内容占位符 2"/>
          <p:cNvSpPr>
            <a:spLocks noGrp="1"/>
          </p:cNvSpPr>
          <p:nvPr>
            <p:ph idx="1"/>
          </p:nvPr>
        </p:nvSpPr>
        <p:spPr/>
        <p:txBody>
          <a:bodyPr/>
          <a:lstStyle/>
          <a:p>
            <a:r>
              <a:rPr lang="en-US" altLang="zh-CN" b="1" dirty="0" smtClean="0"/>
              <a:t>Participants</a:t>
            </a:r>
          </a:p>
          <a:p>
            <a:pPr marL="0" indent="0">
              <a:buNone/>
            </a:pPr>
            <a:r>
              <a:rPr lang="en-US" altLang="zh-CN" b="1" dirty="0"/>
              <a:t> </a:t>
            </a:r>
            <a:r>
              <a:rPr lang="en-US" altLang="zh-CN" b="1" dirty="0" smtClean="0"/>
              <a:t>    N = 67 (</a:t>
            </a:r>
            <a:r>
              <a:rPr lang="en-US" altLang="zh-CN" dirty="0" smtClean="0"/>
              <a:t>18 </a:t>
            </a:r>
            <a:r>
              <a:rPr lang="en-US" altLang="zh-CN" dirty="0"/>
              <a:t>men and 49 </a:t>
            </a:r>
            <a:r>
              <a:rPr lang="en-US" altLang="zh-CN" dirty="0" smtClean="0"/>
              <a:t>women; </a:t>
            </a:r>
            <a:r>
              <a:rPr lang="en-US" altLang="zh-CN" i="1" dirty="0"/>
              <a:t>M</a:t>
            </a:r>
            <a:r>
              <a:rPr lang="en-US" altLang="zh-CN" baseline="-25000" dirty="0"/>
              <a:t>age</a:t>
            </a:r>
            <a:r>
              <a:rPr lang="en-US" altLang="zh-CN" dirty="0"/>
              <a:t>=22.27, </a:t>
            </a:r>
            <a:r>
              <a:rPr lang="en-US" altLang="zh-CN" i="1" dirty="0"/>
              <a:t>SD</a:t>
            </a:r>
            <a:r>
              <a:rPr lang="en-US" altLang="zh-CN" dirty="0"/>
              <a:t>=1.86</a:t>
            </a:r>
            <a:r>
              <a:rPr lang="en-US" altLang="zh-CN" dirty="0" smtClean="0"/>
              <a:t>)</a:t>
            </a:r>
          </a:p>
          <a:p>
            <a:pPr marL="0" indent="0">
              <a:buNone/>
            </a:pPr>
            <a:endParaRPr lang="en-US" altLang="zh-CN" dirty="0" smtClean="0"/>
          </a:p>
          <a:p>
            <a:r>
              <a:rPr lang="en-US" altLang="zh-CN" b="1" dirty="0" smtClean="0"/>
              <a:t>Design</a:t>
            </a:r>
          </a:p>
          <a:p>
            <a:pPr marL="0" indent="0">
              <a:buNone/>
            </a:pPr>
            <a:r>
              <a:rPr lang="en-US" altLang="zh-CN" dirty="0" smtClean="0"/>
              <a:t>a </a:t>
            </a:r>
            <a:r>
              <a:rPr lang="en-US" altLang="zh-CN" dirty="0"/>
              <a:t>Priming </a:t>
            </a:r>
            <a:r>
              <a:rPr lang="en-US" altLang="zh-CN" dirty="0" smtClean="0"/>
              <a:t>(3 </a:t>
            </a:r>
            <a:r>
              <a:rPr lang="en-US" altLang="zh-CN" dirty="0"/>
              <a:t>levels: work-</a:t>
            </a:r>
            <a:r>
              <a:rPr lang="en-US" altLang="zh-CN" dirty="0" smtClean="0"/>
              <a:t>related; 2 control conditions) between-subjects </a:t>
            </a:r>
            <a:r>
              <a:rPr lang="en-US" altLang="zh-CN" dirty="0"/>
              <a:t>design.</a:t>
            </a:r>
            <a:endParaRPr lang="zh-CN" altLang="en-US" b="1" dirty="0"/>
          </a:p>
        </p:txBody>
      </p:sp>
    </p:spTree>
    <p:extLst>
      <p:ext uri="{BB962C8B-B14F-4D97-AF65-F5344CB8AC3E}">
        <p14:creationId xmlns:p14="http://schemas.microsoft.com/office/powerpoint/2010/main" val="3220223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Moral intuitions and moral emotions</a:t>
            </a:r>
            <a:endParaRPr lang="zh-CN" altLang="en-US" dirty="0"/>
          </a:p>
        </p:txBody>
      </p:sp>
      <p:sp>
        <p:nvSpPr>
          <p:cNvPr id="5" name="内容占位符 4"/>
          <p:cNvSpPr>
            <a:spLocks noGrp="1"/>
          </p:cNvSpPr>
          <p:nvPr>
            <p:ph idx="1"/>
          </p:nvPr>
        </p:nvSpPr>
        <p:spPr/>
        <p:txBody>
          <a:bodyPr>
            <a:normAutofit fontScale="92500" lnSpcReduction="10000"/>
          </a:bodyPr>
          <a:lstStyle/>
          <a:p>
            <a:r>
              <a:rPr lang="en-US" altLang="zh-CN" dirty="0" smtClean="0"/>
              <a:t>People make intuitive (vs. deliberate) moral judgments spontaneously in response to morally relevant events in a specific context.</a:t>
            </a:r>
          </a:p>
          <a:p>
            <a:endParaRPr lang="en-US" altLang="zh-CN" dirty="0" smtClean="0"/>
          </a:p>
          <a:p>
            <a:r>
              <a:rPr lang="en-US" altLang="zh-CN" dirty="0" smtClean="0"/>
              <a:t>Contextual factors (such as the level of economic development) can affect how people make sense of an event and emotionally respond to </a:t>
            </a:r>
            <a:r>
              <a:rPr lang="en-US" altLang="zh-CN" dirty="0"/>
              <a:t>it (</a:t>
            </a:r>
            <a:r>
              <a:rPr lang="en-US" altLang="zh-CN" dirty="0" err="1"/>
              <a:t>Haidt</a:t>
            </a:r>
            <a:r>
              <a:rPr lang="en-US" altLang="zh-CN" dirty="0"/>
              <a:t>, et </a:t>
            </a:r>
            <a:r>
              <a:rPr lang="en-US" altLang="zh-CN" dirty="0" smtClean="0"/>
              <a:t>al., 2007, see also Alistair </a:t>
            </a:r>
            <a:r>
              <a:rPr lang="en-US" altLang="zh-CN" dirty="0"/>
              <a:t>et al., 1995; </a:t>
            </a:r>
            <a:r>
              <a:rPr lang="en-US" altLang="zh-CN" dirty="0" err="1"/>
              <a:t>Sivakumar</a:t>
            </a:r>
            <a:r>
              <a:rPr lang="en-US" altLang="zh-CN" dirty="0"/>
              <a:t> Velayutham,2003; </a:t>
            </a:r>
            <a:r>
              <a:rPr lang="en-US" altLang="zh-CN" dirty="0" err="1"/>
              <a:t>Emmanouil</a:t>
            </a:r>
            <a:r>
              <a:rPr lang="en-US" altLang="zh-CN" dirty="0"/>
              <a:t> </a:t>
            </a:r>
            <a:r>
              <a:rPr lang="en-US" altLang="zh-CN" dirty="0" err="1"/>
              <a:t>Dedoulis</a:t>
            </a:r>
            <a:r>
              <a:rPr lang="en-US" altLang="zh-CN" dirty="0"/>
              <a:t>, 2006</a:t>
            </a:r>
            <a:r>
              <a:rPr lang="en-US" altLang="zh-CN" dirty="0" smtClean="0"/>
              <a:t>).</a:t>
            </a:r>
            <a:endParaRPr lang="zh-CN" altLang="en-US" dirty="0"/>
          </a:p>
        </p:txBody>
      </p:sp>
    </p:spTree>
    <p:extLst>
      <p:ext uri="{BB962C8B-B14F-4D97-AF65-F5344CB8AC3E}">
        <p14:creationId xmlns:p14="http://schemas.microsoft.com/office/powerpoint/2010/main" val="36380200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Procedure</a:t>
            </a:r>
            <a:endParaRPr lang="zh-CN" altLang="en-US" dirty="0"/>
          </a:p>
        </p:txBody>
      </p:sp>
      <p:sp>
        <p:nvSpPr>
          <p:cNvPr id="3" name="内容占位符 2"/>
          <p:cNvSpPr>
            <a:spLocks noGrp="1"/>
          </p:cNvSpPr>
          <p:nvPr>
            <p:ph idx="1"/>
          </p:nvPr>
        </p:nvSpPr>
        <p:spPr/>
        <p:txBody>
          <a:bodyPr>
            <a:normAutofit lnSpcReduction="10000"/>
          </a:bodyPr>
          <a:lstStyle/>
          <a:p>
            <a:r>
              <a:rPr lang="en-US" altLang="zh-CN" dirty="0"/>
              <a:t> </a:t>
            </a:r>
            <a:r>
              <a:rPr lang="en-US" altLang="zh-CN" b="1" dirty="0" smtClean="0"/>
              <a:t>work</a:t>
            </a:r>
            <a:r>
              <a:rPr lang="en-US" altLang="zh-CN" b="1" dirty="0"/>
              <a:t> </a:t>
            </a:r>
            <a:r>
              <a:rPr lang="en-US" altLang="zh-CN" b="1" dirty="0" smtClean="0"/>
              <a:t>context </a:t>
            </a:r>
            <a:r>
              <a:rPr lang="en-US" altLang="zh-CN" b="1" dirty="0"/>
              <a:t>priming </a:t>
            </a:r>
            <a:r>
              <a:rPr lang="en-US" altLang="zh-CN" b="1" dirty="0" smtClean="0"/>
              <a:t>condition</a:t>
            </a:r>
          </a:p>
          <a:p>
            <a:pPr marL="0" indent="0">
              <a:buNone/>
            </a:pPr>
            <a:r>
              <a:rPr lang="en-US" altLang="zh-CN" dirty="0" smtClean="0"/>
              <a:t>     describe </a:t>
            </a:r>
            <a:r>
              <a:rPr lang="en-US" altLang="zh-CN" dirty="0"/>
              <a:t>a memorable work experience </a:t>
            </a:r>
          </a:p>
          <a:p>
            <a:pPr marL="0" indent="0">
              <a:buNone/>
            </a:pPr>
            <a:endParaRPr lang="en-US" altLang="zh-CN" dirty="0" smtClean="0"/>
          </a:p>
          <a:p>
            <a:r>
              <a:rPr lang="en-US" altLang="zh-CN" b="1" dirty="0" smtClean="0"/>
              <a:t>Control 1</a:t>
            </a:r>
          </a:p>
          <a:p>
            <a:pPr marL="0" indent="0">
              <a:buNone/>
            </a:pPr>
            <a:r>
              <a:rPr lang="en-US" altLang="zh-CN" dirty="0" smtClean="0"/>
              <a:t>    describe a memorable life experience</a:t>
            </a:r>
          </a:p>
          <a:p>
            <a:pPr marL="0" indent="0">
              <a:buNone/>
            </a:pPr>
            <a:endParaRPr lang="en-US" altLang="zh-CN" dirty="0" smtClean="0"/>
          </a:p>
          <a:p>
            <a:r>
              <a:rPr lang="en-US" altLang="zh-CN" b="1" dirty="0" smtClean="0"/>
              <a:t>Control 2</a:t>
            </a:r>
          </a:p>
          <a:p>
            <a:pPr marL="0" indent="0">
              <a:buNone/>
            </a:pPr>
            <a:r>
              <a:rPr lang="en-US" altLang="zh-CN" dirty="0" smtClean="0"/>
              <a:t>    no recall task</a:t>
            </a:r>
          </a:p>
          <a:p>
            <a:pPr marL="0" indent="0">
              <a:buNone/>
            </a:pPr>
            <a:endParaRPr lang="en-US" altLang="zh-CN" dirty="0" smtClean="0"/>
          </a:p>
          <a:p>
            <a:endParaRPr lang="zh-CN" altLang="en-US" dirty="0"/>
          </a:p>
        </p:txBody>
      </p:sp>
    </p:spTree>
    <p:extLst>
      <p:ext uri="{BB962C8B-B14F-4D97-AF65-F5344CB8AC3E}">
        <p14:creationId xmlns:p14="http://schemas.microsoft.com/office/powerpoint/2010/main" val="938952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smtClean="0"/>
              <a:t>Stimulus events, measures, and analysis</a:t>
            </a:r>
            <a:endParaRPr kumimoji="1" lang="zh-CN" altLang="en-US" dirty="0"/>
          </a:p>
        </p:txBody>
      </p:sp>
      <p:sp>
        <p:nvSpPr>
          <p:cNvPr id="3" name="内容占位符 2"/>
          <p:cNvSpPr>
            <a:spLocks noGrp="1"/>
          </p:cNvSpPr>
          <p:nvPr>
            <p:ph idx="1"/>
          </p:nvPr>
        </p:nvSpPr>
        <p:spPr/>
        <p:txBody>
          <a:bodyPr/>
          <a:lstStyle/>
          <a:p>
            <a:r>
              <a:rPr kumimoji="1" lang="en-US" altLang="zh-CN" dirty="0" smtClean="0"/>
              <a:t>Same as Experiment 1</a:t>
            </a:r>
            <a:endParaRPr kumimoji="1" lang="zh-CN" altLang="en-US" dirty="0"/>
          </a:p>
        </p:txBody>
      </p:sp>
    </p:spTree>
    <p:extLst>
      <p:ext uri="{BB962C8B-B14F-4D97-AF65-F5344CB8AC3E}">
        <p14:creationId xmlns:p14="http://schemas.microsoft.com/office/powerpoint/2010/main" val="40699490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5085184"/>
            <a:ext cx="8229600" cy="1143000"/>
          </a:xfrm>
        </p:spPr>
        <p:txBody>
          <a:bodyPr>
            <a:noAutofit/>
          </a:bodyPr>
          <a:lstStyle/>
          <a:p>
            <a:r>
              <a:rPr lang="en-US" altLang="zh-CN" sz="2400" dirty="0" smtClean="0"/>
              <a:t>The mean linkage </a:t>
            </a:r>
            <a:r>
              <a:rPr lang="en-US" altLang="zh-CN" sz="2400" dirty="0"/>
              <a:t>between moral emotion and moral concern </a:t>
            </a:r>
            <a:r>
              <a:rPr lang="en-US" altLang="zh-CN" sz="2400" dirty="0" smtClean="0"/>
              <a:t>(Fisher’s z) under work experience priming / life experience priming (control 1) / no priming (control 2) </a:t>
            </a:r>
            <a:r>
              <a:rPr lang="zh-CN" altLang="zh-CN" sz="2400" dirty="0"/>
              <a:t/>
            </a:r>
            <a:br>
              <a:rPr lang="zh-CN" altLang="zh-CN" sz="2400" dirty="0"/>
            </a:br>
            <a:endParaRPr lang="zh-CN" altLang="en-US" sz="2400" dirty="0"/>
          </a:p>
        </p:txBody>
      </p:sp>
      <p:pic>
        <p:nvPicPr>
          <p:cNvPr id="4" name="Picture 2"/>
          <p:cNvPicPr/>
          <p:nvPr/>
        </p:nvPicPr>
        <p:blipFill>
          <a:blip r:embed="rId3">
            <a:extLst>
              <a:ext uri="{28A0092B-C50C-407E-A947-70E740481C1C}">
                <a14:useLocalDpi xmlns:a14="http://schemas.microsoft.com/office/drawing/2010/main" val="0"/>
              </a:ext>
            </a:extLst>
          </a:blip>
          <a:srcRect l="1662" r="24585"/>
          <a:stretch>
            <a:fillRect/>
          </a:stretch>
        </p:blipFill>
        <p:spPr bwMode="auto">
          <a:xfrm>
            <a:off x="323528" y="332656"/>
            <a:ext cx="4896544" cy="4608512"/>
          </a:xfrm>
          <a:prstGeom prst="rect">
            <a:avLst/>
          </a:prstGeom>
          <a:noFill/>
          <a:ln>
            <a:noFill/>
          </a:ln>
          <a:extLst/>
        </p:spPr>
      </p:pic>
      <p:sp>
        <p:nvSpPr>
          <p:cNvPr id="5" name="文本框 4"/>
          <p:cNvSpPr txBox="1"/>
          <p:nvPr/>
        </p:nvSpPr>
        <p:spPr>
          <a:xfrm>
            <a:off x="755576" y="4437112"/>
            <a:ext cx="4328328" cy="338554"/>
          </a:xfrm>
          <a:prstGeom prst="rect">
            <a:avLst/>
          </a:prstGeom>
          <a:solidFill>
            <a:schemeClr val="bg1"/>
          </a:solidFill>
        </p:spPr>
        <p:txBody>
          <a:bodyPr wrap="none" rtlCol="0">
            <a:spAutoFit/>
          </a:bodyPr>
          <a:lstStyle/>
          <a:p>
            <a:r>
              <a:rPr kumimoji="1" lang="en-US" altLang="zh-CN" sz="1600" dirty="0" smtClean="0"/>
              <a:t>Work experience       Life experience     no priming</a:t>
            </a:r>
            <a:endParaRPr kumimoji="1" lang="zh-CN" altLang="en-US" sz="1600" dirty="0"/>
          </a:p>
        </p:txBody>
      </p:sp>
      <p:sp>
        <p:nvSpPr>
          <p:cNvPr id="6" name="文本框 5"/>
          <p:cNvSpPr txBox="1"/>
          <p:nvPr/>
        </p:nvSpPr>
        <p:spPr>
          <a:xfrm>
            <a:off x="3851920" y="188640"/>
            <a:ext cx="3805061" cy="646331"/>
          </a:xfrm>
          <a:prstGeom prst="rect">
            <a:avLst/>
          </a:prstGeom>
          <a:solidFill>
            <a:srgbClr val="FFFFFF"/>
          </a:solidFill>
        </p:spPr>
        <p:txBody>
          <a:bodyPr wrap="none" rtlCol="0">
            <a:spAutoFit/>
          </a:bodyPr>
          <a:lstStyle/>
          <a:p>
            <a:r>
              <a:rPr kumimoji="1" lang="en-US" altLang="zh-CN" dirty="0" smtClean="0"/>
              <a:t>Link between fairness/harm and anger</a:t>
            </a:r>
          </a:p>
          <a:p>
            <a:r>
              <a:rPr kumimoji="1" lang="en-US" altLang="zh-CN" dirty="0" smtClean="0"/>
              <a:t>Link between duty and contempt</a:t>
            </a:r>
            <a:endParaRPr kumimoji="1" lang="zh-CN" altLang="en-US" dirty="0"/>
          </a:p>
        </p:txBody>
      </p:sp>
    </p:spTree>
    <p:extLst>
      <p:ext uri="{BB962C8B-B14F-4D97-AF65-F5344CB8AC3E}">
        <p14:creationId xmlns:p14="http://schemas.microsoft.com/office/powerpoint/2010/main" val="2229441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General Discussion</a:t>
            </a:r>
            <a:endParaRPr lang="zh-CN" altLang="en-US" dirty="0"/>
          </a:p>
        </p:txBody>
      </p:sp>
      <p:sp>
        <p:nvSpPr>
          <p:cNvPr id="3" name="内容占位符 2"/>
          <p:cNvSpPr>
            <a:spLocks noGrp="1"/>
          </p:cNvSpPr>
          <p:nvPr>
            <p:ph idx="1"/>
          </p:nvPr>
        </p:nvSpPr>
        <p:spPr/>
        <p:txBody>
          <a:bodyPr>
            <a:normAutofit fontScale="92500" lnSpcReduction="20000"/>
          </a:bodyPr>
          <a:lstStyle/>
          <a:p>
            <a:r>
              <a:rPr lang="en-US" altLang="zh-CN" dirty="0" smtClean="0"/>
              <a:t>As China modernizes, the Chinese respond to violation of the ethics of autonomy with higher intensity of anger.</a:t>
            </a:r>
          </a:p>
          <a:p>
            <a:r>
              <a:rPr lang="en-US" altLang="zh-CN" dirty="0" smtClean="0"/>
              <a:t>Because fairness is emphasized in contemporary work context in China, priming work context also elicits stronger anger reactions to violations of ethics of autonomy among Chinese Mainlanders.</a:t>
            </a:r>
          </a:p>
          <a:p>
            <a:r>
              <a:rPr lang="en-US" altLang="zh-CN" dirty="0" smtClean="0"/>
              <a:t>Consistent with the Moral Foundation Theory, these results show that the level of social development can affect emotional reactions to moral issues.</a:t>
            </a:r>
          </a:p>
        </p:txBody>
      </p:sp>
    </p:spTree>
    <p:extLst>
      <p:ext uri="{BB962C8B-B14F-4D97-AF65-F5344CB8AC3E}">
        <p14:creationId xmlns:p14="http://schemas.microsoft.com/office/powerpoint/2010/main" val="12255571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2636912"/>
            <a:ext cx="8229600" cy="1143000"/>
          </a:xfrm>
        </p:spPr>
        <p:txBody>
          <a:bodyPr/>
          <a:lstStyle/>
          <a:p>
            <a:r>
              <a:rPr lang="en-US" altLang="zh-CN" dirty="0" smtClean="0"/>
              <a:t>Thank you!</a:t>
            </a:r>
            <a:endParaRPr lang="zh-CN" altLang="en-US" dirty="0"/>
          </a:p>
        </p:txBody>
      </p:sp>
    </p:spTree>
    <p:extLst>
      <p:ext uri="{BB962C8B-B14F-4D97-AF65-F5344CB8AC3E}">
        <p14:creationId xmlns:p14="http://schemas.microsoft.com/office/powerpoint/2010/main" val="974013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Research Question</a:t>
            </a:r>
            <a:endParaRPr kumimoji="1" lang="zh-CN" altLang="en-US" dirty="0"/>
          </a:p>
        </p:txBody>
      </p:sp>
      <p:sp>
        <p:nvSpPr>
          <p:cNvPr id="3" name="内容占位符 2"/>
          <p:cNvSpPr>
            <a:spLocks noGrp="1"/>
          </p:cNvSpPr>
          <p:nvPr>
            <p:ph idx="1"/>
          </p:nvPr>
        </p:nvSpPr>
        <p:spPr/>
        <p:txBody>
          <a:bodyPr/>
          <a:lstStyle/>
          <a:p>
            <a:r>
              <a:rPr kumimoji="1" lang="en-US" altLang="zh-CN" dirty="0" smtClean="0"/>
              <a:t>How do modernity and emphasis of fairness norms in modern work contexts affect moral emotions in response to moral events?</a:t>
            </a:r>
            <a:endParaRPr kumimoji="1" lang="zh-CN" altLang="en-US" dirty="0"/>
          </a:p>
        </p:txBody>
      </p:sp>
    </p:spTree>
    <p:extLst>
      <p:ext uri="{BB962C8B-B14F-4D97-AF65-F5344CB8AC3E}">
        <p14:creationId xmlns:p14="http://schemas.microsoft.com/office/powerpoint/2010/main" val="1311577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lstStyle/>
          <a:p>
            <a:r>
              <a:rPr kumimoji="1" lang="en-US" altLang="zh-CN" dirty="0"/>
              <a:t>Joe </a:t>
            </a:r>
            <a:r>
              <a:rPr kumimoji="1" lang="en-US" altLang="zh-CN" dirty="0" err="1"/>
              <a:t>Henrich</a:t>
            </a:r>
            <a:r>
              <a:rPr kumimoji="1" lang="en-US" altLang="zh-CN" dirty="0"/>
              <a:t> found that as the level of market integration </a:t>
            </a:r>
            <a:r>
              <a:rPr kumimoji="1" lang="en-US" altLang="zh-CN" dirty="0" smtClean="0"/>
              <a:t>of a community increases</a:t>
            </a:r>
            <a:r>
              <a:rPr kumimoji="1" lang="en-US" altLang="zh-CN" dirty="0"/>
              <a:t>, the norm of </a:t>
            </a:r>
            <a:r>
              <a:rPr kumimoji="1" lang="en-US" altLang="zh-CN" dirty="0" smtClean="0"/>
              <a:t>fairness becomes more prevalent in the community.</a:t>
            </a:r>
          </a:p>
          <a:p>
            <a:endParaRPr kumimoji="1" lang="zh-CN" altLang="en-US" dirty="0"/>
          </a:p>
          <a:p>
            <a:endParaRPr kumimoji="1" lang="zh-CN" altLang="en-US" dirty="0"/>
          </a:p>
        </p:txBody>
      </p:sp>
    </p:spTree>
    <p:extLst>
      <p:ext uri="{BB962C8B-B14F-4D97-AF65-F5344CB8AC3E}">
        <p14:creationId xmlns:p14="http://schemas.microsoft.com/office/powerpoint/2010/main" val="3226959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pic>
        <p:nvPicPr>
          <p:cNvPr id="4" name="图片 3"/>
          <p:cNvPicPr>
            <a:picLocks noChangeAspect="1"/>
          </p:cNvPicPr>
          <p:nvPr/>
        </p:nvPicPr>
        <p:blipFill>
          <a:blip r:embed="rId3"/>
          <a:stretch>
            <a:fillRect/>
          </a:stretch>
        </p:blipFill>
        <p:spPr>
          <a:xfrm>
            <a:off x="323528" y="116632"/>
            <a:ext cx="8477448" cy="6556528"/>
          </a:xfrm>
          <a:prstGeom prst="rect">
            <a:avLst/>
          </a:prstGeom>
        </p:spPr>
      </p:pic>
    </p:spTree>
    <p:extLst>
      <p:ext uri="{BB962C8B-B14F-4D97-AF65-F5344CB8AC3E}">
        <p14:creationId xmlns:p14="http://schemas.microsoft.com/office/powerpoint/2010/main" val="2898242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548680"/>
            <a:ext cx="8229600" cy="6048672"/>
          </a:xfrm>
        </p:spPr>
        <p:txBody>
          <a:bodyPr>
            <a:normAutofit fontScale="85000" lnSpcReduction="10000"/>
          </a:bodyPr>
          <a:lstStyle/>
          <a:p>
            <a:r>
              <a:rPr lang="en-US" altLang="zh-CN" dirty="0"/>
              <a:t>According to the Joe </a:t>
            </a:r>
            <a:r>
              <a:rPr lang="en-US" altLang="zh-CN" dirty="0" err="1"/>
              <a:t>Henrich</a:t>
            </a:r>
            <a:r>
              <a:rPr lang="en-US" altLang="zh-CN" dirty="0"/>
              <a:t>, smaller and subsistence-based communities can rely on reputation-based costly punishment and indirect sanctioning to discourage self-maximization at the expense of the public good. </a:t>
            </a:r>
            <a:endParaRPr lang="en-US" altLang="zh-CN" dirty="0" smtClean="0"/>
          </a:p>
          <a:p>
            <a:r>
              <a:rPr lang="en-US" altLang="zh-CN" dirty="0" smtClean="0"/>
              <a:t>However</a:t>
            </a:r>
            <a:r>
              <a:rPr lang="en-US" altLang="zh-CN" dirty="0"/>
              <a:t>, as the breadth and intensity of economic exchange increase, market efficiency requires trust, fairness, and cooperation among individuals engaged in infrequent or anonymous interactions, because fairness norms as a set of shared expectations and motivations help lower transaction costs and sustain long-term, mutually beneficial transactions. </a:t>
            </a:r>
            <a:endParaRPr lang="en-US" altLang="zh-CN" dirty="0" smtClean="0"/>
          </a:p>
          <a:p>
            <a:r>
              <a:rPr lang="en-US" altLang="zh-CN" dirty="0" smtClean="0"/>
              <a:t>In </a:t>
            </a:r>
            <a:r>
              <a:rPr lang="en-US" altLang="zh-CN" dirty="0"/>
              <a:t>short, market integration provides the ecological foundation for the emergence and spread of fairness norms, which in turn support progress in market integration.</a:t>
            </a:r>
            <a:r>
              <a:rPr lang="en-HK" altLang="zh-CN" dirty="0"/>
              <a:t> </a:t>
            </a:r>
            <a:endParaRPr kumimoji="1" lang="zh-CN" altLang="en-US" dirty="0"/>
          </a:p>
          <a:p>
            <a:endParaRPr lang="zh-CN" altLang="en-US" dirty="0"/>
          </a:p>
        </p:txBody>
      </p:sp>
    </p:spTree>
    <p:extLst>
      <p:ext uri="{BB962C8B-B14F-4D97-AF65-F5344CB8AC3E}">
        <p14:creationId xmlns:p14="http://schemas.microsoft.com/office/powerpoint/2010/main" val="2879735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smtClean="0"/>
              <a:t>Psychological theories of justice</a:t>
            </a:r>
            <a:br>
              <a:rPr kumimoji="1" lang="en-US" altLang="zh-CN" dirty="0" smtClean="0"/>
            </a:br>
            <a:r>
              <a:rPr kumimoji="1" lang="en-US" altLang="zh-CN" dirty="0" smtClean="0"/>
              <a:t>(e.g., Deutsch, Lerner, Greenberg)</a:t>
            </a:r>
            <a:endParaRPr kumimoji="1" lang="zh-CN" altLang="en-US" dirty="0"/>
          </a:p>
        </p:txBody>
      </p:sp>
      <p:graphicFrame>
        <p:nvGraphicFramePr>
          <p:cNvPr id="5" name="表格 4"/>
          <p:cNvGraphicFramePr>
            <a:graphicFrameLocks noGrp="1"/>
          </p:cNvGraphicFramePr>
          <p:nvPr>
            <p:extLst>
              <p:ext uri="{D42A27DB-BD31-4B8C-83A1-F6EECF244321}">
                <p14:modId xmlns:p14="http://schemas.microsoft.com/office/powerpoint/2010/main" val="2195104984"/>
              </p:ext>
            </p:extLst>
          </p:nvPr>
        </p:nvGraphicFramePr>
        <p:xfrm>
          <a:off x="971600" y="1628800"/>
          <a:ext cx="7008441" cy="3688185"/>
        </p:xfrm>
        <a:graphic>
          <a:graphicData uri="http://schemas.openxmlformats.org/drawingml/2006/table">
            <a:tbl>
              <a:tblPr firstRow="1" bandRow="1">
                <a:tableStyleId>{7E9639D4-E3E2-4D34-9284-5A2195B3D0D7}</a:tableStyleId>
              </a:tblPr>
              <a:tblGrid>
                <a:gridCol w="2336147"/>
                <a:gridCol w="2336147"/>
                <a:gridCol w="2336147"/>
              </a:tblGrid>
              <a:tr h="832816">
                <a:tc>
                  <a:txBody>
                    <a:bodyPr/>
                    <a:lstStyle/>
                    <a:p>
                      <a:r>
                        <a:rPr lang="en-US" altLang="zh-CN" dirty="0" smtClean="0"/>
                        <a:t>Domain</a:t>
                      </a:r>
                      <a:endParaRPr lang="zh-CN" altLang="en-US" dirty="0"/>
                    </a:p>
                  </a:txBody>
                  <a:tcPr/>
                </a:tc>
                <a:tc>
                  <a:txBody>
                    <a:bodyPr/>
                    <a:lstStyle/>
                    <a:p>
                      <a:r>
                        <a:rPr lang="en-US" altLang="zh-CN" dirty="0" smtClean="0"/>
                        <a:t>Major concern</a:t>
                      </a:r>
                      <a:endParaRPr lang="zh-CN" altLang="en-US" dirty="0"/>
                    </a:p>
                  </a:txBody>
                  <a:tcPr/>
                </a:tc>
                <a:tc>
                  <a:txBody>
                    <a:bodyPr/>
                    <a:lstStyle/>
                    <a:p>
                      <a:r>
                        <a:rPr lang="en-US" altLang="zh-CN" dirty="0" smtClean="0"/>
                        <a:t>Justice</a:t>
                      </a:r>
                      <a:r>
                        <a:rPr lang="en-US" altLang="zh-CN" baseline="0" dirty="0" smtClean="0"/>
                        <a:t> principle</a:t>
                      </a:r>
                      <a:endParaRPr lang="zh-CN" altLang="en-US" dirty="0"/>
                    </a:p>
                  </a:txBody>
                  <a:tcPr/>
                </a:tc>
              </a:tr>
              <a:tr h="832816">
                <a:tc>
                  <a:txBody>
                    <a:bodyPr/>
                    <a:lstStyle/>
                    <a:p>
                      <a:r>
                        <a:rPr lang="en-US" altLang="zh-CN" dirty="0" smtClean="0"/>
                        <a:t>Work</a:t>
                      </a:r>
                    </a:p>
                  </a:txBody>
                  <a:tcPr/>
                </a:tc>
                <a:tc>
                  <a:txBody>
                    <a:bodyPr/>
                    <a:lstStyle/>
                    <a:p>
                      <a:r>
                        <a:rPr lang="en-US" altLang="zh-CN" dirty="0" smtClean="0"/>
                        <a:t>Productivity maximization</a:t>
                      </a:r>
                      <a:endParaRPr lang="zh-CN" altLang="en-US" dirty="0"/>
                    </a:p>
                  </a:txBody>
                  <a:tcPr/>
                </a:tc>
                <a:tc>
                  <a:txBody>
                    <a:bodyPr/>
                    <a:lstStyle/>
                    <a:p>
                      <a:r>
                        <a:rPr lang="en-US" altLang="zh-CN" dirty="0" smtClean="0"/>
                        <a:t>Equity/ fairness</a:t>
                      </a:r>
                      <a:endParaRPr lang="zh-CN" altLang="en-US" dirty="0"/>
                    </a:p>
                  </a:txBody>
                  <a:tcPr/>
                </a:tc>
              </a:tr>
              <a:tr h="832816">
                <a:tc>
                  <a:txBody>
                    <a:bodyPr/>
                    <a:lstStyle/>
                    <a:p>
                      <a:r>
                        <a:rPr lang="en-US" altLang="zh-CN" dirty="0" smtClean="0"/>
                        <a:t>Friendship</a:t>
                      </a:r>
                      <a:r>
                        <a:rPr lang="en-US" altLang="zh-CN" baseline="0" dirty="0" smtClean="0"/>
                        <a:t> </a:t>
                      </a:r>
                      <a:endParaRPr lang="en-US" altLang="zh-CN" dirty="0" smtClean="0"/>
                    </a:p>
                  </a:txBody>
                  <a:tcPr/>
                </a:tc>
                <a:tc>
                  <a:txBody>
                    <a:bodyPr/>
                    <a:lstStyle/>
                    <a:p>
                      <a:r>
                        <a:rPr lang="en-US" altLang="zh-CN" dirty="0" smtClean="0"/>
                        <a:t>Social</a:t>
                      </a:r>
                      <a:r>
                        <a:rPr lang="en-US" altLang="zh-CN" baseline="0" dirty="0" smtClean="0"/>
                        <a:t> harmony</a:t>
                      </a:r>
                      <a:endParaRPr lang="zh-CN" altLang="en-US" dirty="0"/>
                    </a:p>
                  </a:txBody>
                  <a:tcPr/>
                </a:tc>
                <a:tc>
                  <a:txBody>
                    <a:bodyPr/>
                    <a:lstStyle/>
                    <a:p>
                      <a:r>
                        <a:rPr lang="en-US" altLang="zh-CN" dirty="0" smtClean="0"/>
                        <a:t>Equality</a:t>
                      </a:r>
                      <a:endParaRPr lang="zh-CN" altLang="en-US" dirty="0"/>
                    </a:p>
                  </a:txBody>
                  <a:tcPr/>
                </a:tc>
              </a:tr>
              <a:tr h="1189737">
                <a:tc>
                  <a:txBody>
                    <a:bodyPr/>
                    <a:lstStyle/>
                    <a:p>
                      <a:r>
                        <a:rPr lang="en-US" altLang="zh-CN" dirty="0" smtClean="0"/>
                        <a:t>Family</a:t>
                      </a:r>
                      <a:endParaRPr lang="zh-CN" altLang="en-US" dirty="0"/>
                    </a:p>
                  </a:txBody>
                  <a:tcPr/>
                </a:tc>
                <a:tc>
                  <a:txBody>
                    <a:bodyPr/>
                    <a:lstStyle/>
                    <a:p>
                      <a:r>
                        <a:rPr lang="en-US" altLang="zh-CN" dirty="0" smtClean="0"/>
                        <a:t>Welfare</a:t>
                      </a:r>
                      <a:r>
                        <a:rPr lang="en-US" altLang="zh-CN" baseline="0" dirty="0" smtClean="0"/>
                        <a:t> of </a:t>
                      </a:r>
                      <a:r>
                        <a:rPr lang="en-US" altLang="zh-CN" baseline="0" dirty="0" err="1" smtClean="0"/>
                        <a:t>ingroup</a:t>
                      </a:r>
                      <a:r>
                        <a:rPr lang="en-US" altLang="zh-CN" baseline="0" dirty="0" smtClean="0"/>
                        <a:t> members</a:t>
                      </a:r>
                      <a:endParaRPr lang="zh-CN" altLang="en-US" dirty="0"/>
                    </a:p>
                  </a:txBody>
                  <a:tcPr/>
                </a:tc>
                <a:tc>
                  <a:txBody>
                    <a:bodyPr/>
                    <a:lstStyle/>
                    <a:p>
                      <a:r>
                        <a:rPr lang="en-US" altLang="zh-CN" dirty="0" smtClean="0"/>
                        <a:t>Need</a:t>
                      </a:r>
                      <a:endParaRPr lang="zh-CN" altLang="en-US" dirty="0"/>
                    </a:p>
                  </a:txBody>
                  <a:tcPr/>
                </a:tc>
              </a:tr>
            </a:tbl>
          </a:graphicData>
        </a:graphic>
      </p:graphicFrame>
    </p:spTree>
    <p:extLst>
      <p:ext uri="{BB962C8B-B14F-4D97-AF65-F5344CB8AC3E}">
        <p14:creationId xmlns:p14="http://schemas.microsoft.com/office/powerpoint/2010/main" val="818315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Hypothesis</a:t>
            </a:r>
            <a:endParaRPr kumimoji="1" lang="zh-CN" altLang="en-US" dirty="0"/>
          </a:p>
        </p:txBody>
      </p:sp>
      <p:sp>
        <p:nvSpPr>
          <p:cNvPr id="3" name="内容占位符 2"/>
          <p:cNvSpPr>
            <a:spLocks noGrp="1"/>
          </p:cNvSpPr>
          <p:nvPr>
            <p:ph idx="1"/>
          </p:nvPr>
        </p:nvSpPr>
        <p:spPr/>
        <p:txBody>
          <a:bodyPr/>
          <a:lstStyle/>
          <a:p>
            <a:r>
              <a:rPr kumimoji="1" lang="en-US" altLang="zh-CN" dirty="0" smtClean="0"/>
              <a:t>Priming modernity (exp1) and work context (exp2) would strengthen the link between violation of autonomous morality and anger, such that following modernity/work priming (vs. control priming), Chinese participants would show stronger anger reactions in responses to violation of autonomous morality.</a:t>
            </a:r>
            <a:endParaRPr kumimoji="1" lang="zh-CN" altLang="en-US" dirty="0"/>
          </a:p>
        </p:txBody>
      </p:sp>
    </p:spTree>
    <p:extLst>
      <p:ext uri="{BB962C8B-B14F-4D97-AF65-F5344CB8AC3E}">
        <p14:creationId xmlns:p14="http://schemas.microsoft.com/office/powerpoint/2010/main" val="2678697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1520" y="8032"/>
            <a:ext cx="8712967" cy="1143000"/>
          </a:xfrm>
        </p:spPr>
        <p:txBody>
          <a:bodyPr/>
          <a:lstStyle/>
          <a:p>
            <a:pPr algn="ctr"/>
            <a:r>
              <a:rPr lang="en-US" altLang="zh-CN" sz="3200" b="1" dirty="0" smtClean="0">
                <a:solidFill>
                  <a:schemeClr val="tx1"/>
                </a:solidFill>
                <a:latin typeface="Times New Roman" panose="02020603050405020304" pitchFamily="18" charset="0"/>
                <a:cs typeface="Times New Roman" panose="02020603050405020304" pitchFamily="18" charset="0"/>
              </a:rPr>
              <a:t>Moral </a:t>
            </a:r>
            <a:r>
              <a:rPr lang="en-US" altLang="zh-CN" sz="3200" b="1" dirty="0">
                <a:solidFill>
                  <a:schemeClr val="tx1"/>
                </a:solidFill>
                <a:latin typeface="Times New Roman" panose="02020603050405020304" pitchFamily="18" charset="0"/>
                <a:cs typeface="Times New Roman" panose="02020603050405020304" pitchFamily="18" charset="0"/>
              </a:rPr>
              <a:t>foundation theory</a:t>
            </a:r>
            <a:endParaRPr lang="zh-CN" altLang="zh-CN" sz="3200" dirty="0">
              <a:solidFill>
                <a:schemeClr val="tx1"/>
              </a:solidFill>
              <a:latin typeface="Times New Roman" panose="02020603050405020304" pitchFamily="18" charset="0"/>
              <a:cs typeface="Times New Roman" panose="02020603050405020304" pitchFamily="18" charset="0"/>
            </a:endParaRPr>
          </a:p>
        </p:txBody>
      </p:sp>
      <p:sp>
        <p:nvSpPr>
          <p:cNvPr id="4099" name="Rectangle 3"/>
          <p:cNvSpPr>
            <a:spLocks noGrp="1" noChangeArrowheads="1"/>
          </p:cNvSpPr>
          <p:nvPr>
            <p:ph type="body" idx="1"/>
          </p:nvPr>
        </p:nvSpPr>
        <p:spPr>
          <a:xfrm>
            <a:off x="251520" y="1052736"/>
            <a:ext cx="8712968" cy="4683224"/>
          </a:xfrm>
        </p:spPr>
        <p:txBody>
          <a:bodyPr>
            <a:normAutofit/>
          </a:bodyPr>
          <a:lstStyle/>
          <a:p>
            <a:pPr marL="0" indent="0" eaLnBrk="1" hangingPunct="1">
              <a:buNone/>
            </a:pPr>
            <a:r>
              <a:rPr lang="en-US" altLang="zh-CN" sz="2400" dirty="0" smtClean="0"/>
              <a:t>The moral domain a certain event is perceived to belong to can bias the primary foundational moral criterion used to evaluate the morality of the event as well as the type and intensity of emotional reaction to the event.</a:t>
            </a:r>
            <a:endParaRPr lang="zh-CN" altLang="zh-CN" sz="2400" dirty="0" smtClean="0"/>
          </a:p>
        </p:txBody>
      </p:sp>
      <p:graphicFrame>
        <p:nvGraphicFramePr>
          <p:cNvPr id="3" name="表格 2"/>
          <p:cNvGraphicFramePr>
            <a:graphicFrameLocks noGrp="1"/>
          </p:cNvGraphicFramePr>
          <p:nvPr>
            <p:extLst>
              <p:ext uri="{D42A27DB-BD31-4B8C-83A1-F6EECF244321}">
                <p14:modId xmlns:p14="http://schemas.microsoft.com/office/powerpoint/2010/main" val="1923482579"/>
              </p:ext>
            </p:extLst>
          </p:nvPr>
        </p:nvGraphicFramePr>
        <p:xfrm>
          <a:off x="323528" y="2780928"/>
          <a:ext cx="8136906" cy="3790143"/>
        </p:xfrm>
        <a:graphic>
          <a:graphicData uri="http://schemas.openxmlformats.org/drawingml/2006/table">
            <a:tbl>
              <a:tblPr firstRow="1" firstCol="1" bandRow="1">
                <a:tableStyleId>{5C22544A-7EE6-4342-B048-85BDC9FD1C3A}</a:tableStyleId>
              </a:tblPr>
              <a:tblGrid>
                <a:gridCol w="2712302"/>
                <a:gridCol w="2712302"/>
                <a:gridCol w="2712302"/>
              </a:tblGrid>
              <a:tr h="1315688">
                <a:tc>
                  <a:txBody>
                    <a:bodyPr/>
                    <a:lstStyle/>
                    <a:p>
                      <a:pPr algn="ctr" fontAlgn="base">
                        <a:spcAft>
                          <a:spcPts val="0"/>
                        </a:spcAft>
                      </a:pPr>
                      <a:r>
                        <a:rPr lang="en-US" sz="2400" kern="100" dirty="0">
                          <a:solidFill>
                            <a:schemeClr val="tx1"/>
                          </a:solidFill>
                          <a:effectLst/>
                          <a:latin typeface="Times New Roman" panose="02020603050405020304" pitchFamily="18" charset="0"/>
                          <a:cs typeface="Times New Roman" panose="02020603050405020304" pitchFamily="18" charset="0"/>
                        </a:rPr>
                        <a:t>Moral domains</a:t>
                      </a:r>
                      <a:endParaRPr lang="zh-CN" sz="24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fontAlgn="base">
                        <a:spcAft>
                          <a:spcPts val="0"/>
                        </a:spcAft>
                      </a:pPr>
                      <a:r>
                        <a:rPr lang="en-US" sz="2400" kern="100" dirty="0">
                          <a:solidFill>
                            <a:schemeClr val="tx1"/>
                          </a:solidFill>
                          <a:effectLst/>
                          <a:latin typeface="Times New Roman" panose="02020603050405020304" pitchFamily="18" charset="0"/>
                          <a:cs typeface="Times New Roman" panose="02020603050405020304" pitchFamily="18" charset="0"/>
                        </a:rPr>
                        <a:t>Moral foundations</a:t>
                      </a:r>
                      <a:endParaRPr lang="zh-CN" sz="24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fontAlgn="base">
                        <a:spcAft>
                          <a:spcPts val="0"/>
                        </a:spcAft>
                      </a:pPr>
                      <a:r>
                        <a:rPr lang="en-US" sz="2400" kern="100" dirty="0">
                          <a:solidFill>
                            <a:schemeClr val="tx1"/>
                          </a:solidFill>
                          <a:effectLst/>
                          <a:latin typeface="Times New Roman" panose="02020603050405020304" pitchFamily="18" charset="0"/>
                          <a:cs typeface="Times New Roman" panose="02020603050405020304" pitchFamily="18" charset="0"/>
                        </a:rPr>
                        <a:t>Emotional reactions</a:t>
                      </a:r>
                      <a:endParaRPr lang="zh-CN" sz="24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68580" marR="68580" marT="0" marB="0" anchor="ctr"/>
                </a:tc>
              </a:tr>
              <a:tr h="481144">
                <a:tc rowSpan="2">
                  <a:txBody>
                    <a:bodyPr/>
                    <a:lstStyle/>
                    <a:p>
                      <a:pPr algn="ctr" fontAlgn="base">
                        <a:spcAft>
                          <a:spcPts val="0"/>
                        </a:spcAft>
                      </a:pPr>
                      <a:r>
                        <a:rPr lang="en-US" sz="2400" kern="100" dirty="0">
                          <a:solidFill>
                            <a:schemeClr val="tx1"/>
                          </a:solidFill>
                          <a:effectLst/>
                          <a:latin typeface="Times New Roman" panose="02020603050405020304" pitchFamily="18" charset="0"/>
                          <a:cs typeface="Times New Roman" panose="02020603050405020304" pitchFamily="18" charset="0"/>
                        </a:rPr>
                        <a:t>Community</a:t>
                      </a:r>
                      <a:endParaRPr lang="zh-CN" sz="24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fontAlgn="base">
                        <a:spcAft>
                          <a:spcPts val="0"/>
                        </a:spcAft>
                      </a:pPr>
                      <a:r>
                        <a:rPr lang="en-US" sz="2400" kern="0">
                          <a:solidFill>
                            <a:schemeClr val="tx1"/>
                          </a:solidFill>
                          <a:effectLst/>
                          <a:latin typeface="Times New Roman" panose="02020603050405020304" pitchFamily="18" charset="0"/>
                          <a:cs typeface="Times New Roman" panose="02020603050405020304" pitchFamily="18" charset="0"/>
                        </a:rPr>
                        <a:t>in-group/loyalty</a:t>
                      </a:r>
                      <a:endParaRPr lang="zh-CN" sz="2400" kern="100">
                        <a:solidFill>
                          <a:schemeClr val="tx1"/>
                        </a:solidFill>
                        <a:effectLst/>
                        <a:latin typeface="Times New Roman" panose="02020603050405020304" pitchFamily="18" charset="0"/>
                        <a:ea typeface="宋体"/>
                        <a:cs typeface="Times New Roman" panose="02020603050405020304" pitchFamily="18" charset="0"/>
                      </a:endParaRPr>
                    </a:p>
                  </a:txBody>
                  <a:tcPr marL="68580" marR="68580" marT="0" marB="0" anchor="ctr"/>
                </a:tc>
                <a:tc rowSpan="2">
                  <a:txBody>
                    <a:bodyPr/>
                    <a:lstStyle/>
                    <a:p>
                      <a:pPr algn="ctr" fontAlgn="base">
                        <a:spcAft>
                          <a:spcPts val="0"/>
                        </a:spcAft>
                      </a:pPr>
                      <a:r>
                        <a:rPr lang="en-US" sz="2400" kern="100">
                          <a:solidFill>
                            <a:schemeClr val="tx1"/>
                          </a:solidFill>
                          <a:effectLst/>
                          <a:latin typeface="Times New Roman" panose="02020603050405020304" pitchFamily="18" charset="0"/>
                          <a:cs typeface="Times New Roman" panose="02020603050405020304" pitchFamily="18" charset="0"/>
                        </a:rPr>
                        <a:t>Contempt</a:t>
                      </a:r>
                      <a:endParaRPr lang="zh-CN" sz="2400" kern="100">
                        <a:solidFill>
                          <a:schemeClr val="tx1"/>
                        </a:solidFill>
                        <a:effectLst/>
                        <a:latin typeface="Times New Roman" panose="02020603050405020304" pitchFamily="18" charset="0"/>
                        <a:ea typeface="宋体"/>
                        <a:cs typeface="Times New Roman" panose="02020603050405020304" pitchFamily="18" charset="0"/>
                      </a:endParaRPr>
                    </a:p>
                  </a:txBody>
                  <a:tcPr marL="68580" marR="68580" marT="0" marB="0" anchor="ctr"/>
                </a:tc>
              </a:tr>
              <a:tr h="481144">
                <a:tc vMerge="1">
                  <a:txBody>
                    <a:bodyPr/>
                    <a:lstStyle/>
                    <a:p>
                      <a:endParaRPr lang="zh-CN" altLang="en-US"/>
                    </a:p>
                  </a:txBody>
                  <a:tcPr/>
                </a:tc>
                <a:tc>
                  <a:txBody>
                    <a:bodyPr/>
                    <a:lstStyle/>
                    <a:p>
                      <a:pPr algn="ctr" fontAlgn="base">
                        <a:spcAft>
                          <a:spcPts val="0"/>
                        </a:spcAft>
                      </a:pPr>
                      <a:r>
                        <a:rPr lang="en-US" sz="2400" kern="0" dirty="0">
                          <a:solidFill>
                            <a:schemeClr val="tx1"/>
                          </a:solidFill>
                          <a:effectLst/>
                          <a:latin typeface="Times New Roman" panose="02020603050405020304" pitchFamily="18" charset="0"/>
                          <a:cs typeface="Times New Roman" panose="02020603050405020304" pitchFamily="18" charset="0"/>
                        </a:rPr>
                        <a:t>authority/respect</a:t>
                      </a:r>
                      <a:endParaRPr lang="zh-CN" sz="24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68580" marR="68580" marT="0" marB="0" anchor="ctr"/>
                </a:tc>
                <a:tc vMerge="1">
                  <a:txBody>
                    <a:bodyPr/>
                    <a:lstStyle/>
                    <a:p>
                      <a:endParaRPr lang="zh-CN" altLang="en-US"/>
                    </a:p>
                  </a:txBody>
                  <a:tcPr/>
                </a:tc>
              </a:tr>
              <a:tr h="481144">
                <a:tc rowSpan="2">
                  <a:txBody>
                    <a:bodyPr/>
                    <a:lstStyle/>
                    <a:p>
                      <a:pPr algn="ctr" fontAlgn="base">
                        <a:spcAft>
                          <a:spcPts val="0"/>
                        </a:spcAft>
                      </a:pPr>
                      <a:r>
                        <a:rPr lang="en-US" sz="2400" kern="100">
                          <a:solidFill>
                            <a:schemeClr val="tx1"/>
                          </a:solidFill>
                          <a:effectLst/>
                          <a:latin typeface="Times New Roman" panose="02020603050405020304" pitchFamily="18" charset="0"/>
                          <a:cs typeface="Times New Roman" panose="02020603050405020304" pitchFamily="18" charset="0"/>
                        </a:rPr>
                        <a:t>Autonomy</a:t>
                      </a:r>
                      <a:endParaRPr lang="zh-CN" sz="2400" kern="100">
                        <a:solidFill>
                          <a:schemeClr val="tx1"/>
                        </a:solidFill>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fontAlgn="base">
                        <a:spcAft>
                          <a:spcPts val="0"/>
                        </a:spcAft>
                      </a:pPr>
                      <a:r>
                        <a:rPr lang="en-US" sz="2400" kern="0" dirty="0">
                          <a:solidFill>
                            <a:schemeClr val="tx1"/>
                          </a:solidFill>
                          <a:effectLst/>
                          <a:latin typeface="Times New Roman" panose="02020603050405020304" pitchFamily="18" charset="0"/>
                          <a:cs typeface="Times New Roman" panose="02020603050405020304" pitchFamily="18" charset="0"/>
                        </a:rPr>
                        <a:t>harm/care</a:t>
                      </a:r>
                      <a:endParaRPr lang="zh-CN" sz="24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68580" marR="68580" marT="0" marB="0" anchor="ctr"/>
                </a:tc>
                <a:tc rowSpan="2">
                  <a:txBody>
                    <a:bodyPr/>
                    <a:lstStyle/>
                    <a:p>
                      <a:pPr algn="ctr" fontAlgn="base">
                        <a:spcAft>
                          <a:spcPts val="0"/>
                        </a:spcAft>
                      </a:pPr>
                      <a:r>
                        <a:rPr lang="en-US" sz="2400" kern="100" dirty="0">
                          <a:solidFill>
                            <a:schemeClr val="tx1"/>
                          </a:solidFill>
                          <a:effectLst/>
                          <a:latin typeface="Times New Roman" panose="02020603050405020304" pitchFamily="18" charset="0"/>
                          <a:cs typeface="Times New Roman" panose="02020603050405020304" pitchFamily="18" charset="0"/>
                        </a:rPr>
                        <a:t>Anger</a:t>
                      </a:r>
                      <a:endParaRPr lang="zh-CN" sz="24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68580" marR="68580" marT="0" marB="0" anchor="ctr"/>
                </a:tc>
              </a:tr>
              <a:tr h="481144">
                <a:tc vMerge="1">
                  <a:txBody>
                    <a:bodyPr/>
                    <a:lstStyle/>
                    <a:p>
                      <a:endParaRPr lang="zh-CN" altLang="en-US"/>
                    </a:p>
                  </a:txBody>
                  <a:tcPr/>
                </a:tc>
                <a:tc>
                  <a:txBody>
                    <a:bodyPr/>
                    <a:lstStyle/>
                    <a:p>
                      <a:pPr algn="ctr" fontAlgn="base">
                        <a:spcAft>
                          <a:spcPts val="0"/>
                        </a:spcAft>
                      </a:pPr>
                      <a:r>
                        <a:rPr lang="en-US" sz="2400" kern="0" dirty="0">
                          <a:solidFill>
                            <a:schemeClr val="tx1"/>
                          </a:solidFill>
                          <a:effectLst/>
                          <a:latin typeface="Times New Roman" panose="02020603050405020304" pitchFamily="18" charset="0"/>
                          <a:cs typeface="Times New Roman" panose="02020603050405020304" pitchFamily="18" charset="0"/>
                        </a:rPr>
                        <a:t>fairness/</a:t>
                      </a:r>
                      <a:r>
                        <a:rPr lang="en-US" sz="2400" kern="0" dirty="0" smtClean="0">
                          <a:solidFill>
                            <a:schemeClr val="tx1"/>
                          </a:solidFill>
                          <a:effectLst/>
                          <a:latin typeface="Times New Roman" panose="02020603050405020304" pitchFamily="18" charset="0"/>
                          <a:cs typeface="Times New Roman" panose="02020603050405020304" pitchFamily="18" charset="0"/>
                        </a:rPr>
                        <a:t>reciprocity</a:t>
                      </a:r>
                      <a:endParaRPr lang="zh-CN" sz="24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68580" marR="68580" marT="0" marB="0" anchor="ctr"/>
                </a:tc>
                <a:tc vMerge="1">
                  <a:txBody>
                    <a:bodyPr/>
                    <a:lstStyle/>
                    <a:p>
                      <a:endParaRPr lang="zh-CN" altLang="en-US"/>
                    </a:p>
                  </a:txBody>
                  <a:tcPr/>
                </a:tc>
              </a:tr>
              <a:tr h="549879">
                <a:tc>
                  <a:txBody>
                    <a:bodyPr/>
                    <a:lstStyle/>
                    <a:p>
                      <a:pPr algn="ctr" fontAlgn="base">
                        <a:spcAft>
                          <a:spcPts val="0"/>
                        </a:spcAft>
                      </a:pPr>
                      <a:r>
                        <a:rPr lang="en-US" sz="2400" kern="100">
                          <a:solidFill>
                            <a:schemeClr val="tx1"/>
                          </a:solidFill>
                          <a:effectLst/>
                          <a:latin typeface="Times New Roman" panose="02020603050405020304" pitchFamily="18" charset="0"/>
                          <a:cs typeface="Times New Roman" panose="02020603050405020304" pitchFamily="18" charset="0"/>
                        </a:rPr>
                        <a:t>Divinity</a:t>
                      </a:r>
                      <a:endParaRPr lang="zh-CN" sz="2400" kern="100">
                        <a:solidFill>
                          <a:schemeClr val="tx1"/>
                        </a:solidFill>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fontAlgn="base">
                        <a:spcAft>
                          <a:spcPts val="0"/>
                        </a:spcAft>
                      </a:pPr>
                      <a:r>
                        <a:rPr lang="en-US" sz="2400" kern="0" dirty="0">
                          <a:solidFill>
                            <a:schemeClr val="tx1"/>
                          </a:solidFill>
                          <a:effectLst/>
                          <a:latin typeface="Times New Roman" panose="02020603050405020304" pitchFamily="18" charset="0"/>
                          <a:cs typeface="Times New Roman" panose="02020603050405020304" pitchFamily="18" charset="0"/>
                        </a:rPr>
                        <a:t>purity/ sanctity</a:t>
                      </a:r>
                      <a:endParaRPr lang="zh-CN" sz="24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fontAlgn="base">
                        <a:spcAft>
                          <a:spcPts val="0"/>
                        </a:spcAft>
                      </a:pPr>
                      <a:r>
                        <a:rPr lang="en-US" sz="2400" kern="100" dirty="0">
                          <a:solidFill>
                            <a:schemeClr val="tx1"/>
                          </a:solidFill>
                          <a:effectLst/>
                          <a:latin typeface="Times New Roman" panose="02020603050405020304" pitchFamily="18" charset="0"/>
                          <a:cs typeface="Times New Roman" panose="02020603050405020304" pitchFamily="18" charset="0"/>
                        </a:rPr>
                        <a:t>Disgust</a:t>
                      </a:r>
                      <a:endParaRPr lang="zh-CN" sz="24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4384252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2925</TotalTime>
  <Words>2830</Words>
  <Application>Microsoft Office PowerPoint</Application>
  <PresentationFormat>全屏显示(4:3)</PresentationFormat>
  <Paragraphs>253</Paragraphs>
  <Slides>24</Slides>
  <Notes>24</Notes>
  <HiddenSlides>0</HiddenSlides>
  <MMClips>0</MMClips>
  <ScaleCrop>false</ScaleCrop>
  <HeadingPairs>
    <vt:vector size="4" baseType="variant">
      <vt:variant>
        <vt:lpstr>主题</vt:lpstr>
      </vt:variant>
      <vt:variant>
        <vt:i4>1</vt:i4>
      </vt:variant>
      <vt:variant>
        <vt:lpstr>幻灯片标题</vt:lpstr>
      </vt:variant>
      <vt:variant>
        <vt:i4>24</vt:i4>
      </vt:variant>
    </vt:vector>
  </HeadingPairs>
  <TitlesOfParts>
    <vt:vector size="25" baseType="lpstr">
      <vt:lpstr>Office 主题​​</vt:lpstr>
      <vt:lpstr>PowerPoint 演示文稿</vt:lpstr>
      <vt:lpstr>Moral intuitions and moral emotions</vt:lpstr>
      <vt:lpstr>Research Question</vt:lpstr>
      <vt:lpstr>PowerPoint 演示文稿</vt:lpstr>
      <vt:lpstr>PowerPoint 演示文稿</vt:lpstr>
      <vt:lpstr>PowerPoint 演示文稿</vt:lpstr>
      <vt:lpstr>Psychological theories of justice (e.g., Deutsch, Lerner, Greenberg)</vt:lpstr>
      <vt:lpstr>Hypothesis</vt:lpstr>
      <vt:lpstr>Moral foundation theory</vt:lpstr>
      <vt:lpstr>Experiment 1: Priming modernity</vt:lpstr>
      <vt:lpstr>Priming materials</vt:lpstr>
      <vt:lpstr>PowerPoint 演示文稿</vt:lpstr>
      <vt:lpstr>Procedure</vt:lpstr>
      <vt:lpstr>moral violation news</vt:lpstr>
      <vt:lpstr>A sample stimulus news</vt:lpstr>
      <vt:lpstr>Analysis</vt:lpstr>
      <vt:lpstr>PowerPoint 演示文稿</vt:lpstr>
      <vt:lpstr>Conclusion (Expt 1)</vt:lpstr>
      <vt:lpstr>Experiment 2: Priming work context</vt:lpstr>
      <vt:lpstr>Procedure</vt:lpstr>
      <vt:lpstr>Stimulus events, measures, and analysis</vt:lpstr>
      <vt:lpstr>The mean linkage between moral emotion and moral concern (Fisher’s z) under work experience priming / life experience priming (control 1) / no priming (control 2)  </vt:lpstr>
      <vt:lpstr>General Discussion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Priming modernity strengthens the association between justice/harm  concerns and anger</dc:title>
  <dc:creator>xl04</dc:creator>
  <cp:lastModifiedBy>xl04</cp:lastModifiedBy>
  <cp:revision>318</cp:revision>
  <dcterms:created xsi:type="dcterms:W3CDTF">2014-10-20T02:44:21Z</dcterms:created>
  <dcterms:modified xsi:type="dcterms:W3CDTF">2016-09-18T14:52:23Z</dcterms:modified>
</cp:coreProperties>
</file>