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9" r:id="rId11"/>
    <p:sldId id="268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8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B5D06-FCEC-42F3-AC34-2209F3BB0995}" type="datetimeFigureOut">
              <a:rPr lang="fr-FR" smtClean="0"/>
              <a:t>18/09/2016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49299-34DD-4920-A198-D851C7116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684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9299-34DD-4920-A198-D851C7116A6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964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809C-D06C-463F-B53C-F46143FBA694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154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2D6B-CBAD-4FFF-A658-B2025CF3E7D2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88458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2D6B-CBAD-4FFF-A658-B2025CF3E7D2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3275829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2D6B-CBAD-4FFF-A658-B2025CF3E7D2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714579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2D6B-CBAD-4FFF-A658-B2025CF3E7D2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1411860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2D6B-CBAD-4FFF-A658-B2025CF3E7D2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49293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2CBE-0133-4CEC-BF42-719B1CD1CF34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80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45B5-BFDA-4B64-97D5-3A2FEC106BBA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43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E592-24E6-4D86-9032-8D1DCD04F40B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4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1A5E-3168-44C7-9ECA-351E2F88CE10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08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4C0-B79C-41AD-8410-CD0F0B1EFA51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93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BEC8-3718-402B-88E1-5EB3705AA444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80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E70A-58CE-4C62-8CF9-13F40107473C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84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05D5C-044C-4C20-B3C3-1E1862817F32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973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9E03E-7039-492C-8084-78E07FF0DA8D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48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68AA1-B891-4CCA-B124-EB1DADB5FD38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5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82D6B-CBAD-4FFF-A658-B2025CF3E7D2}" type="datetime1">
              <a:rPr lang="en-US" smtClean="0"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31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Volumes/PIP/Presse/catec/Charte%202014/Mode%CC%80les%20ppt/PPT%20par%20fac/bandeaux%20images/bandeau_fss-vide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2769" y="1432224"/>
            <a:ext cx="10075751" cy="1781494"/>
          </a:xfrm>
        </p:spPr>
        <p:txBody>
          <a:bodyPr>
            <a:normAutofit fontScale="90000"/>
          </a:bodyPr>
          <a:lstStyle/>
          <a:p>
            <a:r>
              <a:rPr lang="en-GB" sz="6000" b="1" dirty="0"/>
              <a:t>Migration, affects </a:t>
            </a:r>
            <a:r>
              <a:rPr lang="en-GB" sz="6000" b="1" dirty="0" err="1"/>
              <a:t>subjectivation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2769" y="3501353"/>
            <a:ext cx="7891272" cy="1069848"/>
          </a:xfrm>
        </p:spPr>
        <p:txBody>
          <a:bodyPr/>
          <a:lstStyle/>
          <a:p>
            <a:r>
              <a:rPr lang="en-US" b="1" dirty="0"/>
              <a:t>designing a post-western methodological practice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750784" y="5664324"/>
            <a:ext cx="10763554" cy="88739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bandeau_fss-vide.jpg" descr="/Volumes/PIP/Presse/catec/Charte 2014/Modèles ppt/PPT par fac/bandeaux images/bandeau_fss-vide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2" y="5567002"/>
            <a:ext cx="10792096" cy="1082040"/>
          </a:xfrm>
          <a:prstGeom prst="rect">
            <a:avLst/>
          </a:prstGeom>
        </p:spPr>
      </p:pic>
      <p:sp>
        <p:nvSpPr>
          <p:cNvPr id="10" name="ZoneTexte 4"/>
          <p:cNvSpPr txBox="1"/>
          <p:nvPr/>
        </p:nvSpPr>
        <p:spPr>
          <a:xfrm>
            <a:off x="942769" y="5664324"/>
            <a:ext cx="600967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Loïs Bastide</a:t>
            </a:r>
          </a:p>
          <a:p>
            <a:r>
              <a:rPr lang="fr-CH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School</a:t>
            </a:r>
            <a:r>
              <a:rPr lang="fr-CH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Social Sciences</a:t>
            </a:r>
          </a:p>
          <a:p>
            <a:r>
              <a:rPr lang="fr-CH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Institute of </a:t>
            </a:r>
            <a:r>
              <a:rPr lang="fr-CH" sz="15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Sociological</a:t>
            </a:r>
            <a:r>
              <a:rPr lang="fr-CH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CH" sz="15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Research</a:t>
            </a:r>
            <a:endParaRPr lang="fr-CH" sz="15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43378" y="4785063"/>
            <a:ext cx="41274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Doing fieldwork and crossed practices in Post-Western Sociology (2). September 19,20,21 CASS, Beijing</a:t>
            </a: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1955118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Capturing</a:t>
            </a:r>
            <a:r>
              <a:rPr lang="fr-FR" dirty="0"/>
              <a:t> affects: </a:t>
            </a:r>
            <a:r>
              <a:rPr lang="fr-FR" dirty="0" err="1"/>
              <a:t>methodological</a:t>
            </a:r>
            <a:r>
              <a:rPr lang="fr-FR" dirty="0"/>
              <a:t> </a:t>
            </a:r>
            <a:r>
              <a:rPr lang="fr-FR" dirty="0" err="1"/>
              <a:t>outcomes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This </a:t>
            </a:r>
            <a:r>
              <a:rPr lang="fr-FR" dirty="0" err="1"/>
              <a:t>theoretical</a:t>
            </a:r>
            <a:r>
              <a:rPr lang="fr-FR" dirty="0"/>
              <a:t> discussion has </a:t>
            </a:r>
            <a:r>
              <a:rPr lang="fr-FR" dirty="0" err="1"/>
              <a:t>several</a:t>
            </a:r>
            <a:r>
              <a:rPr lang="fr-FR" dirty="0"/>
              <a:t> </a:t>
            </a:r>
            <a:r>
              <a:rPr lang="fr-FR" dirty="0" err="1"/>
              <a:t>consequences</a:t>
            </a:r>
            <a:r>
              <a:rPr lang="fr-FR" dirty="0"/>
              <a:t> in </a:t>
            </a:r>
            <a:r>
              <a:rPr lang="fr-FR" dirty="0" err="1"/>
              <a:t>terms</a:t>
            </a:r>
            <a:r>
              <a:rPr lang="fr-FR" dirty="0"/>
              <a:t> of qualitative </a:t>
            </a:r>
            <a:r>
              <a:rPr lang="fr-FR" dirty="0" err="1"/>
              <a:t>research</a:t>
            </a:r>
            <a:r>
              <a:rPr lang="fr-FR" dirty="0"/>
              <a:t> </a:t>
            </a:r>
            <a:r>
              <a:rPr lang="fr-FR" dirty="0" err="1"/>
              <a:t>methods</a:t>
            </a:r>
            <a:r>
              <a:rPr lang="fr-FR" dirty="0"/>
              <a:t>.</a:t>
            </a:r>
          </a:p>
          <a:p>
            <a:r>
              <a:rPr lang="fr-FR" dirty="0"/>
              <a:t>1.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pay</a:t>
            </a:r>
            <a:r>
              <a:rPr lang="fr-FR" dirty="0"/>
              <a:t> attention to </a:t>
            </a:r>
            <a:r>
              <a:rPr lang="fr-FR" b="1" dirty="0"/>
              <a:t>discursive expression of affects</a:t>
            </a:r>
            <a:r>
              <a:rPr lang="fr-FR" b="1" i="1" dirty="0"/>
              <a:t>. </a:t>
            </a:r>
          </a:p>
          <a:p>
            <a:r>
              <a:rPr lang="fr-FR" dirty="0"/>
              <a:t>2. </a:t>
            </a:r>
            <a:r>
              <a:rPr lang="fr-FR" dirty="0" err="1"/>
              <a:t>However</a:t>
            </a:r>
            <a:r>
              <a:rPr lang="fr-FR" dirty="0"/>
              <a:t>, affects </a:t>
            </a:r>
            <a:r>
              <a:rPr lang="fr-FR" dirty="0" err="1"/>
              <a:t>cannot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observed</a:t>
            </a:r>
            <a:r>
              <a:rPr lang="fr-FR" dirty="0"/>
              <a:t> </a:t>
            </a:r>
            <a:r>
              <a:rPr lang="fr-FR" dirty="0" err="1"/>
              <a:t>directly</a:t>
            </a:r>
            <a:r>
              <a:rPr lang="fr-FR" dirty="0"/>
              <a:t>. </a:t>
            </a:r>
            <a:r>
              <a:rPr lang="fr-FR" dirty="0" err="1"/>
              <a:t>My</a:t>
            </a:r>
            <a:r>
              <a:rPr lang="fr-FR" dirty="0"/>
              <a:t> </a:t>
            </a:r>
            <a:r>
              <a:rPr lang="fr-FR" dirty="0" err="1"/>
              <a:t>strategy</a:t>
            </a:r>
            <a:r>
              <a:rPr lang="fr-FR" dirty="0"/>
              <a:t> </a:t>
            </a:r>
            <a:r>
              <a:rPr lang="fr-FR" dirty="0" err="1"/>
              <a:t>thus</a:t>
            </a:r>
            <a:r>
              <a:rPr lang="fr-FR" dirty="0"/>
              <a:t> </a:t>
            </a:r>
            <a:r>
              <a:rPr lang="fr-FR" dirty="0" err="1"/>
              <a:t>consists</a:t>
            </a:r>
            <a:r>
              <a:rPr lang="fr-FR" dirty="0"/>
              <a:t> in:</a:t>
            </a:r>
          </a:p>
          <a:p>
            <a:pPr lvl="1"/>
            <a:r>
              <a:rPr lang="fr-FR" dirty="0"/>
              <a:t>A.  </a:t>
            </a:r>
            <a:r>
              <a:rPr lang="fr-FR" dirty="0" err="1"/>
              <a:t>identifying</a:t>
            </a:r>
            <a:r>
              <a:rPr lang="fr-FR" dirty="0"/>
              <a:t> </a:t>
            </a:r>
            <a:r>
              <a:rPr lang="fr-FR" dirty="0" err="1"/>
              <a:t>recurring</a:t>
            </a:r>
            <a:r>
              <a:rPr lang="fr-FR" dirty="0"/>
              <a:t> tensions </a:t>
            </a:r>
            <a:r>
              <a:rPr lang="fr-FR" dirty="0" err="1"/>
              <a:t>within</a:t>
            </a:r>
            <a:r>
              <a:rPr lang="fr-FR" dirty="0"/>
              <a:t> </a:t>
            </a:r>
            <a:r>
              <a:rPr lang="fr-FR" dirty="0" err="1"/>
              <a:t>discourse</a:t>
            </a:r>
            <a:r>
              <a:rPr lang="fr-FR" dirty="0"/>
              <a:t>. As I have </a:t>
            </a:r>
            <a:r>
              <a:rPr lang="fr-FR" dirty="0" err="1"/>
              <a:t>shown</a:t>
            </a:r>
            <a:r>
              <a:rPr lang="fr-FR" dirty="0"/>
              <a:t>,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related</a:t>
            </a:r>
            <a:r>
              <a:rPr lang="fr-FR" dirty="0"/>
              <a:t> to </a:t>
            </a:r>
            <a:r>
              <a:rPr lang="fr-FR" dirty="0" err="1"/>
              <a:t>conncected</a:t>
            </a:r>
            <a:r>
              <a:rPr lang="fr-FR" dirty="0"/>
              <a:t> structures of feeling.</a:t>
            </a:r>
          </a:p>
          <a:p>
            <a:pPr lvl="1"/>
            <a:r>
              <a:rPr lang="fr-FR" dirty="0"/>
              <a:t>B. </a:t>
            </a:r>
            <a:r>
              <a:rPr lang="fr-FR" dirty="0" err="1"/>
              <a:t>Paying</a:t>
            </a:r>
            <a:r>
              <a:rPr lang="fr-FR" dirty="0"/>
              <a:t> attention to non-discursive </a:t>
            </a:r>
            <a:r>
              <a:rPr lang="fr-FR" dirty="0" err="1"/>
              <a:t>behaviours</a:t>
            </a:r>
            <a:r>
              <a:rPr lang="fr-FR" dirty="0"/>
              <a:t>, </a:t>
            </a:r>
            <a:r>
              <a:rPr lang="fr-FR" dirty="0" err="1"/>
              <a:t>including</a:t>
            </a:r>
            <a:r>
              <a:rPr lang="fr-FR" dirty="0"/>
              <a:t> </a:t>
            </a:r>
            <a:r>
              <a:rPr lang="fr-FR" dirty="0" err="1"/>
              <a:t>tone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C. </a:t>
            </a:r>
            <a:r>
              <a:rPr lang="fr-FR" b="1" dirty="0" err="1"/>
              <a:t>Space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</a:t>
            </a:r>
            <a:r>
              <a:rPr lang="fr-FR" b="1" dirty="0" err="1"/>
              <a:t>also</a:t>
            </a:r>
            <a:r>
              <a:rPr lang="fr-FR" b="1" dirty="0"/>
              <a:t> a good entry point</a:t>
            </a:r>
            <a:r>
              <a:rPr lang="fr-FR" dirty="0"/>
              <a:t>: </a:t>
            </a:r>
            <a:r>
              <a:rPr lang="fr-FR" dirty="0" err="1"/>
              <a:t>since</a:t>
            </a:r>
            <a:r>
              <a:rPr lang="fr-FR" dirty="0"/>
              <a:t> </a:t>
            </a:r>
            <a:r>
              <a:rPr lang="fr-FR" dirty="0" err="1"/>
              <a:t>strong</a:t>
            </a:r>
            <a:r>
              <a:rPr lang="fr-FR" dirty="0"/>
              <a:t> affects are </a:t>
            </a:r>
            <a:r>
              <a:rPr lang="fr-FR" dirty="0" err="1"/>
              <a:t>attached</a:t>
            </a:r>
            <a:r>
              <a:rPr lang="fr-FR" dirty="0"/>
              <a:t> to </a:t>
            </a:r>
            <a:r>
              <a:rPr lang="fr-FR" dirty="0" err="1"/>
              <a:t>specific</a:t>
            </a:r>
            <a:r>
              <a:rPr lang="fr-FR" dirty="0"/>
              <a:t> places, migrant </a:t>
            </a:r>
            <a:r>
              <a:rPr lang="fr-FR" dirty="0" err="1"/>
              <a:t>workers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deal </a:t>
            </a:r>
            <a:r>
              <a:rPr lang="fr-FR" dirty="0" err="1"/>
              <a:t>with</a:t>
            </a:r>
            <a:r>
              <a:rPr lang="fr-FR" dirty="0"/>
              <a:t> affects by </a:t>
            </a:r>
            <a:r>
              <a:rPr lang="fr-FR" dirty="0" err="1"/>
              <a:t>circulating</a:t>
            </a:r>
            <a:r>
              <a:rPr lang="fr-FR" dirty="0"/>
              <a:t>. </a:t>
            </a:r>
            <a:r>
              <a:rPr lang="fr-FR" b="1" dirty="0"/>
              <a:t>Spatial practices and spatial </a:t>
            </a:r>
            <a:r>
              <a:rPr lang="fr-FR" b="1" dirty="0" err="1"/>
              <a:t>representations</a:t>
            </a:r>
            <a:r>
              <a:rPr lang="fr-FR" b="1" dirty="0"/>
              <a:t> are </a:t>
            </a:r>
            <a:r>
              <a:rPr lang="fr-FR" b="1" dirty="0" err="1"/>
              <a:t>thus</a:t>
            </a:r>
            <a:r>
              <a:rPr lang="fr-FR" b="1" dirty="0"/>
              <a:t> </a:t>
            </a:r>
            <a:r>
              <a:rPr lang="fr-FR" b="1" dirty="0" err="1"/>
              <a:t>strongly</a:t>
            </a:r>
            <a:r>
              <a:rPr lang="fr-FR" b="1" dirty="0"/>
              <a:t> </a:t>
            </a:r>
            <a:r>
              <a:rPr lang="fr-FR" b="1" dirty="0" err="1"/>
              <a:t>connected</a:t>
            </a:r>
            <a:r>
              <a:rPr lang="fr-FR" b="1" dirty="0"/>
              <a:t> to affects.</a:t>
            </a:r>
            <a:endParaRPr lang="fr-FR" dirty="0"/>
          </a:p>
          <a:p>
            <a:pPr marL="0" indent="0">
              <a:buNone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962579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 </a:t>
            </a:r>
            <a:r>
              <a:rPr lang="en-US" dirty="0"/>
              <a:t>I have shown that uncovering the affective dimension of subjectivities allows shedding light on </a:t>
            </a:r>
            <a:r>
              <a:rPr lang="en-US" b="1" dirty="0"/>
              <a:t>subaltern experiences which otherwise remain hidden</a:t>
            </a:r>
            <a:r>
              <a:rPr lang="en-US" dirty="0"/>
              <a:t>. In this respect, it is coherent with the project to build a post-western (and non-hegemonic) sociology. </a:t>
            </a:r>
            <a:endParaRPr lang="fr-FR" sz="1600" dirty="0"/>
          </a:p>
          <a:p>
            <a:r>
              <a:rPr lang="en-US" dirty="0"/>
              <a:t>This remains a tentative research program, however, which requires the definition and testing of systematic methods of inquiry and analysis.</a:t>
            </a:r>
            <a:endParaRPr lang="fr-FR" sz="1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944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THANK YOU 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17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 anchorCtr="1"/>
          <a:lstStyle/>
          <a:p>
            <a:r>
              <a:rPr lang="en-US" b="1" dirty="0"/>
              <a:t>Empirical case</a:t>
            </a:r>
            <a:r>
              <a:rPr lang="en-US" dirty="0"/>
              <a:t>: Indonesian migrant workers (mainly women) in Malaysia and Singapore. </a:t>
            </a:r>
          </a:p>
          <a:p>
            <a:r>
              <a:rPr lang="en-US" b="1" dirty="0"/>
              <a:t>Initial finding</a:t>
            </a:r>
            <a:r>
              <a:rPr lang="en-US" dirty="0"/>
              <a:t>: Indonesian women, in migration, develop new practices that would have been impossible in their home communities. However, this practical subversion never seems to translate into a critical discourse</a:t>
            </a:r>
          </a:p>
          <a:p>
            <a:r>
              <a:rPr lang="fr-FR" b="1" dirty="0" err="1"/>
              <a:t>Hypothesis</a:t>
            </a:r>
            <a:r>
              <a:rPr lang="fr-FR" dirty="0"/>
              <a:t>: </a:t>
            </a:r>
            <a:r>
              <a:rPr lang="en-US" dirty="0"/>
              <a:t>developing a sociology of affects is a way of shedding light on subaltern social experiences and forms of knowledge.</a:t>
            </a:r>
          </a:p>
          <a:p>
            <a:r>
              <a:rPr lang="fr-FR" b="1" dirty="0" err="1"/>
              <a:t>Aim</a:t>
            </a:r>
            <a:r>
              <a:rPr lang="fr-FR" b="1" dirty="0"/>
              <a:t>: </a:t>
            </a:r>
            <a:r>
              <a:rPr lang="fr-FR" dirty="0" err="1"/>
              <a:t>developping</a:t>
            </a:r>
            <a:r>
              <a:rPr lang="fr-FR" dirty="0"/>
              <a:t> a </a:t>
            </a:r>
            <a:r>
              <a:rPr lang="fr-FR" dirty="0" err="1"/>
              <a:t>methodological</a:t>
            </a:r>
            <a:r>
              <a:rPr lang="fr-FR" dirty="0"/>
              <a:t> </a:t>
            </a:r>
            <a:r>
              <a:rPr lang="fr-FR" dirty="0" err="1"/>
              <a:t>strategy</a:t>
            </a:r>
            <a:r>
              <a:rPr lang="fr-FR" dirty="0"/>
              <a:t> to </a:t>
            </a:r>
            <a:r>
              <a:rPr lang="fr-FR" dirty="0" err="1"/>
              <a:t>study</a:t>
            </a:r>
            <a:r>
              <a:rPr lang="fr-FR" dirty="0"/>
              <a:t> affects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62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Women’s</a:t>
            </a:r>
            <a:r>
              <a:rPr lang="fr-FR" dirty="0"/>
              <a:t> migrations: a split social </a:t>
            </a:r>
            <a:r>
              <a:rPr lang="fr-FR" dirty="0" err="1"/>
              <a:t>experience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7619999" cy="3354060"/>
          </a:xfrm>
        </p:spPr>
        <p:txBody>
          <a:bodyPr>
            <a:normAutofit fontScale="92500" lnSpcReduction="20000"/>
          </a:bodyPr>
          <a:lstStyle/>
          <a:p>
            <a:r>
              <a:rPr lang="fr-FR" dirty="0" err="1"/>
              <a:t>Why</a:t>
            </a:r>
            <a:r>
              <a:rPr lang="fr-FR" dirty="0"/>
              <a:t> focus on </a:t>
            </a:r>
            <a:r>
              <a:rPr lang="fr-FR" dirty="0" err="1"/>
              <a:t>women</a:t>
            </a:r>
            <a:r>
              <a:rPr lang="fr-FR" dirty="0"/>
              <a:t>? </a:t>
            </a:r>
            <a:r>
              <a:rPr lang="fr-FR" dirty="0" err="1"/>
              <a:t>Because</a:t>
            </a:r>
            <a:r>
              <a:rPr lang="fr-FR" dirty="0"/>
              <a:t> for </a:t>
            </a:r>
            <a:r>
              <a:rPr lang="fr-FR" dirty="0" err="1"/>
              <a:t>them</a:t>
            </a:r>
            <a:r>
              <a:rPr lang="fr-FR" dirty="0"/>
              <a:t>, migration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reinforces</a:t>
            </a:r>
            <a:r>
              <a:rPr lang="fr-FR" dirty="0"/>
              <a:t> </a:t>
            </a:r>
            <a:r>
              <a:rPr lang="fr-FR" dirty="0" err="1"/>
              <a:t>experiences</a:t>
            </a:r>
            <a:r>
              <a:rPr lang="fr-FR" dirty="0"/>
              <a:t> of social </a:t>
            </a:r>
            <a:r>
              <a:rPr lang="fr-FR" dirty="0" err="1"/>
              <a:t>marginalization</a:t>
            </a:r>
            <a:r>
              <a:rPr lang="fr-FR" dirty="0"/>
              <a:t>.</a:t>
            </a:r>
          </a:p>
          <a:p>
            <a:r>
              <a:rPr lang="fr-FR" dirty="0" err="1"/>
              <a:t>Women</a:t>
            </a:r>
            <a:r>
              <a:rPr lang="fr-FR" dirty="0"/>
              <a:t> </a:t>
            </a:r>
            <a:r>
              <a:rPr lang="fr-FR" dirty="0" err="1"/>
              <a:t>develop</a:t>
            </a:r>
            <a:r>
              <a:rPr lang="fr-FR" dirty="0"/>
              <a:t> new practices and new identifications </a:t>
            </a:r>
            <a:r>
              <a:rPr lang="fr-FR" dirty="0" err="1"/>
              <a:t>abroad</a:t>
            </a:r>
            <a:r>
              <a:rPr lang="fr-FR" dirty="0"/>
              <a:t>. </a:t>
            </a:r>
            <a:r>
              <a:rPr lang="fr-FR" dirty="0" err="1"/>
              <a:t>Yet</a:t>
            </a:r>
            <a:r>
              <a:rPr lang="fr-FR" dirty="0"/>
              <a:t>, </a:t>
            </a:r>
            <a:r>
              <a:rPr lang="fr-FR" dirty="0" err="1"/>
              <a:t>these</a:t>
            </a:r>
            <a:r>
              <a:rPr lang="fr-FR" dirty="0"/>
              <a:t> practices and identifications are </a:t>
            </a:r>
            <a:r>
              <a:rPr lang="fr-FR" dirty="0" err="1"/>
              <a:t>highly</a:t>
            </a:r>
            <a:r>
              <a:rPr lang="fr-FR" dirty="0"/>
              <a:t> </a:t>
            </a:r>
            <a:r>
              <a:rPr lang="fr-FR" dirty="0" err="1"/>
              <a:t>stigmatized</a:t>
            </a:r>
            <a:r>
              <a:rPr lang="fr-FR" dirty="0"/>
              <a:t>, back home. </a:t>
            </a:r>
            <a:r>
              <a:rPr lang="fr-FR" dirty="0" err="1"/>
              <a:t>However</a:t>
            </a:r>
            <a:r>
              <a:rPr lang="fr-FR" dirty="0"/>
              <a:t>,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discrepancy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not </a:t>
            </a:r>
            <a:r>
              <a:rPr lang="fr-FR" dirty="0" err="1"/>
              <a:t>bring</a:t>
            </a:r>
            <a:r>
              <a:rPr lang="fr-FR" dirty="0"/>
              <a:t> </a:t>
            </a:r>
            <a:r>
              <a:rPr lang="fr-FR" dirty="0" err="1"/>
              <a:t>women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criticizing</a:t>
            </a:r>
            <a:r>
              <a:rPr lang="fr-FR" dirty="0"/>
              <a:t> social </a:t>
            </a:r>
            <a:r>
              <a:rPr lang="fr-FR" dirty="0" err="1"/>
              <a:t>norms</a:t>
            </a:r>
            <a:r>
              <a:rPr lang="fr-FR" dirty="0"/>
              <a:t> and values, in </a:t>
            </a:r>
            <a:r>
              <a:rPr lang="fr-FR" dirty="0" err="1"/>
              <a:t>their</a:t>
            </a:r>
            <a:r>
              <a:rPr lang="fr-FR" dirty="0"/>
              <a:t> home </a:t>
            </a:r>
            <a:r>
              <a:rPr lang="fr-FR" dirty="0" err="1"/>
              <a:t>communities</a:t>
            </a:r>
            <a:r>
              <a:rPr lang="fr-FR" dirty="0"/>
              <a:t>. </a:t>
            </a:r>
          </a:p>
          <a:p>
            <a:r>
              <a:rPr lang="fr-FR" b="1" dirty="0" err="1"/>
              <a:t>Thus</a:t>
            </a:r>
            <a:r>
              <a:rPr lang="fr-FR" b="1" dirty="0"/>
              <a:t>: </a:t>
            </a:r>
            <a:r>
              <a:rPr lang="fr-FR" dirty="0" err="1"/>
              <a:t>women</a:t>
            </a:r>
            <a:r>
              <a:rPr lang="fr-FR" dirty="0"/>
              <a:t> </a:t>
            </a:r>
            <a:r>
              <a:rPr lang="fr-FR" dirty="0" err="1"/>
              <a:t>oscillate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the expression of a </a:t>
            </a:r>
            <a:r>
              <a:rPr lang="fr-FR" dirty="0" err="1"/>
              <a:t>deep</a:t>
            </a:r>
            <a:r>
              <a:rPr lang="fr-FR" dirty="0"/>
              <a:t> </a:t>
            </a:r>
            <a:r>
              <a:rPr lang="fr-FR" dirty="0" err="1"/>
              <a:t>attachment</a:t>
            </a:r>
            <a:r>
              <a:rPr lang="fr-FR" dirty="0"/>
              <a:t> to </a:t>
            </a:r>
            <a:r>
              <a:rPr lang="fr-FR" dirty="0" err="1"/>
              <a:t>their</a:t>
            </a:r>
            <a:r>
              <a:rPr lang="fr-FR" dirty="0"/>
              <a:t> new </a:t>
            </a:r>
            <a:r>
              <a:rPr lang="fr-FR" dirty="0" err="1"/>
              <a:t>identities</a:t>
            </a:r>
            <a:r>
              <a:rPr lang="fr-FR" dirty="0"/>
              <a:t>, </a:t>
            </a:r>
            <a:r>
              <a:rPr lang="fr-FR" dirty="0" err="1"/>
              <a:t>abroad</a:t>
            </a:r>
            <a:r>
              <a:rPr lang="fr-FR" dirty="0"/>
              <a:t>, and expressions of a </a:t>
            </a:r>
            <a:r>
              <a:rPr lang="fr-FR" dirty="0" err="1"/>
              <a:t>haunting</a:t>
            </a:r>
            <a:r>
              <a:rPr lang="fr-FR" dirty="0"/>
              <a:t> </a:t>
            </a:r>
            <a:r>
              <a:rPr lang="fr-FR" dirty="0" err="1"/>
              <a:t>nostalgia</a:t>
            </a:r>
            <a:r>
              <a:rPr lang="fr-FR" dirty="0"/>
              <a:t> and claims of </a:t>
            </a:r>
            <a:r>
              <a:rPr lang="fr-FR" dirty="0" err="1"/>
              <a:t>loyalty</a:t>
            </a:r>
            <a:r>
              <a:rPr lang="fr-FR" dirty="0"/>
              <a:t> </a:t>
            </a:r>
            <a:r>
              <a:rPr lang="fr-FR" dirty="0" err="1"/>
              <a:t>toward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home </a:t>
            </a:r>
            <a:r>
              <a:rPr lang="fr-FR" dirty="0" err="1"/>
              <a:t>communities</a:t>
            </a:r>
            <a:r>
              <a:rPr lang="fr-FR" dirty="0"/>
              <a:t>. </a:t>
            </a:r>
          </a:p>
          <a:p>
            <a:r>
              <a:rPr lang="fr-FR" dirty="0" err="1"/>
              <a:t>We</a:t>
            </a:r>
            <a:r>
              <a:rPr lang="fr-FR" dirty="0"/>
              <a:t> are </a:t>
            </a:r>
            <a:r>
              <a:rPr lang="fr-FR" dirty="0" err="1"/>
              <a:t>thus</a:t>
            </a:r>
            <a:r>
              <a:rPr lang="fr-FR" dirty="0"/>
              <a:t> </a:t>
            </a:r>
            <a:r>
              <a:rPr lang="fr-FR" dirty="0" err="1"/>
              <a:t>faced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b="1" dirty="0" err="1"/>
              <a:t>practical</a:t>
            </a:r>
            <a:r>
              <a:rPr lang="fr-FR" b="1" dirty="0"/>
              <a:t> subversions </a:t>
            </a:r>
            <a:r>
              <a:rPr lang="fr-FR" dirty="0"/>
              <a:t>of social </a:t>
            </a:r>
            <a:r>
              <a:rPr lang="fr-FR" dirty="0" err="1"/>
              <a:t>norms</a:t>
            </a:r>
            <a:r>
              <a:rPr lang="fr-FR" dirty="0"/>
              <a:t>, </a:t>
            </a:r>
            <a:r>
              <a:rPr lang="fr-FR" dirty="0" err="1"/>
              <a:t>which</a:t>
            </a:r>
            <a:r>
              <a:rPr lang="fr-FR" dirty="0"/>
              <a:t> do not translate </a:t>
            </a:r>
            <a:r>
              <a:rPr lang="fr-FR" dirty="0" err="1"/>
              <a:t>into</a:t>
            </a:r>
            <a:r>
              <a:rPr lang="fr-FR" dirty="0"/>
              <a:t> an </a:t>
            </a:r>
            <a:r>
              <a:rPr lang="fr-FR" b="1" dirty="0" err="1"/>
              <a:t>articulated</a:t>
            </a:r>
            <a:r>
              <a:rPr lang="fr-FR" b="1" dirty="0"/>
              <a:t> critique </a:t>
            </a:r>
            <a:r>
              <a:rPr lang="fr-FR" dirty="0"/>
              <a:t>of the social </a:t>
            </a:r>
            <a:r>
              <a:rPr lang="fr-FR" dirty="0" err="1"/>
              <a:t>order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produces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84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Affects and the </a:t>
            </a:r>
            <a:r>
              <a:rPr lang="fr-FR"/>
              <a:t>emergence</a:t>
            </a:r>
            <a:r>
              <a:rPr lang="fr-FR" dirty="0"/>
              <a:t> of critique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 anchorCtr="1">
            <a:normAutofit/>
          </a:bodyPr>
          <a:lstStyle/>
          <a:p>
            <a:r>
              <a:rPr lang="fr-FR" dirty="0"/>
              <a:t>If </a:t>
            </a:r>
            <a:r>
              <a:rPr lang="fr-FR" dirty="0" err="1"/>
              <a:t>political</a:t>
            </a:r>
            <a:r>
              <a:rPr lang="fr-FR" dirty="0"/>
              <a:t> subjectivation </a:t>
            </a:r>
            <a:r>
              <a:rPr lang="fr-FR" dirty="0" err="1"/>
              <a:t>emerges</a:t>
            </a:r>
            <a:r>
              <a:rPr lang="fr-FR" dirty="0"/>
              <a:t> out of a claim for social change,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thus</a:t>
            </a:r>
            <a:r>
              <a:rPr lang="fr-FR" dirty="0"/>
              <a:t> </a:t>
            </a:r>
            <a:r>
              <a:rPr lang="fr-FR" dirty="0" err="1"/>
              <a:t>related</a:t>
            </a:r>
            <a:r>
              <a:rPr lang="fr-FR" dirty="0"/>
              <a:t> to the </a:t>
            </a:r>
            <a:r>
              <a:rPr lang="fr-FR" dirty="0" err="1"/>
              <a:t>emergence</a:t>
            </a:r>
            <a:r>
              <a:rPr lang="fr-FR" dirty="0"/>
              <a:t> of a </a:t>
            </a:r>
            <a:r>
              <a:rPr lang="fr-FR" dirty="0" err="1"/>
              <a:t>critical</a:t>
            </a:r>
            <a:r>
              <a:rPr lang="fr-FR" dirty="0"/>
              <a:t> </a:t>
            </a:r>
            <a:r>
              <a:rPr lang="fr-FR" dirty="0" err="1"/>
              <a:t>discourse</a:t>
            </a:r>
            <a:r>
              <a:rPr lang="fr-FR" dirty="0"/>
              <a:t>.</a:t>
            </a:r>
          </a:p>
          <a:p>
            <a:r>
              <a:rPr lang="fr-FR" dirty="0"/>
              <a:t>In </a:t>
            </a:r>
            <a:r>
              <a:rPr lang="fr-FR" dirty="0" err="1"/>
              <a:t>order</a:t>
            </a:r>
            <a:r>
              <a:rPr lang="fr-FR" dirty="0"/>
              <a:t> to </a:t>
            </a:r>
            <a:r>
              <a:rPr lang="fr-FR" dirty="0" err="1"/>
              <a:t>analyze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dimension of social </a:t>
            </a:r>
            <a:r>
              <a:rPr lang="fr-FR" dirty="0" err="1"/>
              <a:t>experiences</a:t>
            </a:r>
            <a:r>
              <a:rPr lang="fr-FR" dirty="0"/>
              <a:t>, i use the concept of </a:t>
            </a:r>
            <a:r>
              <a:rPr lang="fr-FR" b="1" i="1" dirty="0"/>
              <a:t>critique </a:t>
            </a:r>
            <a:r>
              <a:rPr lang="fr-FR" dirty="0" err="1"/>
              <a:t>developed</a:t>
            </a:r>
            <a:r>
              <a:rPr lang="fr-FR" dirty="0"/>
              <a:t> by </a:t>
            </a:r>
            <a:r>
              <a:rPr lang="fr-FR" b="1" dirty="0"/>
              <a:t>Luc Boltanski</a:t>
            </a:r>
            <a:r>
              <a:rPr lang="fr-FR" dirty="0"/>
              <a:t>.</a:t>
            </a:r>
          </a:p>
          <a:p>
            <a:r>
              <a:rPr lang="fr-FR" dirty="0"/>
              <a:t>For Boltanski, critique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rooted</a:t>
            </a:r>
            <a:r>
              <a:rPr lang="fr-FR" dirty="0"/>
              <a:t> in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relationship</a:t>
            </a:r>
            <a:r>
              <a:rPr lang="fr-FR" dirty="0"/>
              <a:t> to </a:t>
            </a:r>
            <a:r>
              <a:rPr lang="fr-FR" b="1" dirty="0"/>
              <a:t>the real</a:t>
            </a:r>
            <a:r>
              <a:rPr lang="fr-FR" dirty="0"/>
              <a:t>. The real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divided</a:t>
            </a:r>
            <a:r>
              <a:rPr lang="fr-FR" dirty="0"/>
              <a:t> in </a:t>
            </a:r>
            <a:r>
              <a:rPr lang="fr-FR" dirty="0" err="1"/>
              <a:t>two</a:t>
            </a:r>
            <a:r>
              <a:rPr lang="fr-FR" dirty="0"/>
              <a:t> dimensions:</a:t>
            </a:r>
          </a:p>
          <a:p>
            <a:pPr lvl="1"/>
            <a:r>
              <a:rPr lang="fr-FR" dirty="0"/>
              <a:t>The </a:t>
            </a:r>
            <a:r>
              <a:rPr lang="fr-FR" b="1" dirty="0"/>
              <a:t>world</a:t>
            </a:r>
            <a:r>
              <a:rPr lang="fr-FR" dirty="0"/>
              <a:t>: </a:t>
            </a:r>
            <a:r>
              <a:rPr lang="fr-FR" dirty="0" err="1"/>
              <a:t>raw</a:t>
            </a:r>
            <a:r>
              <a:rPr lang="fr-FR" dirty="0"/>
              <a:t> flux of </a:t>
            </a:r>
            <a:r>
              <a:rPr lang="fr-FR" dirty="0" err="1"/>
              <a:t>things</a:t>
            </a:r>
            <a:r>
              <a:rPr lang="fr-FR" dirty="0"/>
              <a:t>, non </a:t>
            </a:r>
            <a:r>
              <a:rPr lang="fr-FR" dirty="0" err="1"/>
              <a:t>mediated</a:t>
            </a:r>
            <a:r>
              <a:rPr lang="fr-FR" dirty="0"/>
              <a:t> by </a:t>
            </a:r>
            <a:r>
              <a:rPr lang="fr-FR" dirty="0" err="1"/>
              <a:t>language</a:t>
            </a:r>
            <a:r>
              <a:rPr lang="fr-FR" dirty="0"/>
              <a:t>.</a:t>
            </a:r>
          </a:p>
          <a:p>
            <a:pPr lvl="1"/>
            <a:r>
              <a:rPr lang="fr-FR" b="1" dirty="0"/>
              <a:t>Reality</a:t>
            </a:r>
            <a:r>
              <a:rPr lang="fr-FR" dirty="0"/>
              <a:t>: </a:t>
            </a:r>
            <a:r>
              <a:rPr lang="fr-FR" dirty="0" err="1"/>
              <a:t>humanization</a:t>
            </a:r>
            <a:r>
              <a:rPr lang="fr-FR" dirty="0"/>
              <a:t> of the world. The world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captured</a:t>
            </a:r>
            <a:r>
              <a:rPr lang="fr-FR" dirty="0"/>
              <a:t> in </a:t>
            </a:r>
            <a:r>
              <a:rPr lang="fr-FR" dirty="0" err="1"/>
              <a:t>semantic</a:t>
            </a:r>
            <a:r>
              <a:rPr lang="fr-FR" dirty="0"/>
              <a:t> </a:t>
            </a:r>
            <a:r>
              <a:rPr lang="fr-FR" dirty="0" err="1"/>
              <a:t>categories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intelligible. </a:t>
            </a:r>
          </a:p>
          <a:p>
            <a:pPr marL="355600" lvl="1" indent="-355600"/>
            <a:r>
              <a:rPr lang="fr-FR" b="1" dirty="0"/>
              <a:t>Critique </a:t>
            </a:r>
            <a:r>
              <a:rPr lang="fr-FR" dirty="0" err="1"/>
              <a:t>emerges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the world </a:t>
            </a:r>
            <a:r>
              <a:rPr lang="fr-FR" dirty="0" err="1"/>
              <a:t>disrupts</a:t>
            </a:r>
            <a:r>
              <a:rPr lang="fr-FR" dirty="0"/>
              <a:t> reality, by </a:t>
            </a:r>
            <a:r>
              <a:rPr lang="fr-FR" dirty="0" err="1"/>
              <a:t>exposing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conventional</a:t>
            </a:r>
            <a:r>
              <a:rPr lang="fr-FR" dirty="0"/>
              <a:t> nature. </a:t>
            </a:r>
            <a:r>
              <a:rPr lang="fr-FR" dirty="0" err="1"/>
              <a:t>E.g</a:t>
            </a:r>
            <a:r>
              <a:rPr lang="fr-FR" dirty="0"/>
              <a:t>. the </a:t>
            </a:r>
            <a:r>
              <a:rPr lang="fr-FR" dirty="0" err="1"/>
              <a:t>emergence</a:t>
            </a:r>
            <a:r>
              <a:rPr lang="fr-FR" dirty="0"/>
              <a:t> of alternative </a:t>
            </a:r>
            <a:r>
              <a:rPr lang="fr-FR" dirty="0" err="1"/>
              <a:t>sexualities</a:t>
            </a:r>
            <a:r>
              <a:rPr lang="fr-FR" dirty="0"/>
              <a:t> </a:t>
            </a:r>
            <a:r>
              <a:rPr lang="fr-FR" dirty="0" err="1"/>
              <a:t>disrupting</a:t>
            </a:r>
            <a:r>
              <a:rPr lang="fr-FR" dirty="0"/>
              <a:t> </a:t>
            </a:r>
            <a:r>
              <a:rPr lang="fr-FR" dirty="0" err="1"/>
              <a:t>ategories</a:t>
            </a:r>
            <a:r>
              <a:rPr lang="fr-FR" dirty="0"/>
              <a:t> of </a:t>
            </a:r>
            <a:r>
              <a:rPr lang="fr-FR" dirty="0" err="1"/>
              <a:t>gender</a:t>
            </a:r>
            <a:r>
              <a:rPr lang="fr-FR" dirty="0"/>
              <a:t>. </a:t>
            </a:r>
            <a:endParaRPr lang="fr-FR" b="1" dirty="0"/>
          </a:p>
          <a:p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143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 anchorCtr="1"/>
          <a:lstStyle/>
          <a:p>
            <a:r>
              <a:rPr lang="fr-FR" dirty="0"/>
              <a:t>This </a:t>
            </a:r>
            <a:r>
              <a:rPr lang="fr-FR" dirty="0" err="1"/>
              <a:t>definition</a:t>
            </a:r>
            <a:r>
              <a:rPr lang="fr-FR" dirty="0"/>
              <a:t> </a:t>
            </a:r>
            <a:r>
              <a:rPr lang="fr-FR" dirty="0" err="1"/>
              <a:t>presupposes</a:t>
            </a:r>
            <a:r>
              <a:rPr lang="fr-FR" dirty="0"/>
              <a:t> a </a:t>
            </a:r>
            <a:r>
              <a:rPr lang="fr-FR" dirty="0" err="1"/>
              <a:t>pre-semantic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of perception, </a:t>
            </a:r>
            <a:r>
              <a:rPr lang="fr-FR" dirty="0" err="1"/>
              <a:t>otherwise</a:t>
            </a:r>
            <a:r>
              <a:rPr lang="fr-FR" dirty="0"/>
              <a:t> the </a:t>
            </a:r>
            <a:r>
              <a:rPr lang="fr-FR" b="1" dirty="0"/>
              <a:t>world </a:t>
            </a:r>
            <a:r>
              <a:rPr lang="fr-FR" dirty="0" err="1"/>
              <a:t>could</a:t>
            </a:r>
            <a:r>
              <a:rPr lang="fr-FR" dirty="0"/>
              <a:t> not </a:t>
            </a:r>
            <a:r>
              <a:rPr lang="fr-FR" dirty="0" err="1"/>
              <a:t>disreupt</a:t>
            </a:r>
            <a:r>
              <a:rPr lang="fr-FR" dirty="0"/>
              <a:t> </a:t>
            </a:r>
            <a:r>
              <a:rPr lang="fr-FR" b="1" dirty="0"/>
              <a:t>reality</a:t>
            </a:r>
            <a:r>
              <a:rPr lang="fr-FR" dirty="0"/>
              <a:t>. </a:t>
            </a:r>
          </a:p>
          <a:p>
            <a:r>
              <a:rPr lang="fr-FR" dirty="0"/>
              <a:t>I </a:t>
            </a:r>
            <a:r>
              <a:rPr lang="fr-FR" dirty="0" err="1"/>
              <a:t>posit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b="1" dirty="0"/>
              <a:t>affects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for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pre</a:t>
            </a:r>
            <a:r>
              <a:rPr lang="fr-FR" dirty="0"/>
              <a:t>-discursive </a:t>
            </a:r>
            <a:r>
              <a:rPr lang="fr-FR" dirty="0" err="1"/>
              <a:t>level</a:t>
            </a:r>
            <a:r>
              <a:rPr lang="fr-FR" dirty="0"/>
              <a:t> of perception,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allows</a:t>
            </a:r>
            <a:r>
              <a:rPr lang="fr-FR" dirty="0"/>
              <a:t> </a:t>
            </a:r>
            <a:r>
              <a:rPr lang="fr-FR" dirty="0" err="1"/>
              <a:t>connecting</a:t>
            </a:r>
            <a:r>
              <a:rPr lang="fr-FR" dirty="0"/>
              <a:t> to the world </a:t>
            </a:r>
            <a:r>
              <a:rPr lang="fr-FR" dirty="0" err="1"/>
              <a:t>outisde</a:t>
            </a:r>
            <a:r>
              <a:rPr lang="fr-FR" dirty="0"/>
              <a:t> of the discursive </a:t>
            </a:r>
            <a:r>
              <a:rPr lang="fr-FR" dirty="0" err="1"/>
              <a:t>mediation</a:t>
            </a:r>
            <a:r>
              <a:rPr lang="fr-FR" dirty="0"/>
              <a:t> of reality.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3308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I </a:t>
            </a:r>
            <a:r>
              <a:rPr lang="fr-FR" dirty="0" err="1"/>
              <a:t>define</a:t>
            </a:r>
            <a:r>
              <a:rPr lang="fr-FR" dirty="0"/>
              <a:t> affects </a:t>
            </a:r>
            <a:r>
              <a:rPr lang="fr-FR" dirty="0" err="1"/>
              <a:t>following</a:t>
            </a:r>
            <a:r>
              <a:rPr lang="fr-FR" dirty="0"/>
              <a:t> </a:t>
            </a:r>
            <a:r>
              <a:rPr lang="fr-FR" b="1" dirty="0"/>
              <a:t>William </a:t>
            </a:r>
            <a:r>
              <a:rPr lang="fr-FR" b="1" dirty="0" err="1"/>
              <a:t>Reddy</a:t>
            </a:r>
            <a:r>
              <a:rPr lang="fr-FR" b="1" dirty="0"/>
              <a:t> </a:t>
            </a:r>
            <a:r>
              <a:rPr lang="fr-FR" dirty="0"/>
              <a:t>and </a:t>
            </a:r>
            <a:r>
              <a:rPr lang="fr-FR" b="1" dirty="0"/>
              <a:t>Vincent </a:t>
            </a:r>
            <a:r>
              <a:rPr lang="fr-FR" b="1" dirty="0" err="1"/>
              <a:t>Crapanzano</a:t>
            </a:r>
            <a:r>
              <a:rPr lang="fr-FR" b="1" dirty="0"/>
              <a:t>:</a:t>
            </a:r>
          </a:p>
          <a:p>
            <a:pPr lvl="1"/>
            <a:r>
              <a:rPr lang="fr-FR" dirty="0"/>
              <a:t>Affects are </a:t>
            </a:r>
            <a:r>
              <a:rPr lang="fr-FR" dirty="0" err="1"/>
              <a:t>defined</a:t>
            </a:r>
            <a:r>
              <a:rPr lang="fr-FR" dirty="0"/>
              <a:t> as </a:t>
            </a:r>
            <a:r>
              <a:rPr lang="fr-FR" b="1" dirty="0"/>
              <a:t>affections of the body</a:t>
            </a:r>
            <a:r>
              <a:rPr lang="fr-FR" dirty="0"/>
              <a:t>. To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extent</a:t>
            </a:r>
            <a:r>
              <a:rPr lang="fr-FR" dirty="0"/>
              <a:t>, </a:t>
            </a:r>
            <a:r>
              <a:rPr lang="fr-FR" dirty="0" err="1"/>
              <a:t>they</a:t>
            </a:r>
            <a:r>
              <a:rPr lang="fr-FR" dirty="0"/>
              <a:t> are </a:t>
            </a:r>
            <a:r>
              <a:rPr lang="fr-FR" b="1" dirty="0"/>
              <a:t>non-</a:t>
            </a:r>
            <a:r>
              <a:rPr lang="fr-FR" b="1" dirty="0" err="1"/>
              <a:t>representational</a:t>
            </a:r>
            <a:r>
              <a:rPr lang="fr-FR" dirty="0"/>
              <a:t> in the </a:t>
            </a:r>
            <a:r>
              <a:rPr lang="fr-FR" dirty="0" err="1"/>
              <a:t>terms</a:t>
            </a:r>
            <a:r>
              <a:rPr lang="fr-FR" dirty="0"/>
              <a:t> of </a:t>
            </a:r>
            <a:r>
              <a:rPr lang="fr-FR" b="1" dirty="0"/>
              <a:t>Nigel </a:t>
            </a:r>
            <a:r>
              <a:rPr lang="fr-FR" b="1" dirty="0" err="1"/>
              <a:t>Thrift</a:t>
            </a:r>
            <a:r>
              <a:rPr lang="fr-FR" b="1" dirty="0"/>
              <a:t>, </a:t>
            </a:r>
            <a:r>
              <a:rPr lang="fr-FR" dirty="0"/>
              <a:t>as </a:t>
            </a:r>
            <a:r>
              <a:rPr lang="fr-FR" dirty="0" err="1"/>
              <a:t>they</a:t>
            </a:r>
            <a:r>
              <a:rPr lang="fr-FR" dirty="0"/>
              <a:t> are not </a:t>
            </a:r>
            <a:r>
              <a:rPr lang="fr-FR" dirty="0" err="1"/>
              <a:t>experienced</a:t>
            </a:r>
            <a:r>
              <a:rPr lang="fr-FR" dirty="0"/>
              <a:t> </a:t>
            </a:r>
            <a:r>
              <a:rPr lang="fr-FR" dirty="0" err="1"/>
              <a:t>through</a:t>
            </a:r>
            <a:r>
              <a:rPr lang="fr-FR" dirty="0"/>
              <a:t> </a:t>
            </a:r>
            <a:r>
              <a:rPr lang="fr-FR" dirty="0" err="1"/>
              <a:t>linguistic</a:t>
            </a:r>
            <a:r>
              <a:rPr lang="fr-FR" dirty="0"/>
              <a:t> </a:t>
            </a:r>
            <a:r>
              <a:rPr lang="fr-FR" dirty="0" err="1"/>
              <a:t>categories</a:t>
            </a:r>
            <a:r>
              <a:rPr lang="fr-FR" dirty="0"/>
              <a:t>. </a:t>
            </a:r>
          </a:p>
          <a:p>
            <a:pPr lvl="1"/>
            <a:r>
              <a:rPr lang="fr-FR" dirty="0"/>
              <a:t>Affects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become</a:t>
            </a:r>
            <a:r>
              <a:rPr lang="fr-FR" dirty="0"/>
              <a:t> an </a:t>
            </a:r>
            <a:r>
              <a:rPr lang="fr-FR" dirty="0" err="1"/>
              <a:t>object</a:t>
            </a:r>
            <a:r>
              <a:rPr lang="fr-FR" dirty="0"/>
              <a:t> of </a:t>
            </a:r>
            <a:r>
              <a:rPr lang="fr-FR" dirty="0" err="1"/>
              <a:t>discourses</a:t>
            </a:r>
            <a:r>
              <a:rPr lang="fr-FR" dirty="0"/>
              <a:t>, </a:t>
            </a:r>
            <a:r>
              <a:rPr lang="fr-FR" dirty="0" err="1"/>
              <a:t>when</a:t>
            </a:r>
            <a:r>
              <a:rPr lang="fr-FR" dirty="0"/>
              <a:t> one </a:t>
            </a:r>
            <a:r>
              <a:rPr lang="fr-FR" dirty="0" err="1"/>
              <a:t>attempts</a:t>
            </a:r>
            <a:r>
              <a:rPr lang="fr-FR" dirty="0"/>
              <a:t> to </a:t>
            </a:r>
            <a:r>
              <a:rPr lang="fr-FR" dirty="0" err="1"/>
              <a:t>speak</a:t>
            </a:r>
            <a:r>
              <a:rPr lang="fr-FR" dirty="0"/>
              <a:t> about </a:t>
            </a:r>
            <a:r>
              <a:rPr lang="fr-FR" dirty="0" err="1"/>
              <a:t>them</a:t>
            </a:r>
            <a:r>
              <a:rPr lang="fr-FR" dirty="0"/>
              <a:t>. This discursive relation to affects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Crapanzano</a:t>
            </a:r>
            <a:r>
              <a:rPr lang="fr-FR" dirty="0"/>
              <a:t> </a:t>
            </a:r>
            <a:r>
              <a:rPr lang="fr-FR" dirty="0" err="1"/>
              <a:t>terms</a:t>
            </a:r>
            <a:r>
              <a:rPr lang="fr-FR" dirty="0"/>
              <a:t> </a:t>
            </a:r>
            <a:r>
              <a:rPr lang="fr-FR" b="1" dirty="0"/>
              <a:t>« </a:t>
            </a:r>
            <a:r>
              <a:rPr lang="fr-FR" b="1" dirty="0" err="1"/>
              <a:t>emotional</a:t>
            </a:r>
            <a:r>
              <a:rPr lang="fr-FR" b="1" dirty="0"/>
              <a:t> </a:t>
            </a:r>
            <a:r>
              <a:rPr lang="fr-FR" b="1" dirty="0" err="1"/>
              <a:t>experience</a:t>
            </a:r>
            <a:r>
              <a:rPr lang="fr-FR" b="1" dirty="0"/>
              <a:t> », </a:t>
            </a:r>
            <a:r>
              <a:rPr lang="fr-FR" dirty="0"/>
              <a:t>as distinct </a:t>
            </a:r>
            <a:r>
              <a:rPr lang="fr-FR" dirty="0" err="1"/>
              <a:t>from</a:t>
            </a:r>
            <a:r>
              <a:rPr lang="fr-FR" dirty="0"/>
              <a:t> « affective </a:t>
            </a:r>
            <a:r>
              <a:rPr lang="fr-FR" dirty="0" err="1"/>
              <a:t>experience</a:t>
            </a:r>
            <a:r>
              <a:rPr lang="fr-FR" dirty="0"/>
              <a:t> ».</a:t>
            </a:r>
          </a:p>
          <a:p>
            <a:pPr lvl="1"/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thus</a:t>
            </a:r>
            <a:r>
              <a:rPr lang="fr-FR" dirty="0"/>
              <a:t> have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foundational</a:t>
            </a:r>
            <a:r>
              <a:rPr lang="fr-FR" dirty="0"/>
              <a:t> distinction </a:t>
            </a:r>
            <a:r>
              <a:rPr lang="fr-FR" dirty="0" err="1"/>
              <a:t>between</a:t>
            </a:r>
            <a:r>
              <a:rPr lang="fr-FR" dirty="0"/>
              <a:t> affects, and </a:t>
            </a:r>
            <a:r>
              <a:rPr lang="fr-FR" dirty="0" err="1"/>
              <a:t>discourses</a:t>
            </a:r>
            <a:r>
              <a:rPr lang="fr-FR" dirty="0"/>
              <a:t> about affects. </a:t>
            </a:r>
          </a:p>
          <a:p>
            <a:pPr lvl="1"/>
            <a:r>
              <a:rPr lang="fr-FR" dirty="0"/>
              <a:t>For </a:t>
            </a:r>
            <a:r>
              <a:rPr lang="fr-FR" dirty="0" err="1"/>
              <a:t>Reddy</a:t>
            </a:r>
            <a:r>
              <a:rPr lang="fr-FR" dirty="0"/>
              <a:t>, </a:t>
            </a:r>
            <a:r>
              <a:rPr lang="fr-FR" dirty="0" err="1"/>
              <a:t>this</a:t>
            </a:r>
            <a:r>
              <a:rPr lang="fr-FR" dirty="0"/>
              <a:t> discursive </a:t>
            </a:r>
            <a:r>
              <a:rPr lang="fr-FR" dirty="0" err="1"/>
              <a:t>elaboration</a:t>
            </a:r>
            <a:r>
              <a:rPr lang="fr-FR" dirty="0"/>
              <a:t> of affects </a:t>
            </a:r>
            <a:r>
              <a:rPr lang="fr-FR" dirty="0" err="1"/>
              <a:t>takes</a:t>
            </a:r>
            <a:r>
              <a:rPr lang="fr-FR" dirty="0"/>
              <a:t> the </a:t>
            </a:r>
            <a:r>
              <a:rPr lang="fr-FR" dirty="0" err="1"/>
              <a:t>form</a:t>
            </a:r>
            <a:r>
              <a:rPr lang="fr-FR" dirty="0"/>
              <a:t> of a </a:t>
            </a:r>
            <a:r>
              <a:rPr lang="fr-FR" b="1" dirty="0"/>
              <a:t>translation</a:t>
            </a:r>
            <a:r>
              <a:rPr lang="fr-FR" dirty="0"/>
              <a:t>: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at the </a:t>
            </a:r>
            <a:r>
              <a:rPr lang="fr-FR" dirty="0" err="1"/>
              <a:t>same</a:t>
            </a:r>
            <a:r>
              <a:rPr lang="fr-FR" dirty="0"/>
              <a:t> time </a:t>
            </a:r>
            <a:r>
              <a:rPr lang="fr-FR" b="1" dirty="0" err="1"/>
              <a:t>referential</a:t>
            </a:r>
            <a:r>
              <a:rPr lang="fr-FR" b="1" i="1" dirty="0"/>
              <a:t>, </a:t>
            </a:r>
            <a:r>
              <a:rPr lang="fr-FR" dirty="0" err="1"/>
              <a:t>since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tries to </a:t>
            </a:r>
            <a:r>
              <a:rPr lang="fr-FR" dirty="0" err="1"/>
              <a:t>describe</a:t>
            </a:r>
            <a:r>
              <a:rPr lang="fr-FR" dirty="0"/>
              <a:t> an </a:t>
            </a:r>
            <a:r>
              <a:rPr lang="fr-FR" dirty="0" err="1"/>
              <a:t>underlying</a:t>
            </a:r>
            <a:r>
              <a:rPr lang="fr-FR" dirty="0"/>
              <a:t> reality, and </a:t>
            </a:r>
            <a:r>
              <a:rPr lang="fr-FR" b="1" dirty="0"/>
              <a:t>performative, </a:t>
            </a:r>
            <a:r>
              <a:rPr lang="fr-FR" dirty="0"/>
              <a:t>as the </a:t>
            </a:r>
            <a:r>
              <a:rPr lang="fr-FR" dirty="0" err="1"/>
              <a:t>dirscursive</a:t>
            </a:r>
            <a:r>
              <a:rPr lang="fr-FR" dirty="0"/>
              <a:t> formulation of an affect </a:t>
            </a:r>
            <a:r>
              <a:rPr lang="fr-FR" dirty="0" err="1"/>
              <a:t>transforms</a:t>
            </a:r>
            <a:r>
              <a:rPr lang="fr-FR" dirty="0"/>
              <a:t> the </a:t>
            </a:r>
            <a:r>
              <a:rPr lang="fr-FR" dirty="0" err="1"/>
              <a:t>underlying</a:t>
            </a:r>
            <a:r>
              <a:rPr lang="fr-FR" dirty="0"/>
              <a:t> affect. </a:t>
            </a:r>
            <a:r>
              <a:rPr lang="fr-FR" dirty="0" err="1"/>
              <a:t>Describing</a:t>
            </a:r>
            <a:r>
              <a:rPr lang="fr-FR" dirty="0"/>
              <a:t> an affect has a </a:t>
            </a:r>
            <a:r>
              <a:rPr lang="fr-FR" dirty="0" err="1"/>
              <a:t>retro-active</a:t>
            </a:r>
            <a:r>
              <a:rPr lang="fr-FR" dirty="0"/>
              <a:t> action on the </a:t>
            </a:r>
            <a:r>
              <a:rPr lang="fr-FR" dirty="0" err="1"/>
              <a:t>underlying</a:t>
            </a:r>
            <a:r>
              <a:rPr lang="fr-FR" dirty="0"/>
              <a:t> affect.</a:t>
            </a:r>
          </a:p>
        </p:txBody>
      </p:sp>
    </p:spTree>
    <p:extLst>
      <p:ext uri="{BB962C8B-B14F-4D97-AF65-F5344CB8AC3E}">
        <p14:creationId xmlns:p14="http://schemas.microsoft.com/office/powerpoint/2010/main" val="3817384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By thinking of affects as non-representational, we can conceive of modalities of perception of the “world”. By thinking of the relationship between affectivity and discourse in the terms of a process of translation, we have all the necessary tools to analyze the transition between the world and reality. We thus have the means to account for the </a:t>
            </a:r>
            <a:r>
              <a:rPr lang="en-US" b="1" i="1" dirty="0"/>
              <a:t>social emergence of critique</a:t>
            </a:r>
            <a:r>
              <a:rPr lang="en-US" b="1" dirty="0"/>
              <a:t>. </a:t>
            </a:r>
            <a:endParaRPr lang="fr-FR" b="1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508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Affects and subjectivation	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look at </a:t>
            </a:r>
            <a:r>
              <a:rPr lang="fr-FR" dirty="0" err="1"/>
              <a:t>Indonesian</a:t>
            </a:r>
            <a:r>
              <a:rPr lang="fr-FR" dirty="0"/>
              <a:t> migrant </a:t>
            </a:r>
            <a:r>
              <a:rPr lang="fr-FR" dirty="0" err="1"/>
              <a:t>women’s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,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tensions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lives</a:t>
            </a:r>
            <a:r>
              <a:rPr lang="fr-FR" dirty="0"/>
              <a:t> </a:t>
            </a:r>
            <a:r>
              <a:rPr lang="fr-FR" dirty="0" err="1"/>
              <a:t>abroad</a:t>
            </a:r>
            <a:r>
              <a:rPr lang="fr-FR" dirty="0"/>
              <a:t> and in </a:t>
            </a:r>
            <a:r>
              <a:rPr lang="fr-FR" dirty="0" err="1"/>
              <a:t>Indonesia</a:t>
            </a:r>
            <a:r>
              <a:rPr lang="fr-FR" dirty="0"/>
              <a:t> </a:t>
            </a:r>
            <a:r>
              <a:rPr lang="fr-FR" dirty="0" err="1"/>
              <a:t>creates</a:t>
            </a:r>
            <a:r>
              <a:rPr lang="fr-FR" dirty="0"/>
              <a:t> a </a:t>
            </a:r>
            <a:r>
              <a:rPr lang="fr-FR" dirty="0" err="1"/>
              <a:t>general</a:t>
            </a:r>
            <a:r>
              <a:rPr lang="fr-FR" dirty="0"/>
              <a:t> </a:t>
            </a:r>
            <a:r>
              <a:rPr lang="fr-FR" dirty="0" err="1"/>
              <a:t>unease</a:t>
            </a:r>
            <a:r>
              <a:rPr lang="fr-FR" dirty="0"/>
              <a:t>, a </a:t>
            </a:r>
            <a:r>
              <a:rPr lang="fr-FR" b="1" dirty="0"/>
              <a:t>malaise. </a:t>
            </a:r>
            <a:endParaRPr lang="fr-FR" dirty="0"/>
          </a:p>
          <a:p>
            <a:r>
              <a:rPr lang="fr-FR" dirty="0"/>
              <a:t>This malaise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rooted</a:t>
            </a:r>
            <a:r>
              <a:rPr lang="fr-FR" dirty="0"/>
              <a:t> in the split of </a:t>
            </a:r>
            <a:r>
              <a:rPr lang="fr-FR" dirty="0" err="1"/>
              <a:t>language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disjunctive</a:t>
            </a:r>
            <a:r>
              <a:rPr lang="fr-FR" dirty="0"/>
              <a:t> social affiliations and social </a:t>
            </a:r>
            <a:r>
              <a:rPr lang="fr-FR" dirty="0" err="1"/>
              <a:t>norms</a:t>
            </a:r>
            <a:r>
              <a:rPr lang="fr-FR" dirty="0"/>
              <a:t>. But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the </a:t>
            </a:r>
            <a:r>
              <a:rPr lang="fr-FR" dirty="0" err="1"/>
              <a:t>product</a:t>
            </a:r>
            <a:r>
              <a:rPr lang="fr-FR" dirty="0"/>
              <a:t> of a </a:t>
            </a:r>
            <a:r>
              <a:rPr lang="fr-FR" b="1" dirty="0"/>
              <a:t>split of affects.</a:t>
            </a:r>
          </a:p>
          <a:p>
            <a:r>
              <a:rPr lang="fr-FR" dirty="0" err="1"/>
              <a:t>Indeed</a:t>
            </a:r>
            <a:r>
              <a:rPr lang="fr-FR" dirty="0"/>
              <a:t>, </a:t>
            </a:r>
            <a:r>
              <a:rPr lang="fr-FR" dirty="0" err="1"/>
              <a:t>women’s</a:t>
            </a:r>
            <a:r>
              <a:rPr lang="fr-FR" dirty="0"/>
              <a:t> relations to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places </a:t>
            </a:r>
            <a:r>
              <a:rPr lang="fr-FR" dirty="0" err="1"/>
              <a:t>involve</a:t>
            </a:r>
            <a:r>
              <a:rPr lang="fr-FR" dirty="0"/>
              <a:t> </a:t>
            </a:r>
            <a:r>
              <a:rPr lang="fr-FR" dirty="0" err="1"/>
              <a:t>complex</a:t>
            </a:r>
            <a:r>
              <a:rPr lang="fr-FR" dirty="0"/>
              <a:t> « structures of feelings » (Raymond Williams) : a </a:t>
            </a:r>
            <a:r>
              <a:rPr lang="fr-FR" dirty="0" err="1"/>
              <a:t>general</a:t>
            </a:r>
            <a:r>
              <a:rPr lang="fr-FR" dirty="0"/>
              <a:t> feeling of </a:t>
            </a:r>
            <a:r>
              <a:rPr lang="fr-FR" dirty="0" err="1"/>
              <a:t>unease</a:t>
            </a:r>
            <a:r>
              <a:rPr lang="fr-FR" dirty="0"/>
              <a:t>, </a:t>
            </a:r>
            <a:r>
              <a:rPr lang="fr-FR" dirty="0" err="1"/>
              <a:t>tied</a:t>
            </a:r>
            <a:r>
              <a:rPr lang="fr-FR" dirty="0"/>
              <a:t> to </a:t>
            </a:r>
            <a:r>
              <a:rPr lang="fr-FR" dirty="0" err="1"/>
              <a:t>their</a:t>
            </a:r>
            <a:r>
              <a:rPr lang="fr-FR" dirty="0"/>
              <a:t> home places, </a:t>
            </a:r>
            <a:r>
              <a:rPr lang="fr-FR" dirty="0" err="1"/>
              <a:t>thus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combines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strong</a:t>
            </a:r>
            <a:r>
              <a:rPr lang="fr-FR" dirty="0"/>
              <a:t> affective </a:t>
            </a:r>
            <a:r>
              <a:rPr lang="fr-FR" dirty="0" err="1"/>
              <a:t>ties</a:t>
            </a:r>
            <a:r>
              <a:rPr lang="fr-FR" dirty="0"/>
              <a:t>,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of the people </a:t>
            </a:r>
            <a:r>
              <a:rPr lang="fr-FR" dirty="0" err="1"/>
              <a:t>who</a:t>
            </a:r>
            <a:r>
              <a:rPr lang="fr-FR" dirty="0"/>
              <a:t> live </a:t>
            </a:r>
            <a:r>
              <a:rPr lang="fr-FR" dirty="0" err="1"/>
              <a:t>there</a:t>
            </a:r>
            <a:r>
              <a:rPr lang="fr-FR" dirty="0"/>
              <a:t>. </a:t>
            </a:r>
          </a:p>
          <a:p>
            <a:r>
              <a:rPr lang="fr-FR" dirty="0"/>
              <a:t>Structures of feelings are </a:t>
            </a:r>
            <a:r>
              <a:rPr lang="fr-FR" dirty="0" err="1"/>
              <a:t>thus</a:t>
            </a:r>
            <a:r>
              <a:rPr lang="fr-FR" dirty="0"/>
              <a:t> </a:t>
            </a:r>
            <a:r>
              <a:rPr lang="fr-FR" dirty="0" err="1"/>
              <a:t>internally</a:t>
            </a:r>
            <a:r>
              <a:rPr lang="fr-FR" dirty="0"/>
              <a:t> split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conflicting</a:t>
            </a:r>
            <a:r>
              <a:rPr lang="fr-FR" dirty="0"/>
              <a:t> affects. </a:t>
            </a:r>
            <a:r>
              <a:rPr lang="fr-FR" dirty="0" err="1"/>
              <a:t>Splits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occur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structures of feelings </a:t>
            </a:r>
            <a:r>
              <a:rPr lang="fr-FR" dirty="0" err="1"/>
              <a:t>attached</a:t>
            </a:r>
            <a:r>
              <a:rPr lang="fr-FR" dirty="0"/>
              <a:t> to </a:t>
            </a:r>
            <a:r>
              <a:rPr lang="fr-FR" dirty="0" err="1"/>
              <a:t>different</a:t>
            </a:r>
            <a:r>
              <a:rPr lang="fr-FR" dirty="0"/>
              <a:t> places. </a:t>
            </a:r>
          </a:p>
        </p:txBody>
      </p:sp>
    </p:spTree>
    <p:extLst>
      <p:ext uri="{BB962C8B-B14F-4D97-AF65-F5344CB8AC3E}">
        <p14:creationId xmlns:p14="http://schemas.microsoft.com/office/powerpoint/2010/main" val="382487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Affects </a:t>
            </a:r>
            <a:r>
              <a:rPr lang="fr-FR" dirty="0" err="1"/>
              <a:t>draw</a:t>
            </a:r>
            <a:r>
              <a:rPr lang="fr-FR" dirty="0"/>
              <a:t> </a:t>
            </a:r>
            <a:r>
              <a:rPr lang="fr-FR" dirty="0" err="1"/>
              <a:t>complex</a:t>
            </a:r>
            <a:r>
              <a:rPr lang="fr-FR" dirty="0"/>
              <a:t> spatial configurations, made of attractions and </a:t>
            </a:r>
            <a:r>
              <a:rPr lang="fr-FR" dirty="0" err="1"/>
              <a:t>repulsions</a:t>
            </a:r>
            <a:r>
              <a:rPr lang="fr-FR" dirty="0"/>
              <a:t>. For instance:</a:t>
            </a:r>
          </a:p>
          <a:p>
            <a:pPr lvl="1"/>
            <a:r>
              <a:rPr lang="en-US" sz="1400" dirty="0"/>
              <a:t>Nostalgia or melancholia tied to home communities vs. the impossibility to settle back unless one is ready to give up practices and identifications developed in migration</a:t>
            </a:r>
          </a:p>
          <a:p>
            <a:pPr lvl="1"/>
            <a:r>
              <a:rPr lang="en-US" sz="1400" dirty="0"/>
              <a:t>A deeply felt attachment to their current lives vs. the impossibility to settle in Kuala Lumpur and Singapore, because of migration laws that evince them from any perennial form of citizenship</a:t>
            </a:r>
          </a:p>
          <a:p>
            <a:pPr marL="342900" lvl="1" indent="-342900"/>
            <a:r>
              <a:rPr lang="fr-FR" sz="1800" dirty="0"/>
              <a:t>Malaise </a:t>
            </a:r>
            <a:r>
              <a:rPr lang="fr-FR" sz="1800" dirty="0" err="1"/>
              <a:t>is</a:t>
            </a:r>
            <a:r>
              <a:rPr lang="fr-FR" sz="1800" dirty="0"/>
              <a:t> </a:t>
            </a:r>
            <a:r>
              <a:rPr lang="fr-FR" sz="1800" dirty="0" err="1"/>
              <a:t>thus</a:t>
            </a:r>
            <a:r>
              <a:rPr lang="fr-FR" sz="1800" dirty="0"/>
              <a:t> </a:t>
            </a:r>
            <a:r>
              <a:rPr lang="fr-FR" sz="1800" dirty="0" err="1"/>
              <a:t>tied</a:t>
            </a:r>
            <a:r>
              <a:rPr lang="fr-FR" sz="1800" dirty="0"/>
              <a:t> to 3 </a:t>
            </a:r>
            <a:r>
              <a:rPr lang="fr-FR" sz="1800" dirty="0" err="1"/>
              <a:t>lines</a:t>
            </a:r>
            <a:r>
              <a:rPr lang="fr-FR" sz="1800" dirty="0"/>
              <a:t> of </a:t>
            </a:r>
            <a:r>
              <a:rPr lang="fr-FR" sz="1800" dirty="0" err="1"/>
              <a:t>splitting</a:t>
            </a:r>
            <a:r>
              <a:rPr lang="fr-FR" sz="1800" dirty="0"/>
              <a:t> in </a:t>
            </a:r>
            <a:r>
              <a:rPr lang="fr-FR" sz="1800" dirty="0" err="1"/>
              <a:t>women’s</a:t>
            </a:r>
            <a:r>
              <a:rPr lang="fr-FR" sz="1800" dirty="0"/>
              <a:t> </a:t>
            </a:r>
            <a:r>
              <a:rPr lang="fr-FR" sz="1800" dirty="0" err="1"/>
              <a:t>experiences</a:t>
            </a:r>
            <a:r>
              <a:rPr lang="fr-FR" sz="1800" dirty="0"/>
              <a:t>:</a:t>
            </a:r>
          </a:p>
          <a:p>
            <a:pPr marL="742950" lvl="2" indent="-342900"/>
            <a:r>
              <a:rPr lang="fr-FR" dirty="0"/>
              <a:t>In </a:t>
            </a:r>
            <a:r>
              <a:rPr lang="fr-FR" dirty="0" err="1"/>
              <a:t>language</a:t>
            </a:r>
            <a:r>
              <a:rPr lang="fr-FR" dirty="0"/>
              <a:t>,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conflicting</a:t>
            </a:r>
            <a:r>
              <a:rPr lang="fr-FR" dirty="0"/>
              <a:t> </a:t>
            </a:r>
            <a:r>
              <a:rPr lang="fr-FR" dirty="0" err="1"/>
              <a:t>discourses</a:t>
            </a:r>
            <a:r>
              <a:rPr lang="fr-FR" dirty="0"/>
              <a:t> about home and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lives</a:t>
            </a:r>
            <a:r>
              <a:rPr lang="fr-FR" dirty="0"/>
              <a:t> </a:t>
            </a:r>
            <a:r>
              <a:rPr lang="fr-FR" dirty="0" err="1"/>
              <a:t>abroad</a:t>
            </a:r>
            <a:endParaRPr lang="fr-FR" dirty="0"/>
          </a:p>
          <a:p>
            <a:pPr marL="742950" lvl="2" indent="-342900"/>
            <a:r>
              <a:rPr lang="fr-FR" dirty="0"/>
              <a:t>In the </a:t>
            </a:r>
            <a:r>
              <a:rPr lang="fr-FR" dirty="0" err="1"/>
              <a:t>order</a:t>
            </a:r>
            <a:r>
              <a:rPr lang="fr-FR" dirty="0"/>
              <a:t> of </a:t>
            </a:r>
            <a:r>
              <a:rPr lang="fr-FR" dirty="0" err="1"/>
              <a:t>affects,within</a:t>
            </a:r>
            <a:r>
              <a:rPr lang="fr-FR" dirty="0"/>
              <a:t> and </a:t>
            </a:r>
            <a:r>
              <a:rPr lang="fr-FR" dirty="0" err="1"/>
              <a:t>between</a:t>
            </a:r>
            <a:r>
              <a:rPr lang="fr-FR" dirty="0"/>
              <a:t> structures of feelings</a:t>
            </a:r>
          </a:p>
          <a:p>
            <a:pPr marL="742950" lvl="2" indent="-342900"/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discourses</a:t>
            </a:r>
            <a:r>
              <a:rPr lang="fr-FR" dirty="0"/>
              <a:t> and affects. </a:t>
            </a:r>
            <a:r>
              <a:rPr lang="fr-FR" b="1" dirty="0" err="1"/>
              <a:t>E.g</a:t>
            </a:r>
            <a:r>
              <a:rPr lang="fr-FR" b="1" dirty="0"/>
              <a:t>.</a:t>
            </a:r>
            <a:r>
              <a:rPr lang="fr-FR" dirty="0"/>
              <a:t> </a:t>
            </a:r>
            <a:r>
              <a:rPr lang="fr-FR" i="1" dirty="0" err="1"/>
              <a:t>women’s</a:t>
            </a:r>
            <a:r>
              <a:rPr lang="fr-FR" i="1" dirty="0"/>
              <a:t> </a:t>
            </a:r>
            <a:r>
              <a:rPr lang="fr-FR" i="1" dirty="0" err="1"/>
              <a:t>exitment</a:t>
            </a:r>
            <a:r>
              <a:rPr lang="fr-FR" i="1" dirty="0"/>
              <a:t> in </a:t>
            </a:r>
            <a:r>
              <a:rPr lang="fr-FR" i="1" dirty="0" err="1"/>
              <a:t>their</a:t>
            </a:r>
            <a:r>
              <a:rPr lang="fr-FR" i="1" dirty="0"/>
              <a:t> new </a:t>
            </a:r>
            <a:r>
              <a:rPr lang="fr-FR" i="1" dirty="0" err="1"/>
              <a:t>lives</a:t>
            </a:r>
            <a:r>
              <a:rPr lang="fr-FR" i="1" dirty="0"/>
              <a:t> </a:t>
            </a:r>
            <a:r>
              <a:rPr lang="fr-FR" b="1" dirty="0"/>
              <a:t>vs. </a:t>
            </a:r>
            <a:r>
              <a:rPr lang="fr-FR" i="1" dirty="0" err="1"/>
              <a:t>Persisting</a:t>
            </a:r>
            <a:r>
              <a:rPr lang="fr-FR" i="1" dirty="0"/>
              <a:t> claims of </a:t>
            </a:r>
            <a:r>
              <a:rPr lang="fr-FR" i="1" dirty="0" err="1"/>
              <a:t>loyalty</a:t>
            </a:r>
            <a:r>
              <a:rPr lang="fr-FR" i="1" dirty="0"/>
              <a:t> </a:t>
            </a:r>
            <a:r>
              <a:rPr lang="fr-FR" i="1" dirty="0" err="1"/>
              <a:t>towards</a:t>
            </a:r>
            <a:r>
              <a:rPr lang="fr-FR" i="1" dirty="0"/>
              <a:t> social </a:t>
            </a:r>
            <a:r>
              <a:rPr lang="fr-FR" i="1" dirty="0" err="1"/>
              <a:t>norms</a:t>
            </a:r>
            <a:r>
              <a:rPr lang="fr-FR" i="1" dirty="0"/>
              <a:t> and traditions, back in </a:t>
            </a:r>
            <a:r>
              <a:rPr lang="fr-FR" i="1" dirty="0" err="1"/>
              <a:t>Indonesia</a:t>
            </a:r>
            <a:r>
              <a:rPr lang="fr-FR" dirty="0"/>
              <a:t>.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550063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2199</TotalTime>
  <Words>954</Words>
  <Application>Microsoft Office PowerPoint</Application>
  <PresentationFormat>Grand écran</PresentationFormat>
  <Paragraphs>55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Brin</vt:lpstr>
      <vt:lpstr>Migration, affects subjectivation</vt:lpstr>
      <vt:lpstr>Introduction</vt:lpstr>
      <vt:lpstr>Women’s migrations: a split social experience</vt:lpstr>
      <vt:lpstr>Affects and the emergence of critique</vt:lpstr>
      <vt:lpstr>Présentation PowerPoint</vt:lpstr>
      <vt:lpstr>Présentation PowerPoint</vt:lpstr>
      <vt:lpstr>Présentation PowerPoint</vt:lpstr>
      <vt:lpstr>Affects and subjectivation </vt:lpstr>
      <vt:lpstr>Présentation PowerPoint</vt:lpstr>
      <vt:lpstr>Capturing affects: methodological outcomes</vt:lpstr>
      <vt:lpstr>Conclusion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FAITH AND UNCERTAINTY</dc:title>
  <dc:creator>loïs Bastide</dc:creator>
  <cp:lastModifiedBy>loïs Bastide</cp:lastModifiedBy>
  <cp:revision>40</cp:revision>
  <dcterms:created xsi:type="dcterms:W3CDTF">2014-07-07T09:53:12Z</dcterms:created>
  <dcterms:modified xsi:type="dcterms:W3CDTF">2016-09-18T08:43:00Z</dcterms:modified>
</cp:coreProperties>
</file>