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67" r:id="rId3"/>
    <p:sldId id="263" r:id="rId4"/>
    <p:sldId id="265" r:id="rId5"/>
    <p:sldId id="257" r:id="rId6"/>
    <p:sldId id="258" r:id="rId7"/>
    <p:sldId id="259" r:id="rId8"/>
    <p:sldId id="266" r:id="rId9"/>
    <p:sldId id="262" r:id="rId10"/>
    <p:sldId id="268" r:id="rId11"/>
    <p:sldId id="269" r:id="rId12"/>
    <p:sldId id="277" r:id="rId13"/>
    <p:sldId id="279" r:id="rId14"/>
    <p:sldId id="272" r:id="rId15"/>
    <p:sldId id="273" r:id="rId16"/>
    <p:sldId id="274" r:id="rId17"/>
    <p:sldId id="280" r:id="rId18"/>
    <p:sldId id="281" r:id="rId19"/>
    <p:sldId id="260" r:id="rId20"/>
    <p:sldId id="261" r:id="rId21"/>
  </p:sldIdLst>
  <p:sldSz cx="9144000" cy="6858000" type="screen4x3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F4529734-DCA1-1D4F-8F9A-1B22FC9092A1}">
          <p14:sldIdLst>
            <p14:sldId id="256"/>
            <p14:sldId id="267"/>
            <p14:sldId id="263"/>
            <p14:sldId id="265"/>
            <p14:sldId id="257"/>
            <p14:sldId id="258"/>
            <p14:sldId id="259"/>
            <p14:sldId id="266"/>
            <p14:sldId id="262"/>
            <p14:sldId id="268"/>
            <p14:sldId id="269"/>
            <p14:sldId id="277"/>
            <p14:sldId id="279"/>
            <p14:sldId id="272"/>
            <p14:sldId id="273"/>
            <p14:sldId id="274"/>
            <p14:sldId id="280"/>
            <p14:sldId id="281"/>
            <p14:sldId id="260"/>
            <p14:sldId id="26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16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3C38B-E2A4-C64D-A7E3-38364C4D696F}" type="datetimeFigureOut">
              <a:rPr kumimoji="1" lang="zh-CN" altLang="en-US" smtClean="0"/>
              <a:t>16/9/18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EB3637-4D0E-664F-9E9F-BB0F1A3C468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63059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opposite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face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gentenlization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B3637-4D0E-664F-9E9F-BB0F1A3C4684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50515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err="1" smtClean="0"/>
              <a:t>Water,a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suite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suppose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have</a:t>
            </a:r>
            <a:r>
              <a:rPr kumimoji="1" lang="zh-CN" altLang="en-US" dirty="0" smtClean="0"/>
              <a:t> </a:t>
            </a:r>
            <a:r>
              <a:rPr kumimoji="1" lang="zh-CN" altLang="zh-CN" dirty="0" smtClean="0"/>
              <a:t>2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rooms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is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rebuilted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3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rooms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B3637-4D0E-664F-9E9F-BB0F1A3C4684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68152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B3637-4D0E-664F-9E9F-BB0F1A3C4684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71564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As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people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suing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government,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Chinese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background.</a:t>
            </a:r>
          </a:p>
          <a:p>
            <a:r>
              <a:rPr kumimoji="1" lang="en-US" altLang="zh-CN" dirty="0" smtClean="0"/>
              <a:t>Should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both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safe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effective.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Stratege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must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very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exiquist</a:t>
            </a:r>
            <a:r>
              <a:rPr kumimoji="1" lang="en-US" altLang="zh-CN" dirty="0" smtClean="0"/>
              <a:t>.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Always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stemping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but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not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cross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line.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How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it?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Very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complex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B3637-4D0E-664F-9E9F-BB0F1A3C4684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61211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Who we are? What is happening? What we are doing.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B3637-4D0E-664F-9E9F-BB0F1A3C4684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80707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 smtClean="0"/>
              <a:t>Context: </a:t>
            </a:r>
            <a:r>
              <a:rPr lang="en-US" altLang="zh-CN" dirty="0" smtClean="0"/>
              <a:t>Buying law books, talking law and using law in everyday life.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self-</a:t>
            </a:r>
            <a:r>
              <a:rPr lang="en-US" altLang="zh-CN" dirty="0" err="1" smtClean="0"/>
              <a:t>empowernment</a:t>
            </a:r>
            <a:endParaRPr lang="en-US" altLang="zh-CN" dirty="0" smtClean="0"/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 smtClean="0"/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Protecting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from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police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B3637-4D0E-664F-9E9F-BB0F1A3C4684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02526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D522C-FE40-9243-8CE5-F89B8370CD69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32929-0D60-D644-84F8-B31D13E2485A}" type="datetimeFigureOut">
              <a:rPr kumimoji="1" lang="zh-CN" altLang="en-US" smtClean="0"/>
              <a:t>16/9/18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86B5A-A04A-E449-BAFB-218B0E99E28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72399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32929-0D60-D644-84F8-B31D13E2485A}" type="datetimeFigureOut">
              <a:rPr kumimoji="1" lang="zh-CN" altLang="en-US" smtClean="0"/>
              <a:t>16/9/18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86B5A-A04A-E449-BAFB-218B0E99E28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58361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32929-0D60-D644-84F8-B31D13E2485A}" type="datetimeFigureOut">
              <a:rPr kumimoji="1" lang="zh-CN" altLang="en-US" smtClean="0"/>
              <a:t>16/9/18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86B5A-A04A-E449-BAFB-218B0E99E28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97374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32929-0D60-D644-84F8-B31D13E2485A}" type="datetimeFigureOut">
              <a:rPr kumimoji="1" lang="zh-CN" altLang="en-US" smtClean="0"/>
              <a:t>16/9/18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86B5A-A04A-E449-BAFB-218B0E99E28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21583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32929-0D60-D644-84F8-B31D13E2485A}" type="datetimeFigureOut">
              <a:rPr kumimoji="1" lang="zh-CN" altLang="en-US" smtClean="0"/>
              <a:t>16/9/18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86B5A-A04A-E449-BAFB-218B0E99E28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11551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32929-0D60-D644-84F8-B31D13E2485A}" type="datetimeFigureOut">
              <a:rPr kumimoji="1" lang="zh-CN" altLang="en-US" smtClean="0"/>
              <a:t>16/9/18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86B5A-A04A-E449-BAFB-218B0E99E28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82571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32929-0D60-D644-84F8-B31D13E2485A}" type="datetimeFigureOut">
              <a:rPr kumimoji="1" lang="zh-CN" altLang="en-US" smtClean="0"/>
              <a:t>16/9/18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86B5A-A04A-E449-BAFB-218B0E99E28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7482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32929-0D60-D644-84F8-B31D13E2485A}" type="datetimeFigureOut">
              <a:rPr kumimoji="1" lang="zh-CN" altLang="en-US" smtClean="0"/>
              <a:t>16/9/18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86B5A-A04A-E449-BAFB-218B0E99E28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2272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32929-0D60-D644-84F8-B31D13E2485A}" type="datetimeFigureOut">
              <a:rPr kumimoji="1" lang="zh-CN" altLang="en-US" smtClean="0"/>
              <a:t>16/9/18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86B5A-A04A-E449-BAFB-218B0E99E28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70387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32929-0D60-D644-84F8-B31D13E2485A}" type="datetimeFigureOut">
              <a:rPr kumimoji="1" lang="zh-CN" altLang="en-US" smtClean="0"/>
              <a:t>16/9/18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86B5A-A04A-E449-BAFB-218B0E99E28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39151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32929-0D60-D644-84F8-B31D13E2485A}" type="datetimeFigureOut">
              <a:rPr kumimoji="1" lang="zh-CN" altLang="en-US" smtClean="0"/>
              <a:t>16/9/18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86B5A-A04A-E449-BAFB-218B0E99E28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97329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32929-0D60-D644-84F8-B31D13E2485A}" type="datetimeFigureOut">
              <a:rPr kumimoji="1" lang="zh-CN" altLang="en-US" smtClean="0"/>
              <a:t>16/9/18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86B5A-A04A-E449-BAFB-218B0E99E28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2637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slide" Target="slide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5.xml"/><Relationship Id="rId3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 smtClean="0">
                <a:latin typeface="Broadway"/>
                <a:cs typeface="Broadway"/>
              </a:rPr>
              <a:t>Becoming CITIZENS</a:t>
            </a:r>
            <a:r>
              <a:rPr kumimoji="1" lang="zh-CN" altLang="en-US" dirty="0" smtClean="0">
                <a:latin typeface="Broadway"/>
                <a:cs typeface="Broadway"/>
              </a:rPr>
              <a:t> </a:t>
            </a:r>
            <a:r>
              <a:rPr kumimoji="1" lang="en-US" altLang="zh-CN" dirty="0" smtClean="0">
                <a:latin typeface="Broadway"/>
                <a:cs typeface="Broadway"/>
              </a:rPr>
              <a:t>in</a:t>
            </a:r>
            <a:r>
              <a:rPr kumimoji="1" lang="zh-CN" altLang="en-US" dirty="0" smtClean="0">
                <a:latin typeface="Broadway"/>
                <a:cs typeface="Broadway"/>
              </a:rPr>
              <a:t> </a:t>
            </a:r>
            <a:r>
              <a:rPr kumimoji="1" lang="en-US" altLang="zh-CN" dirty="0" smtClean="0">
                <a:latin typeface="Broadway"/>
                <a:cs typeface="Broadway"/>
              </a:rPr>
              <a:t>the</a:t>
            </a:r>
            <a:br>
              <a:rPr kumimoji="1" lang="en-US" altLang="zh-CN" dirty="0" smtClean="0">
                <a:latin typeface="Broadway"/>
                <a:cs typeface="Broadway"/>
              </a:rPr>
            </a:br>
            <a:r>
              <a:rPr kumimoji="1" lang="zh-CN" altLang="en-US" dirty="0" smtClean="0">
                <a:latin typeface="Broadway"/>
                <a:cs typeface="Broadway"/>
              </a:rPr>
              <a:t>  </a:t>
            </a:r>
            <a:r>
              <a:rPr kumimoji="1" lang="en-US" altLang="zh-CN" dirty="0" smtClean="0">
                <a:latin typeface="Broadway"/>
                <a:cs typeface="Broadway"/>
              </a:rPr>
              <a:t>inner</a:t>
            </a:r>
            <a:r>
              <a:rPr kumimoji="1" lang="zh-CN" altLang="en-US" dirty="0" smtClean="0">
                <a:latin typeface="Broadway"/>
                <a:cs typeface="Broadway"/>
              </a:rPr>
              <a:t> </a:t>
            </a:r>
            <a:r>
              <a:rPr kumimoji="1" lang="en-US" altLang="zh-CN" dirty="0" smtClean="0">
                <a:latin typeface="Broadway"/>
                <a:cs typeface="Broadway"/>
              </a:rPr>
              <a:t>city</a:t>
            </a:r>
            <a:r>
              <a:rPr kumimoji="1" lang="zh-CN" altLang="en-US" dirty="0" smtClean="0">
                <a:latin typeface="Broadway"/>
                <a:cs typeface="Broadway"/>
              </a:rPr>
              <a:t> </a:t>
            </a:r>
            <a:r>
              <a:rPr kumimoji="1" lang="en-US" altLang="zh-CN" dirty="0" smtClean="0">
                <a:latin typeface="Broadway"/>
                <a:cs typeface="Broadway"/>
              </a:rPr>
              <a:t>renewal</a:t>
            </a:r>
            <a:endParaRPr kumimoji="1" lang="zh-CN" altLang="en-US" dirty="0">
              <a:latin typeface="Broadway"/>
              <a:cs typeface="Broadway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zh-CN" dirty="0" smtClean="0">
                <a:latin typeface="Bradley Hand Bold"/>
                <a:cs typeface="Bradley Hand Bold"/>
              </a:rPr>
              <a:t>Shi</a:t>
            </a:r>
            <a:r>
              <a:rPr kumimoji="1" lang="zh-CN" altLang="en-US" dirty="0" smtClean="0">
                <a:latin typeface="Bradley Hand Bold"/>
                <a:cs typeface="Bradley Hand Bold"/>
              </a:rPr>
              <a:t> </a:t>
            </a:r>
            <a:r>
              <a:rPr kumimoji="1" lang="en-US" altLang="zh-CN" dirty="0" err="1" smtClean="0">
                <a:latin typeface="Bradley Hand Bold"/>
                <a:cs typeface="Bradley Hand Bold"/>
              </a:rPr>
              <a:t>Yunqing</a:t>
            </a:r>
            <a:endParaRPr kumimoji="1" lang="en-US" altLang="zh-CN" dirty="0" smtClean="0">
              <a:latin typeface="HanziPen SC Regular"/>
              <a:cs typeface="HanziPen SC Regular"/>
            </a:endParaRPr>
          </a:p>
          <a:p>
            <a:r>
              <a:rPr kumimoji="1" lang="en-US" altLang="zh-CN" dirty="0" smtClean="0">
                <a:latin typeface="Bradley Hand Bold"/>
                <a:cs typeface="Bradley Hand Bold"/>
              </a:rPr>
              <a:t>CASS</a:t>
            </a:r>
            <a:endParaRPr kumimoji="1" lang="zh-CN" altLang="en-US" dirty="0">
              <a:latin typeface="Bradley Hand Bold"/>
              <a:cs typeface="Bradley Hand Bold"/>
            </a:endParaRPr>
          </a:p>
        </p:txBody>
      </p:sp>
    </p:spTree>
    <p:extLst>
      <p:ext uri="{BB962C8B-B14F-4D97-AF65-F5344CB8AC3E}">
        <p14:creationId xmlns:p14="http://schemas.microsoft.com/office/powerpoint/2010/main" val="400320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Question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584325"/>
            <a:ext cx="8229600" cy="4525963"/>
          </a:xfrm>
        </p:spPr>
        <p:txBody>
          <a:bodyPr>
            <a:normAutofit/>
          </a:bodyPr>
          <a:lstStyle/>
          <a:p>
            <a:r>
              <a:rPr kumimoji="1" lang="en-US" altLang="zh-CN" i="1" dirty="0"/>
              <a:t>Chines background</a:t>
            </a:r>
          </a:p>
          <a:p>
            <a:pPr lvl="1"/>
            <a:r>
              <a:rPr kumimoji="1" lang="en-US" altLang="zh-CN" i="1" dirty="0"/>
              <a:t>Nearly</a:t>
            </a:r>
            <a:r>
              <a:rPr kumimoji="1" lang="zh-CN" altLang="en-US" i="1" dirty="0"/>
              <a:t> </a:t>
            </a:r>
            <a:r>
              <a:rPr kumimoji="1" lang="en-US" altLang="zh-CN" i="1" dirty="0"/>
              <a:t>no</a:t>
            </a:r>
            <a:r>
              <a:rPr kumimoji="1" lang="zh-CN" altLang="en-US" i="1" dirty="0"/>
              <a:t> </a:t>
            </a:r>
            <a:r>
              <a:rPr kumimoji="1" lang="en-US" altLang="zh-CN" i="1" dirty="0"/>
              <a:t>tradition</a:t>
            </a:r>
            <a:r>
              <a:rPr kumimoji="1" lang="zh-CN" altLang="en-US" i="1" dirty="0"/>
              <a:t> </a:t>
            </a:r>
            <a:r>
              <a:rPr kumimoji="1" lang="en-US" altLang="zh-CN" i="1" dirty="0"/>
              <a:t>of</a:t>
            </a:r>
            <a:r>
              <a:rPr kumimoji="1" lang="zh-CN" altLang="en-US" i="1" dirty="0"/>
              <a:t> </a:t>
            </a:r>
            <a:r>
              <a:rPr kumimoji="1" lang="en-US" altLang="zh-CN" i="1" dirty="0"/>
              <a:t>civil</a:t>
            </a:r>
            <a:r>
              <a:rPr kumimoji="1" lang="zh-CN" altLang="en-US" i="1" dirty="0"/>
              <a:t> </a:t>
            </a:r>
            <a:r>
              <a:rPr kumimoji="1" lang="en-US" altLang="zh-CN" i="1" dirty="0"/>
              <a:t>society</a:t>
            </a:r>
          </a:p>
          <a:p>
            <a:pPr lvl="1"/>
            <a:r>
              <a:rPr kumimoji="1" lang="en-US" altLang="zh-CN" i="1" dirty="0"/>
              <a:t>Limited</a:t>
            </a:r>
            <a:r>
              <a:rPr kumimoji="1" lang="zh-CN" altLang="en-US" i="1" dirty="0"/>
              <a:t> </a:t>
            </a:r>
            <a:r>
              <a:rPr kumimoji="1" lang="en-US" altLang="zh-CN" i="1" dirty="0"/>
              <a:t>opportunities</a:t>
            </a:r>
            <a:r>
              <a:rPr kumimoji="1" lang="zh-CN" altLang="en-US" i="1" dirty="0"/>
              <a:t> </a:t>
            </a:r>
            <a:r>
              <a:rPr kumimoji="1" lang="en-US" altLang="zh-CN" i="1" dirty="0"/>
              <a:t>for</a:t>
            </a:r>
            <a:r>
              <a:rPr kumimoji="1" lang="zh-CN" altLang="en-US" i="1" dirty="0"/>
              <a:t> </a:t>
            </a:r>
            <a:r>
              <a:rPr lang="en-US" altLang="zh-CN" i="1" dirty="0"/>
              <a:t>‘legal’ </a:t>
            </a:r>
            <a:r>
              <a:rPr lang="en-US" altLang="zh-CN" i="1" dirty="0" smtClean="0"/>
              <a:t>protest</a:t>
            </a:r>
          </a:p>
          <a:p>
            <a:pPr lvl="1"/>
            <a:endParaRPr lang="en-US" altLang="zh-CN" i="1" dirty="0"/>
          </a:p>
          <a:p>
            <a:r>
              <a:rPr kumimoji="1" lang="en-US" altLang="zh-CN" dirty="0" smtClean="0"/>
              <a:t>How could this Grand Litigation be possible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Chinese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background?</a:t>
            </a:r>
          </a:p>
          <a:p>
            <a:pPr lvl="1"/>
            <a:r>
              <a:rPr kumimoji="1" lang="en-US" altLang="zh-CN" dirty="0" smtClean="0"/>
              <a:t>How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could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safe?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(legitimacy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)</a:t>
            </a:r>
          </a:p>
          <a:p>
            <a:pPr lvl="1"/>
            <a:r>
              <a:rPr kumimoji="1" lang="en-US" altLang="zh-CN" dirty="0" smtClean="0"/>
              <a:t>How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could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effective</a:t>
            </a:r>
            <a:r>
              <a:rPr kumimoji="1" lang="zh-CN" altLang="en-US" dirty="0" smtClean="0"/>
              <a:t>? </a:t>
            </a:r>
            <a:r>
              <a:rPr kumimoji="1" lang="en-US" altLang="zh-CN" dirty="0" smtClean="0"/>
              <a:t>(protesting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space)</a:t>
            </a:r>
          </a:p>
        </p:txBody>
      </p:sp>
    </p:spTree>
    <p:extLst>
      <p:ext uri="{BB962C8B-B14F-4D97-AF65-F5344CB8AC3E}">
        <p14:creationId xmlns:p14="http://schemas.microsoft.com/office/powerpoint/2010/main" val="2594999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sz="3600" dirty="0" smtClean="0"/>
              <a:t>SUBJECTIVITY of actors: Self-empowerment</a:t>
            </a:r>
            <a:endParaRPr kumimoji="1"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kumimoji="1" lang="en-US" altLang="zh-CN" dirty="0" smtClean="0"/>
              <a:t>Redefining</a:t>
            </a:r>
            <a:r>
              <a:rPr kumimoji="1" lang="zh-CN" altLang="en-US" dirty="0" smtClean="0"/>
              <a:t>  </a:t>
            </a:r>
            <a:r>
              <a:rPr kumimoji="1" lang="en-US" altLang="zh-CN" dirty="0" smtClean="0"/>
              <a:t>“</a:t>
            </a:r>
            <a:r>
              <a:rPr kumimoji="1" lang="en-US" altLang="zh-CN" b="1" dirty="0" smtClean="0"/>
              <a:t>people</a:t>
            </a:r>
            <a:r>
              <a:rPr kumimoji="1" lang="en-US" altLang="zh-CN" dirty="0" smtClean="0"/>
              <a:t>”</a:t>
            </a:r>
          </a:p>
          <a:p>
            <a:pPr lvl="1"/>
            <a:r>
              <a:rPr lang="en-US" altLang="zh-CN" i="1" dirty="0"/>
              <a:t>People</a:t>
            </a:r>
            <a:r>
              <a:rPr lang="zh-CN" altLang="en-US" i="1" dirty="0"/>
              <a:t> </a:t>
            </a:r>
            <a:r>
              <a:rPr lang="en-US" altLang="zh-CN" i="1" dirty="0"/>
              <a:t>being</a:t>
            </a:r>
            <a:r>
              <a:rPr lang="zh-CN" altLang="en-US" i="1" dirty="0"/>
              <a:t> </a:t>
            </a:r>
            <a:r>
              <a:rPr lang="en-US" altLang="zh-CN" i="1" dirty="0" smtClean="0"/>
              <a:t>evicted/</a:t>
            </a:r>
            <a:r>
              <a:rPr lang="zh-CN" altLang="en-US" i="1" dirty="0" smtClean="0"/>
              <a:t> </a:t>
            </a:r>
            <a:r>
              <a:rPr lang="en-US" altLang="zh-CN" dirty="0"/>
              <a:t>“刁 (tricky, slyness, unruly) 民 （people）” </a:t>
            </a:r>
            <a:endParaRPr lang="en-US" altLang="zh-CN" i="1" dirty="0"/>
          </a:p>
          <a:p>
            <a:pPr lvl="1"/>
            <a:r>
              <a:rPr lang="zh-CN" altLang="en-US" i="1" dirty="0">
                <a:solidFill>
                  <a:srgbClr val="FF0000"/>
                </a:solidFill>
              </a:rPr>
              <a:t> </a:t>
            </a:r>
            <a:r>
              <a:rPr lang="en-US" altLang="zh-CN" i="1" dirty="0">
                <a:solidFill>
                  <a:srgbClr val="FF0000"/>
                </a:solidFill>
              </a:rPr>
              <a:t>V.S</a:t>
            </a:r>
            <a:r>
              <a:rPr lang="zh-CN" altLang="en-US" i="1" dirty="0">
                <a:solidFill>
                  <a:srgbClr val="FF0000"/>
                </a:solidFill>
              </a:rPr>
              <a:t>. </a:t>
            </a:r>
            <a:r>
              <a:rPr lang="en-US" altLang="zh-CN" i="1" dirty="0">
                <a:solidFill>
                  <a:srgbClr val="FF0000"/>
                </a:solidFill>
              </a:rPr>
              <a:t>Owners</a:t>
            </a:r>
            <a:r>
              <a:rPr lang="zh-CN" altLang="en-US" i="1" dirty="0">
                <a:solidFill>
                  <a:srgbClr val="FF0000"/>
                </a:solidFill>
              </a:rPr>
              <a:t> </a:t>
            </a:r>
            <a:r>
              <a:rPr lang="en-US" altLang="zh-CN" i="1" dirty="0">
                <a:solidFill>
                  <a:srgbClr val="FF0000"/>
                </a:solidFill>
              </a:rPr>
              <a:t>of</a:t>
            </a:r>
            <a:r>
              <a:rPr lang="zh-CN" altLang="en-US" i="1" dirty="0">
                <a:solidFill>
                  <a:srgbClr val="FF0000"/>
                </a:solidFill>
              </a:rPr>
              <a:t> </a:t>
            </a:r>
            <a:r>
              <a:rPr lang="en-US" altLang="zh-CN" i="1" dirty="0">
                <a:solidFill>
                  <a:srgbClr val="FF0000"/>
                </a:solidFill>
                <a:hlinkClick r:id="rId3" action="ppaction://hlinksldjump"/>
              </a:rPr>
              <a:t>property</a:t>
            </a:r>
            <a:r>
              <a:rPr lang="zh-CN" altLang="en-US" i="1" dirty="0">
                <a:solidFill>
                  <a:srgbClr val="FF0000"/>
                </a:solidFill>
                <a:hlinkClick r:id="rId3" action="ppaction://hlinksldjump"/>
              </a:rPr>
              <a:t> </a:t>
            </a:r>
            <a:r>
              <a:rPr lang="en-US" altLang="zh-CN" i="1" dirty="0" smtClean="0">
                <a:solidFill>
                  <a:srgbClr val="FF0000"/>
                </a:solidFill>
                <a:hlinkClick r:id="rId3" action="ppaction://hlinksldjump"/>
              </a:rPr>
              <a:t>rights</a:t>
            </a:r>
            <a:r>
              <a:rPr lang="en-US" altLang="zh-CN" i="1" dirty="0" smtClean="0">
                <a:solidFill>
                  <a:srgbClr val="FF0000"/>
                </a:solidFill>
              </a:rPr>
              <a:t>/</a:t>
            </a:r>
            <a:r>
              <a:rPr lang="zh-CN" altLang="en-US" i="1" dirty="0" smtClean="0">
                <a:solidFill>
                  <a:srgbClr val="FF0000"/>
                </a:solidFill>
              </a:rPr>
              <a:t> </a:t>
            </a:r>
            <a:r>
              <a:rPr lang="en-US" altLang="zh-CN" i="1" dirty="0" smtClean="0">
                <a:solidFill>
                  <a:srgbClr val="FF0000"/>
                </a:solidFill>
              </a:rPr>
              <a:t>Citizens</a:t>
            </a:r>
          </a:p>
          <a:p>
            <a:pPr lvl="1"/>
            <a:endParaRPr lang="en-US" altLang="zh-CN" b="1" i="1" dirty="0">
              <a:solidFill>
                <a:srgbClr val="FF0000"/>
              </a:solidFill>
            </a:endParaRPr>
          </a:p>
          <a:p>
            <a:r>
              <a:rPr kumimoji="1" lang="en-US" altLang="zh-CN" dirty="0" smtClean="0"/>
              <a:t>Redefining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discourse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“</a:t>
            </a:r>
            <a:r>
              <a:rPr kumimoji="1" lang="en-US" altLang="zh-CN" b="1" dirty="0" smtClean="0"/>
              <a:t>demolition</a:t>
            </a:r>
            <a:r>
              <a:rPr kumimoji="1" lang="en-US" altLang="zh-CN" dirty="0" smtClean="0"/>
              <a:t>”</a:t>
            </a:r>
          </a:p>
          <a:p>
            <a:pPr lvl="1"/>
            <a:r>
              <a:rPr lang="en-US" altLang="zh-CN" i="1" dirty="0"/>
              <a:t>subordinated individuals’ obligation to the city development as a common good </a:t>
            </a:r>
            <a:endParaRPr lang="zh-CN" altLang="zh-CN" dirty="0"/>
          </a:p>
          <a:p>
            <a:pPr lvl="1"/>
            <a:r>
              <a:rPr lang="zh-CN" altLang="en-US" i="1" dirty="0" smtClean="0">
                <a:solidFill>
                  <a:srgbClr val="FF0000"/>
                </a:solidFill>
              </a:rPr>
              <a:t> </a:t>
            </a:r>
            <a:r>
              <a:rPr lang="en-US" altLang="zh-CN" i="1" dirty="0" smtClean="0">
                <a:solidFill>
                  <a:srgbClr val="FF0000"/>
                </a:solidFill>
              </a:rPr>
              <a:t>V.S.</a:t>
            </a:r>
            <a:r>
              <a:rPr lang="zh-CN" altLang="en-US" i="1" dirty="0" smtClean="0">
                <a:solidFill>
                  <a:srgbClr val="FF0000"/>
                </a:solidFill>
              </a:rPr>
              <a:t> </a:t>
            </a:r>
            <a:r>
              <a:rPr lang="en-US" altLang="zh-CN" i="1" dirty="0" smtClean="0">
                <a:solidFill>
                  <a:srgbClr val="FF0000"/>
                </a:solidFill>
              </a:rPr>
              <a:t>The </a:t>
            </a:r>
            <a:r>
              <a:rPr lang="en-US" altLang="zh-CN" i="1" dirty="0">
                <a:solidFill>
                  <a:srgbClr val="FF0000"/>
                </a:solidFill>
              </a:rPr>
              <a:t>adjustment of property relations between independent subjects</a:t>
            </a:r>
            <a:endParaRPr lang="zh-CN" altLang="zh-CN" dirty="0">
              <a:solidFill>
                <a:srgbClr val="FF0000"/>
              </a:solidFill>
            </a:endParaRPr>
          </a:p>
          <a:p>
            <a:pPr lvl="1"/>
            <a:endParaRPr kumimoji="1" lang="en-US" altLang="zh-CN" dirty="0" smtClean="0"/>
          </a:p>
          <a:p>
            <a:r>
              <a:rPr kumimoji="1" lang="en-US" altLang="zh-CN" dirty="0" smtClean="0"/>
              <a:t>Self-empowerment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starting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point</a:t>
            </a:r>
          </a:p>
          <a:p>
            <a:pPr lvl="1"/>
            <a:r>
              <a:rPr kumimoji="1" lang="en-US" altLang="zh-CN" dirty="0"/>
              <a:t>Focusing on “Rights” based on the </a:t>
            </a:r>
            <a:r>
              <a:rPr kumimoji="1" lang="en-US" altLang="zh-CN" dirty="0" smtClean="0"/>
              <a:t>Law</a:t>
            </a:r>
          </a:p>
          <a:p>
            <a:pPr lvl="1"/>
            <a:r>
              <a:rPr kumimoji="1" lang="en-US" altLang="zh-CN" dirty="0" smtClean="0"/>
              <a:t>Making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individuals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equal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subject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state</a:t>
            </a:r>
          </a:p>
          <a:p>
            <a:pPr lvl="1"/>
            <a:endParaRPr kumimoji="1"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3598664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zh-CN" sz="3200" dirty="0"/>
              <a:t>Framing:</a:t>
            </a:r>
            <a:r>
              <a:rPr kumimoji="1" lang="zh-CN" altLang="en-US" sz="3200" dirty="0"/>
              <a:t> </a:t>
            </a:r>
            <a:r>
              <a:rPr kumimoji="1" lang="en-US" altLang="zh-CN" sz="3200" dirty="0" smtClean="0"/>
              <a:t>SPLITTING </a:t>
            </a:r>
            <a:r>
              <a:rPr kumimoji="1" lang="en-US" altLang="zh-CN" sz="3200" dirty="0"/>
              <a:t>the </a:t>
            </a:r>
            <a:r>
              <a:rPr kumimoji="1" lang="en-US" altLang="zh-CN" sz="3200" dirty="0" smtClean="0"/>
              <a:t>state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/>
              <a:t>based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on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the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law</a:t>
            </a:r>
            <a:endParaRPr kumimoji="1" lang="zh-CN" altLang="en-US" sz="320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Before</a:t>
            </a:r>
            <a:endParaRPr kumimoji="1"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3990976" y="1535113"/>
            <a:ext cx="4041775" cy="639762"/>
          </a:xfrm>
        </p:spPr>
        <p:txBody>
          <a:bodyPr/>
          <a:lstStyle/>
          <a:p>
            <a:r>
              <a:rPr kumimoji="1" lang="en-US" altLang="zh-CN" dirty="0" smtClean="0"/>
              <a:t>Now</a:t>
            </a:r>
            <a:endParaRPr kumimoji="1"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3873500" y="2174875"/>
            <a:ext cx="4813301" cy="3951288"/>
          </a:xfrm>
        </p:spPr>
        <p:txBody>
          <a:bodyPr>
            <a:normAutofit lnSpcReduction="10000"/>
          </a:bodyPr>
          <a:lstStyle/>
          <a:p>
            <a:r>
              <a:rPr lang="en-US" altLang="zh-CN" dirty="0"/>
              <a:t>Separate </a:t>
            </a:r>
            <a:r>
              <a:rPr lang="en-US" altLang="zh-CN" b="1" i="1" dirty="0"/>
              <a:t>policy</a:t>
            </a:r>
            <a:r>
              <a:rPr lang="en-US" altLang="zh-CN" dirty="0"/>
              <a:t> from </a:t>
            </a:r>
            <a:r>
              <a:rPr lang="en-US" altLang="zh-CN" b="1" i="1" dirty="0"/>
              <a:t>law</a:t>
            </a:r>
          </a:p>
          <a:p>
            <a:r>
              <a:rPr lang="en-US" altLang="zh-CN" dirty="0"/>
              <a:t>Separate local government from central government</a:t>
            </a:r>
          </a:p>
          <a:p>
            <a:r>
              <a:rPr lang="en-US" altLang="zh-CN" dirty="0"/>
              <a:t>Separate individual officials from local government</a:t>
            </a:r>
          </a:p>
          <a:p>
            <a:pPr lvl="1"/>
            <a:r>
              <a:rPr lang="en-US" altLang="zh-CN" i="1" dirty="0"/>
              <a:t>It is several corruptive officials in local government that broke the law, used policy made by themselves</a:t>
            </a:r>
            <a:r>
              <a:rPr lang="en-US" altLang="zh-CN" b="1" i="1" dirty="0">
                <a:solidFill>
                  <a:srgbClr val="FF0000"/>
                </a:solidFill>
              </a:rPr>
              <a:t>, betrayed central government</a:t>
            </a:r>
            <a:r>
              <a:rPr lang="en-US" altLang="zh-CN" i="1" dirty="0"/>
              <a:t>, thus our rights were infringed, our loss were caused and the state image was damaged</a:t>
            </a:r>
            <a:r>
              <a:rPr lang="en-US" altLang="zh-CN" i="1" dirty="0">
                <a:solidFill>
                  <a:srgbClr val="FF0000"/>
                </a:solidFill>
              </a:rPr>
              <a:t>.</a:t>
            </a:r>
          </a:p>
          <a:p>
            <a:endParaRPr kumimoji="1" lang="zh-CN" altLang="en-US" dirty="0"/>
          </a:p>
        </p:txBody>
      </p:sp>
      <p:pic>
        <p:nvPicPr>
          <p:cNvPr id="7" name="内容占位符 6" descr="屏幕快照 2015-11-03 06.56.42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4" b="-435"/>
          <a:stretch/>
        </p:blipFill>
        <p:spPr>
          <a:xfrm>
            <a:off x="600075" y="2174875"/>
            <a:ext cx="3390901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68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sz="3600" dirty="0" smtClean="0"/>
              <a:t>After:</a:t>
            </a:r>
            <a:r>
              <a:rPr kumimoji="1" lang="zh-CN" altLang="en-US" sz="3600" dirty="0" smtClean="0"/>
              <a:t> </a:t>
            </a:r>
            <a:r>
              <a:rPr kumimoji="1" lang="en-US" altLang="zh-CN" sz="3600" dirty="0" smtClean="0"/>
              <a:t>Two conditions considering </a:t>
            </a:r>
            <a:br>
              <a:rPr kumimoji="1" lang="en-US" altLang="zh-CN" sz="3600" dirty="0" smtClean="0"/>
            </a:br>
            <a:r>
              <a:rPr kumimoji="1" lang="en-US" altLang="zh-CN" sz="3600" dirty="0" smtClean="0"/>
              <a:t>the state</a:t>
            </a:r>
            <a:r>
              <a:rPr kumimoji="1" lang="zh-CN" altLang="zh-CN" sz="3600" dirty="0" smtClean="0"/>
              <a:t>-</a:t>
            </a:r>
            <a:r>
              <a:rPr kumimoji="1" lang="en-US" altLang="zh-CN" sz="3600" dirty="0" smtClean="0"/>
              <a:t>individual</a:t>
            </a:r>
            <a:r>
              <a:rPr kumimoji="1" lang="zh-CN" altLang="en-US" sz="3600" dirty="0" smtClean="0"/>
              <a:t> </a:t>
            </a:r>
            <a:r>
              <a:rPr kumimoji="1" lang="en-US" altLang="zh-CN" sz="3600" dirty="0" smtClean="0"/>
              <a:t>relationships</a:t>
            </a:r>
            <a:endParaRPr kumimoji="1" lang="zh-CN" altLang="en-US" sz="3600" dirty="0"/>
          </a:p>
        </p:txBody>
      </p:sp>
      <p:pic>
        <p:nvPicPr>
          <p:cNvPr id="4" name="内容占位符 3" descr="屏幕快照 2015-11-05 13.52.34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4" b="1598"/>
          <a:stretch/>
        </p:blipFill>
        <p:spPr>
          <a:xfrm>
            <a:off x="601523" y="1651600"/>
            <a:ext cx="7734387" cy="4448113"/>
          </a:xfrm>
        </p:spPr>
      </p:pic>
    </p:spTree>
    <p:extLst>
      <p:ext uri="{BB962C8B-B14F-4D97-AF65-F5344CB8AC3E}">
        <p14:creationId xmlns:p14="http://schemas.microsoft.com/office/powerpoint/2010/main" val="722744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 smtClean="0"/>
              <a:t>Key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strategy: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Multiple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roles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law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en-US" altLang="zh-CN" dirty="0" smtClean="0"/>
              <a:t>Law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rule</a:t>
            </a:r>
          </a:p>
          <a:p>
            <a:pPr lvl="1"/>
            <a:r>
              <a:rPr kumimoji="1" lang="en-US" altLang="zh-CN" dirty="0" smtClean="0"/>
              <a:t>Land use rights</a:t>
            </a:r>
            <a:r>
              <a:rPr kumimoji="1" lang="zh-CN" altLang="zh-CN" dirty="0" smtClean="0"/>
              <a:t>—</a:t>
            </a:r>
            <a:r>
              <a:rPr kumimoji="1" lang="en-US" altLang="zh-CN" dirty="0" smtClean="0"/>
              <a:t>property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rights</a:t>
            </a:r>
            <a:r>
              <a:rPr kumimoji="1" lang="zh-CN" altLang="zh-CN" dirty="0" smtClean="0"/>
              <a:t>—</a:t>
            </a:r>
            <a:r>
              <a:rPr kumimoji="1" lang="en-US" altLang="zh-CN" dirty="0" smtClean="0"/>
              <a:t>citizenship</a:t>
            </a:r>
          </a:p>
          <a:p>
            <a:pPr lvl="1"/>
            <a:r>
              <a:rPr kumimoji="1" lang="en-US" altLang="zh-CN" dirty="0" smtClean="0"/>
              <a:t>Rights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owners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&amp;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Citizens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&amp;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equal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subjects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Law</a:t>
            </a:r>
          </a:p>
          <a:p>
            <a:r>
              <a:rPr kumimoji="1" lang="en-US" altLang="zh-CN" dirty="0" smtClean="0">
                <a:solidFill>
                  <a:srgbClr val="FF0000"/>
                </a:solidFill>
              </a:rPr>
              <a:t>Law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as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the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symbol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zh-CN" altLang="zh-CN" dirty="0" smtClean="0"/>
              <a:t>(</a:t>
            </a:r>
            <a:r>
              <a:rPr kumimoji="1" lang="en-US" altLang="zh-CN" sz="2800" dirty="0" smtClean="0"/>
              <a:t>of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the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spirit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of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central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err="1" smtClean="0"/>
              <a:t>gov</a:t>
            </a:r>
            <a:r>
              <a:rPr kumimoji="1" lang="en-US" altLang="zh-CN" dirty="0" smtClean="0"/>
              <a:t>)</a:t>
            </a:r>
          </a:p>
          <a:p>
            <a:pPr lvl="1"/>
            <a:r>
              <a:rPr kumimoji="1" lang="en-US" altLang="zh-CN" dirty="0" smtClean="0"/>
              <a:t>Differing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laws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levels</a:t>
            </a:r>
            <a:r>
              <a:rPr kumimoji="1" lang="zh-CN" altLang="en-US" dirty="0" smtClean="0"/>
              <a:t> </a:t>
            </a:r>
            <a:endParaRPr kumimoji="1" lang="en-US" altLang="zh-CN" dirty="0" smtClean="0"/>
          </a:p>
          <a:p>
            <a:pPr lvl="2"/>
            <a:r>
              <a:rPr kumimoji="1" lang="en-US" altLang="zh-CN" i="1" dirty="0"/>
              <a:t>The</a:t>
            </a:r>
            <a:r>
              <a:rPr kumimoji="1" lang="zh-CN" altLang="en-US" i="1" dirty="0"/>
              <a:t> </a:t>
            </a:r>
            <a:r>
              <a:rPr kumimoji="1" lang="en-US" altLang="zh-CN" i="1" dirty="0" smtClean="0"/>
              <a:t>law</a:t>
            </a:r>
            <a:r>
              <a:rPr kumimoji="1" lang="zh-CN" altLang="en-US" i="1" dirty="0" smtClean="0"/>
              <a:t> </a:t>
            </a:r>
            <a:r>
              <a:rPr kumimoji="1" lang="en-US" altLang="zh-CN" i="1" dirty="0" smtClean="0"/>
              <a:t>(policy)</a:t>
            </a:r>
            <a:r>
              <a:rPr kumimoji="1" lang="zh-CN" altLang="en-US" i="1" dirty="0" smtClean="0"/>
              <a:t> </a:t>
            </a:r>
            <a:r>
              <a:rPr kumimoji="1" lang="en-US" altLang="zh-CN" i="1" dirty="0"/>
              <a:t>issued</a:t>
            </a:r>
            <a:r>
              <a:rPr kumimoji="1" lang="zh-CN" altLang="en-US" i="1" dirty="0"/>
              <a:t> </a:t>
            </a:r>
            <a:r>
              <a:rPr kumimoji="1" lang="en-US" altLang="zh-CN" i="1" dirty="0"/>
              <a:t>by</a:t>
            </a:r>
            <a:r>
              <a:rPr kumimoji="1" lang="zh-CN" altLang="en-US" i="1" dirty="0"/>
              <a:t> </a:t>
            </a:r>
            <a:r>
              <a:rPr kumimoji="1" lang="en-US" altLang="zh-CN" i="1" dirty="0"/>
              <a:t>the</a:t>
            </a:r>
            <a:r>
              <a:rPr kumimoji="1" lang="zh-CN" altLang="en-US" i="1" dirty="0"/>
              <a:t> </a:t>
            </a:r>
            <a:r>
              <a:rPr kumimoji="1" lang="en-US" altLang="zh-CN" i="1" dirty="0"/>
              <a:t>local</a:t>
            </a:r>
            <a:r>
              <a:rPr kumimoji="1" lang="zh-CN" altLang="en-US" i="1" dirty="0"/>
              <a:t> </a:t>
            </a:r>
            <a:r>
              <a:rPr kumimoji="1" lang="en-US" altLang="zh-CN" i="1" dirty="0"/>
              <a:t>government</a:t>
            </a:r>
            <a:r>
              <a:rPr kumimoji="1" lang="zh-CN" altLang="en-US" i="1" dirty="0"/>
              <a:t> </a:t>
            </a:r>
            <a:r>
              <a:rPr kumimoji="1" lang="en-US" altLang="zh-CN" i="1" dirty="0"/>
              <a:t>should</a:t>
            </a:r>
            <a:r>
              <a:rPr kumimoji="1" lang="zh-CN" altLang="en-US" i="1" dirty="0"/>
              <a:t> </a:t>
            </a:r>
            <a:r>
              <a:rPr kumimoji="1" lang="en-US" altLang="zh-CN" i="1" dirty="0"/>
              <a:t>be</a:t>
            </a:r>
            <a:r>
              <a:rPr kumimoji="1" lang="zh-CN" altLang="en-US" i="1" dirty="0"/>
              <a:t> </a:t>
            </a:r>
            <a:r>
              <a:rPr kumimoji="1" lang="en-US" altLang="zh-CN" i="1" dirty="0"/>
              <a:t>subordinated</a:t>
            </a:r>
            <a:r>
              <a:rPr kumimoji="1" lang="zh-CN" altLang="en-US" i="1" dirty="0"/>
              <a:t> </a:t>
            </a:r>
            <a:r>
              <a:rPr kumimoji="1" lang="en-US" altLang="zh-CN" i="1" dirty="0"/>
              <a:t>to</a:t>
            </a:r>
            <a:r>
              <a:rPr kumimoji="1" lang="zh-CN" altLang="en-US" i="1" dirty="0"/>
              <a:t> </a:t>
            </a:r>
            <a:r>
              <a:rPr kumimoji="1" lang="en-US" altLang="zh-CN" i="1" dirty="0"/>
              <a:t>the</a:t>
            </a:r>
            <a:r>
              <a:rPr kumimoji="1" lang="zh-CN" altLang="en-US" i="1" dirty="0"/>
              <a:t> </a:t>
            </a:r>
            <a:r>
              <a:rPr kumimoji="1" lang="en-US" altLang="zh-CN" i="1" dirty="0" smtClean="0"/>
              <a:t>law</a:t>
            </a:r>
            <a:r>
              <a:rPr kumimoji="1" lang="zh-CN" altLang="en-US" i="1" dirty="0" smtClean="0"/>
              <a:t> </a:t>
            </a:r>
            <a:r>
              <a:rPr kumimoji="1" lang="en-US" altLang="zh-CN" i="1" dirty="0" smtClean="0"/>
              <a:t>(basic</a:t>
            </a:r>
            <a:r>
              <a:rPr kumimoji="1" lang="zh-CN" altLang="en-US" i="1" dirty="0" smtClean="0"/>
              <a:t> </a:t>
            </a:r>
            <a:r>
              <a:rPr kumimoji="1" lang="en-US" altLang="zh-CN" i="1" dirty="0" smtClean="0"/>
              <a:t>law</a:t>
            </a:r>
            <a:r>
              <a:rPr kumimoji="1" lang="zh-CN" altLang="en-US" i="1" dirty="0" smtClean="0"/>
              <a:t> </a:t>
            </a:r>
            <a:r>
              <a:rPr kumimoji="1" lang="en-US" altLang="zh-CN" i="1" dirty="0" smtClean="0"/>
              <a:t>on</a:t>
            </a:r>
            <a:r>
              <a:rPr kumimoji="1" lang="zh-CN" altLang="en-US" i="1" dirty="0" smtClean="0"/>
              <a:t> </a:t>
            </a:r>
            <a:r>
              <a:rPr kumimoji="1" lang="en-US" altLang="zh-CN" i="1" dirty="0" smtClean="0"/>
              <a:t>the</a:t>
            </a:r>
            <a:r>
              <a:rPr kumimoji="1" lang="zh-CN" altLang="en-US" i="1" dirty="0" smtClean="0"/>
              <a:t> </a:t>
            </a:r>
            <a:r>
              <a:rPr kumimoji="1" lang="en-US" altLang="zh-CN" i="1" dirty="0" smtClean="0"/>
              <a:t>land,</a:t>
            </a:r>
            <a:r>
              <a:rPr kumimoji="1" lang="zh-CN" altLang="en-US" i="1" dirty="0" smtClean="0"/>
              <a:t> </a:t>
            </a:r>
            <a:r>
              <a:rPr kumimoji="1" lang="en-US" altLang="zh-CN" i="1" dirty="0" smtClean="0"/>
              <a:t>Constitutions)</a:t>
            </a:r>
            <a:r>
              <a:rPr kumimoji="1" lang="zh-CN" altLang="en-US" i="1" dirty="0" smtClean="0"/>
              <a:t> </a:t>
            </a:r>
            <a:r>
              <a:rPr kumimoji="1" lang="en-US" altLang="zh-CN" i="1" dirty="0"/>
              <a:t>issued</a:t>
            </a:r>
            <a:r>
              <a:rPr kumimoji="1" lang="zh-CN" altLang="en-US" i="1" dirty="0"/>
              <a:t> </a:t>
            </a:r>
            <a:r>
              <a:rPr kumimoji="1" lang="en-US" altLang="zh-CN" i="1" dirty="0"/>
              <a:t>by</a:t>
            </a:r>
            <a:r>
              <a:rPr kumimoji="1" lang="zh-CN" altLang="en-US" i="1" dirty="0"/>
              <a:t> </a:t>
            </a:r>
            <a:r>
              <a:rPr kumimoji="1" lang="en-US" altLang="zh-CN" i="1" dirty="0"/>
              <a:t>the</a:t>
            </a:r>
            <a:r>
              <a:rPr kumimoji="1" lang="zh-CN" altLang="en-US" i="1" dirty="0"/>
              <a:t> </a:t>
            </a:r>
            <a:r>
              <a:rPr kumimoji="1" lang="en-US" altLang="zh-CN" i="1" dirty="0"/>
              <a:t>central</a:t>
            </a:r>
            <a:r>
              <a:rPr kumimoji="1" lang="zh-CN" altLang="en-US" i="1" dirty="0"/>
              <a:t> </a:t>
            </a:r>
            <a:r>
              <a:rPr kumimoji="1" lang="en-US" altLang="zh-CN" i="1" dirty="0" smtClean="0"/>
              <a:t>state</a:t>
            </a:r>
          </a:p>
          <a:p>
            <a:pPr lvl="1"/>
            <a:r>
              <a:rPr kumimoji="1" lang="en-US" altLang="zh-CN" i="1" dirty="0" smtClean="0"/>
              <a:t>Defending</a:t>
            </a:r>
            <a:r>
              <a:rPr kumimoji="1" lang="zh-CN" altLang="en-US" i="1" dirty="0" smtClean="0"/>
              <a:t> </a:t>
            </a:r>
            <a:r>
              <a:rPr kumimoji="1" lang="en-US" altLang="zh-CN" i="1" dirty="0" smtClean="0"/>
              <a:t>the</a:t>
            </a:r>
            <a:r>
              <a:rPr kumimoji="1" lang="zh-CN" altLang="en-US" i="1" dirty="0" smtClean="0"/>
              <a:t> </a:t>
            </a:r>
            <a:r>
              <a:rPr kumimoji="1" lang="en-US" altLang="zh-CN" i="1" dirty="0" smtClean="0"/>
              <a:t>basic</a:t>
            </a:r>
            <a:r>
              <a:rPr kumimoji="1" lang="zh-CN" altLang="en-US" i="1" dirty="0" smtClean="0"/>
              <a:t> </a:t>
            </a:r>
            <a:r>
              <a:rPr kumimoji="1" lang="en-US" altLang="zh-CN" i="1" dirty="0" smtClean="0"/>
              <a:t>laws</a:t>
            </a:r>
            <a:r>
              <a:rPr kumimoji="1" lang="zh-CN" altLang="en-US" i="1" dirty="0" smtClean="0"/>
              <a:t> </a:t>
            </a:r>
            <a:r>
              <a:rPr kumimoji="1" lang="en-US" altLang="zh-CN" i="1" dirty="0" smtClean="0"/>
              <a:t>and</a:t>
            </a:r>
            <a:r>
              <a:rPr kumimoji="1" lang="zh-CN" altLang="en-US" i="1" dirty="0" smtClean="0"/>
              <a:t> </a:t>
            </a:r>
            <a:r>
              <a:rPr kumimoji="1" lang="en-US" altLang="zh-CN" i="1" dirty="0" smtClean="0"/>
              <a:t>Constitutions</a:t>
            </a:r>
            <a:r>
              <a:rPr kumimoji="1" lang="zh-CN" altLang="en-US" i="1" dirty="0" smtClean="0"/>
              <a:t> </a:t>
            </a:r>
            <a:r>
              <a:rPr kumimoji="1" lang="en-US" altLang="zh-CN" i="1" dirty="0" smtClean="0"/>
              <a:t>means</a:t>
            </a:r>
            <a:r>
              <a:rPr kumimoji="1" lang="zh-CN" altLang="en-US" i="1" dirty="0" smtClean="0"/>
              <a:t> </a:t>
            </a:r>
            <a:r>
              <a:rPr kumimoji="1" lang="en-US" altLang="zh-CN" i="1" dirty="0" smtClean="0"/>
              <a:t>following</a:t>
            </a:r>
            <a:r>
              <a:rPr kumimoji="1" lang="zh-CN" altLang="en-US" i="1" dirty="0" smtClean="0"/>
              <a:t> </a:t>
            </a:r>
            <a:r>
              <a:rPr kumimoji="1" lang="en-US" altLang="zh-CN" i="1" dirty="0" smtClean="0"/>
              <a:t>the</a:t>
            </a:r>
            <a:r>
              <a:rPr kumimoji="1" lang="zh-CN" altLang="en-US" i="1" dirty="0" smtClean="0"/>
              <a:t> </a:t>
            </a:r>
            <a:r>
              <a:rPr kumimoji="1" lang="en-US" altLang="zh-CN" i="1" dirty="0" smtClean="0"/>
              <a:t>spirit</a:t>
            </a:r>
            <a:r>
              <a:rPr kumimoji="1" lang="zh-CN" altLang="en-US" i="1" dirty="0" smtClean="0"/>
              <a:t> </a:t>
            </a:r>
            <a:r>
              <a:rPr kumimoji="1" lang="en-US" altLang="zh-CN" i="1" dirty="0" smtClean="0"/>
              <a:t>of</a:t>
            </a:r>
            <a:r>
              <a:rPr kumimoji="1" lang="zh-CN" altLang="en-US" i="1" dirty="0" smtClean="0"/>
              <a:t> </a:t>
            </a:r>
            <a:r>
              <a:rPr kumimoji="1" lang="en-US" altLang="zh-CN" i="1" dirty="0" smtClean="0"/>
              <a:t>central</a:t>
            </a:r>
            <a:r>
              <a:rPr kumimoji="1" lang="zh-CN" altLang="en-US" i="1" dirty="0" smtClean="0"/>
              <a:t> </a:t>
            </a:r>
            <a:r>
              <a:rPr kumimoji="1" lang="en-US" altLang="zh-CN" i="1" dirty="0" smtClean="0"/>
              <a:t>state</a:t>
            </a:r>
            <a:r>
              <a:rPr kumimoji="1" lang="zh-CN" altLang="en-US" i="1" dirty="0" smtClean="0"/>
              <a:t> </a:t>
            </a:r>
            <a:r>
              <a:rPr kumimoji="1" lang="en-US" altLang="zh-CN" i="1" dirty="0" smtClean="0"/>
              <a:t>(CPC</a:t>
            </a:r>
            <a:r>
              <a:rPr kumimoji="1" lang="zh-CN" altLang="en-US" i="1" dirty="0" smtClean="0"/>
              <a:t> </a:t>
            </a:r>
            <a:r>
              <a:rPr kumimoji="1" lang="en-US" altLang="zh-CN" i="1" dirty="0" smtClean="0"/>
              <a:t>&amp;</a:t>
            </a:r>
            <a:r>
              <a:rPr kumimoji="1" lang="zh-CN" altLang="en-US" i="1" dirty="0" smtClean="0"/>
              <a:t> </a:t>
            </a:r>
            <a:r>
              <a:rPr kumimoji="1" lang="en-US" altLang="zh-CN" i="1" dirty="0" smtClean="0"/>
              <a:t>state</a:t>
            </a:r>
            <a:r>
              <a:rPr kumimoji="1" lang="zh-CN" altLang="en-US" i="1" dirty="0" smtClean="0"/>
              <a:t> </a:t>
            </a:r>
            <a:r>
              <a:rPr kumimoji="1" lang="en-US" altLang="zh-CN" i="1" dirty="0" smtClean="0"/>
              <a:t>council</a:t>
            </a:r>
            <a:r>
              <a:rPr kumimoji="1" lang="zh-CN" altLang="en-US" i="1" dirty="0" smtClean="0"/>
              <a:t> </a:t>
            </a:r>
            <a:r>
              <a:rPr kumimoji="1" lang="en-US" altLang="zh-CN" i="1" dirty="0" smtClean="0"/>
              <a:t>(against</a:t>
            </a:r>
            <a:r>
              <a:rPr kumimoji="1" lang="zh-CN" altLang="en-US" i="1" dirty="0" smtClean="0"/>
              <a:t> </a:t>
            </a:r>
            <a:r>
              <a:rPr kumimoji="1" lang="en-US" altLang="zh-CN" i="1" dirty="0" smtClean="0"/>
              <a:t>some</a:t>
            </a:r>
            <a:r>
              <a:rPr kumimoji="1" lang="zh-CN" altLang="en-US" i="1" dirty="0" smtClean="0"/>
              <a:t> </a:t>
            </a:r>
            <a:r>
              <a:rPr kumimoji="1" lang="en-US" altLang="zh-CN" i="1" dirty="0" smtClean="0"/>
              <a:t>corruption</a:t>
            </a:r>
            <a:r>
              <a:rPr kumimoji="1" lang="zh-CN" altLang="en-US" i="1" dirty="0" smtClean="0"/>
              <a:t> </a:t>
            </a:r>
            <a:r>
              <a:rPr kumimoji="1" lang="en-US" altLang="zh-CN" i="1" dirty="0" smtClean="0"/>
              <a:t>part</a:t>
            </a:r>
            <a:r>
              <a:rPr kumimoji="1" lang="zh-CN" altLang="en-US" i="1" dirty="0" smtClean="0"/>
              <a:t> </a:t>
            </a:r>
            <a:r>
              <a:rPr kumimoji="1" lang="en-US" altLang="zh-CN" i="1" dirty="0" smtClean="0"/>
              <a:t>of</a:t>
            </a:r>
            <a:r>
              <a:rPr kumimoji="1" lang="zh-CN" altLang="en-US" i="1" dirty="0" smtClean="0"/>
              <a:t> </a:t>
            </a:r>
            <a:r>
              <a:rPr kumimoji="1" lang="en-US" altLang="zh-CN" i="1" dirty="0" smtClean="0"/>
              <a:t>local</a:t>
            </a:r>
            <a:r>
              <a:rPr kumimoji="1" lang="zh-CN" altLang="en-US" i="1" dirty="0" smtClean="0"/>
              <a:t> </a:t>
            </a:r>
            <a:r>
              <a:rPr kumimoji="1" lang="en-US" altLang="zh-CN" i="1" dirty="0" smtClean="0"/>
              <a:t>state)</a:t>
            </a:r>
          </a:p>
        </p:txBody>
      </p:sp>
    </p:spTree>
    <p:extLst>
      <p:ext uri="{BB962C8B-B14F-4D97-AF65-F5344CB8AC3E}">
        <p14:creationId xmlns:p14="http://schemas.microsoft.com/office/powerpoint/2010/main" val="1403841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 smtClean="0"/>
              <a:t>Law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mobilization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mechanism</a:t>
            </a:r>
            <a:r>
              <a:rPr kumimoji="1" lang="en-US" altLang="zh-CN" dirty="0" smtClean="0"/>
              <a:t/>
            </a:r>
            <a:br>
              <a:rPr kumimoji="1" lang="en-US" altLang="zh-CN" dirty="0" smtClean="0"/>
            </a:br>
            <a:r>
              <a:rPr kumimoji="1" lang="en-US" altLang="zh-CN" i="1" dirty="0" smtClean="0"/>
              <a:t>Law</a:t>
            </a:r>
            <a:r>
              <a:rPr kumimoji="1" lang="zh-CN" altLang="en-US" i="1" dirty="0" smtClean="0"/>
              <a:t> </a:t>
            </a:r>
            <a:r>
              <a:rPr kumimoji="1" lang="en-US" altLang="zh-CN" i="1" dirty="0" smtClean="0"/>
              <a:t>learning</a:t>
            </a:r>
            <a:r>
              <a:rPr kumimoji="1" lang="zh-CN" altLang="en-US" i="1" dirty="0" smtClean="0"/>
              <a:t> </a:t>
            </a:r>
            <a:r>
              <a:rPr kumimoji="1" lang="en-US" altLang="zh-CN" i="1" dirty="0" smtClean="0"/>
              <a:t>group</a:t>
            </a:r>
            <a:endParaRPr kumimoji="1" lang="zh-CN" altLang="en-US" i="1" dirty="0"/>
          </a:p>
        </p:txBody>
      </p:sp>
      <p:pic>
        <p:nvPicPr>
          <p:cNvPr id="5" name="图片 4" descr="IMGP088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8245"/>
            <a:ext cx="5340281" cy="4005211"/>
          </a:xfrm>
          <a:prstGeom prst="rect">
            <a:avLst/>
          </a:prstGeom>
        </p:spPr>
      </p:pic>
      <p:pic>
        <p:nvPicPr>
          <p:cNvPr id="6" name="图片 5" descr="IMGP048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419" y="1948245"/>
            <a:ext cx="3577581" cy="268318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740383" y="5082511"/>
            <a:ext cx="316657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 smtClean="0"/>
              <a:t>Self-empowerment</a:t>
            </a:r>
          </a:p>
          <a:p>
            <a:pPr algn="ctr"/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&amp;</a:t>
            </a:r>
            <a:endParaRPr kumimoji="1" lang="en-US" altLang="zh-CN" sz="2400" dirty="0"/>
          </a:p>
          <a:p>
            <a:pPr algn="ctr"/>
            <a:r>
              <a:rPr kumimoji="1" lang="en-US" altLang="zh-CN" sz="2400" dirty="0" smtClean="0"/>
              <a:t>Safeguarding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754921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Positive Social heritage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 smtClean="0"/>
              <a:t>Becoming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citizens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during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movement</a:t>
            </a:r>
          </a:p>
          <a:p>
            <a:pPr marL="742950" lvl="2" indent="-342900"/>
            <a:r>
              <a:rPr lang="en-US" altLang="zh-CN" sz="2776" dirty="0">
                <a:solidFill>
                  <a:srgbClr val="FF0000"/>
                </a:solidFill>
              </a:rPr>
              <a:t>Citizen </a:t>
            </a:r>
            <a:r>
              <a:rPr lang="en-US" altLang="zh-CN" sz="2776" dirty="0" smtClean="0">
                <a:solidFill>
                  <a:srgbClr val="FF0000"/>
                </a:solidFill>
              </a:rPr>
              <a:t>=Action—— </a:t>
            </a:r>
            <a:r>
              <a:rPr lang="en-US" altLang="zh-CN" sz="2776" dirty="0">
                <a:solidFill>
                  <a:srgbClr val="FF0000"/>
                </a:solidFill>
              </a:rPr>
              <a:t>Using </a:t>
            </a:r>
            <a:r>
              <a:rPr lang="en-US" altLang="zh-CN" sz="2776" dirty="0" smtClean="0">
                <a:solidFill>
                  <a:srgbClr val="FF0000"/>
                </a:solidFill>
              </a:rPr>
              <a:t>Rights</a:t>
            </a:r>
            <a:r>
              <a:rPr lang="zh-CN" altLang="en-US" sz="2776" dirty="0" smtClean="0">
                <a:solidFill>
                  <a:srgbClr val="FF0000"/>
                </a:solidFill>
              </a:rPr>
              <a:t>！</a:t>
            </a:r>
            <a:endParaRPr lang="en-US" altLang="zh-CN" sz="2776" dirty="0">
              <a:solidFill>
                <a:srgbClr val="FF0000"/>
              </a:solidFill>
            </a:endParaRPr>
          </a:p>
          <a:p>
            <a:pPr lvl="2"/>
            <a:r>
              <a:rPr lang="en-US" altLang="zh-CN" i="1" dirty="0">
                <a:latin typeface="Times New Roman"/>
                <a:cs typeface="Times New Roman"/>
              </a:rPr>
              <a:t>“The law not in use is nothing difference to paper. This is just a book.  It won’t be your rights until you use it.”</a:t>
            </a:r>
          </a:p>
          <a:p>
            <a:pPr lvl="2"/>
            <a:r>
              <a:rPr lang="en-US" altLang="zh-CN" i="1" dirty="0" smtClean="0">
                <a:latin typeface="Times New Roman"/>
                <a:cs typeface="Times New Roman"/>
              </a:rPr>
              <a:t>“</a:t>
            </a:r>
            <a:r>
              <a:rPr lang="en-US" altLang="zh-CN" i="1" dirty="0">
                <a:latin typeface="Times New Roman"/>
                <a:cs typeface="Times New Roman"/>
              </a:rPr>
              <a:t>If you don’t use your rights, you </a:t>
            </a:r>
            <a:r>
              <a:rPr lang="en-US" altLang="zh-CN" i="1" dirty="0" smtClean="0">
                <a:latin typeface="Times New Roman"/>
                <a:cs typeface="Times New Roman"/>
              </a:rPr>
              <a:t>are</a:t>
            </a:r>
            <a:r>
              <a:rPr lang="zh-CN" altLang="en-US" i="1" dirty="0" smtClean="0">
                <a:latin typeface="Times New Roman"/>
                <a:cs typeface="Times New Roman"/>
              </a:rPr>
              <a:t> </a:t>
            </a:r>
            <a:r>
              <a:rPr lang="en-US" altLang="zh-CN" i="1" dirty="0" smtClean="0">
                <a:latin typeface="Times New Roman"/>
                <a:cs typeface="Times New Roman"/>
              </a:rPr>
              <a:t>like</a:t>
            </a:r>
            <a:r>
              <a:rPr lang="zh-CN" altLang="en-US" i="1" dirty="0" smtClean="0">
                <a:latin typeface="Times New Roman"/>
                <a:cs typeface="Times New Roman"/>
              </a:rPr>
              <a:t> </a:t>
            </a:r>
            <a:r>
              <a:rPr lang="en-US" altLang="zh-CN" i="1" dirty="0" smtClean="0">
                <a:latin typeface="Times New Roman"/>
                <a:cs typeface="Times New Roman"/>
              </a:rPr>
              <a:t>grass.</a:t>
            </a:r>
            <a:r>
              <a:rPr lang="zh-CN" altLang="en-US" i="1" dirty="0" smtClean="0">
                <a:latin typeface="Times New Roman"/>
                <a:cs typeface="Times New Roman"/>
              </a:rPr>
              <a:t> </a:t>
            </a:r>
            <a:r>
              <a:rPr lang="en-US" altLang="zh-CN" i="1" dirty="0" smtClean="0">
                <a:latin typeface="Times New Roman"/>
                <a:cs typeface="Times New Roman"/>
              </a:rPr>
              <a:t>If </a:t>
            </a:r>
            <a:r>
              <a:rPr lang="en-US" altLang="zh-CN" i="1" dirty="0">
                <a:latin typeface="Times New Roman"/>
                <a:cs typeface="Times New Roman"/>
              </a:rPr>
              <a:t>you use your rights, you are a citizen.”</a:t>
            </a:r>
            <a:endParaRPr kumimoji="1" lang="en-US" altLang="zh-CN" dirty="0" smtClean="0"/>
          </a:p>
          <a:p>
            <a:r>
              <a:rPr kumimoji="1" lang="en-US" altLang="zh-CN" dirty="0" smtClean="0"/>
              <a:t>Citizens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-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equal relationship to the state</a:t>
            </a:r>
          </a:p>
          <a:p>
            <a:r>
              <a:rPr kumimoji="1" lang="en-US" altLang="zh-CN" dirty="0" smtClean="0"/>
              <a:t>Citizens</a:t>
            </a:r>
            <a:r>
              <a:rPr kumimoji="1" lang="zh-CN" altLang="zh-CN" dirty="0"/>
              <a:t> </a:t>
            </a:r>
            <a:r>
              <a:rPr kumimoji="1" lang="en-US" altLang="zh-CN" dirty="0" smtClean="0"/>
              <a:t>–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emergence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society</a:t>
            </a:r>
          </a:p>
        </p:txBody>
      </p:sp>
    </p:spTree>
    <p:extLst>
      <p:ext uri="{BB962C8B-B14F-4D97-AF65-F5344CB8AC3E}">
        <p14:creationId xmlns:p14="http://schemas.microsoft.com/office/powerpoint/2010/main" val="2945042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i="1" dirty="0" smtClean="0">
                <a:latin typeface="Times New Roman"/>
                <a:cs typeface="Times New Roman"/>
              </a:rPr>
              <a:t>Claim:</a:t>
            </a:r>
            <a:r>
              <a:rPr lang="zh-CN" altLang="en-US" sz="3600" i="1" dirty="0" smtClean="0">
                <a:latin typeface="Times New Roman"/>
                <a:cs typeface="Times New Roman"/>
              </a:rPr>
              <a:t> </a:t>
            </a:r>
            <a:r>
              <a:rPr lang="en-US" altLang="zh-CN" sz="3600" i="1" dirty="0" smtClean="0">
                <a:latin typeface="Times New Roman"/>
                <a:cs typeface="Times New Roman"/>
              </a:rPr>
              <a:t>Citizens </a:t>
            </a:r>
            <a:r>
              <a:rPr lang="en-US" altLang="zh-CN" sz="3600" i="1" dirty="0">
                <a:latin typeface="Times New Roman"/>
                <a:cs typeface="Times New Roman"/>
              </a:rPr>
              <a:t>are entitled to rights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0098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altLang="zh-CN" i="1" dirty="0" smtClean="0">
              <a:latin typeface="Times New Roman"/>
              <a:cs typeface="Times New Roman"/>
            </a:endParaRPr>
          </a:p>
          <a:p>
            <a:pPr>
              <a:buNone/>
            </a:pPr>
            <a:r>
              <a:rPr lang="en-US" altLang="zh-CN" i="1" dirty="0" smtClean="0">
                <a:latin typeface="Times New Roman"/>
                <a:cs typeface="Times New Roman"/>
              </a:rPr>
              <a:t>       “ If there is no definition about these rights, citizenship should be indicated in</a:t>
            </a:r>
            <a:r>
              <a:rPr lang="en-US" altLang="zh-CN" b="1" i="1" dirty="0" smtClean="0">
                <a:latin typeface="Times New Roman"/>
                <a:cs typeface="Times New Roman"/>
              </a:rPr>
              <a:t> fighting for these rights</a:t>
            </a:r>
            <a:r>
              <a:rPr lang="en-US" altLang="zh-CN" i="1" dirty="0" smtClean="0">
                <a:latin typeface="Times New Roman"/>
                <a:cs typeface="Times New Roman"/>
              </a:rPr>
              <a:t>.</a:t>
            </a:r>
          </a:p>
          <a:p>
            <a:pPr>
              <a:buNone/>
            </a:pPr>
            <a:r>
              <a:rPr lang="en-US" altLang="zh-CN" i="1" dirty="0" smtClean="0">
                <a:latin typeface="Times New Roman"/>
                <a:cs typeface="Times New Roman"/>
              </a:rPr>
              <a:t>         If there has some definition in the law already, we should </a:t>
            </a:r>
            <a:r>
              <a:rPr lang="en-US" altLang="zh-CN" b="1" i="1" dirty="0" smtClean="0">
                <a:latin typeface="Times New Roman"/>
                <a:cs typeface="Times New Roman"/>
              </a:rPr>
              <a:t>use it sufficiently</a:t>
            </a:r>
            <a:r>
              <a:rPr lang="en-US" altLang="zh-CN" i="1" dirty="0" smtClean="0">
                <a:latin typeface="Times New Roman"/>
                <a:cs typeface="Times New Roman"/>
              </a:rPr>
              <a:t>. Don’t waste even a tiny piece of it. The right itself is protected by the law.</a:t>
            </a:r>
          </a:p>
          <a:p>
            <a:pPr>
              <a:buNone/>
            </a:pPr>
            <a:r>
              <a:rPr lang="en-US" altLang="zh-CN" i="1" dirty="0" smtClean="0">
                <a:latin typeface="Times New Roman"/>
                <a:cs typeface="Times New Roman"/>
              </a:rPr>
              <a:t>         Don’t expecting</a:t>
            </a:r>
            <a:r>
              <a:rPr lang="zh-CN" altLang="en-US" i="1" dirty="0" smtClean="0">
                <a:latin typeface="Times New Roman"/>
                <a:cs typeface="Times New Roman"/>
              </a:rPr>
              <a:t> </a:t>
            </a:r>
            <a:r>
              <a:rPr lang="en-US" altLang="zh-CN" i="1" dirty="0" smtClean="0">
                <a:latin typeface="Times New Roman"/>
                <a:cs typeface="Times New Roman"/>
              </a:rPr>
              <a:t>certain upright official come to save you. </a:t>
            </a:r>
            <a:r>
              <a:rPr lang="en-US" altLang="zh-CN" b="1" i="1" dirty="0" smtClean="0">
                <a:latin typeface="Times New Roman"/>
                <a:cs typeface="Times New Roman"/>
              </a:rPr>
              <a:t>No one can rescue you but yourself</a:t>
            </a:r>
            <a:r>
              <a:rPr lang="en-US" altLang="zh-CN" i="1" dirty="0" smtClean="0">
                <a:latin typeface="Times New Roman"/>
                <a:cs typeface="Times New Roman"/>
              </a:rPr>
              <a:t>. </a:t>
            </a:r>
          </a:p>
          <a:p>
            <a:pPr>
              <a:buNone/>
            </a:pPr>
            <a:r>
              <a:rPr lang="en-US" altLang="zh-CN" i="1" dirty="0" smtClean="0">
                <a:latin typeface="Times New Roman"/>
                <a:cs typeface="Times New Roman"/>
              </a:rPr>
              <a:t>         But don’t be so foolish to fight something illegal by doing something illegal. </a:t>
            </a:r>
            <a:r>
              <a:rPr lang="en-US" altLang="zh-CN" b="1" i="1" dirty="0" smtClean="0">
                <a:latin typeface="Times New Roman"/>
                <a:cs typeface="Times New Roman"/>
              </a:rPr>
              <a:t>We have to govern our own behavior.”</a:t>
            </a:r>
          </a:p>
          <a:p>
            <a:pPr>
              <a:buNone/>
            </a:pPr>
            <a:endParaRPr lang="zh-CN" alt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550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kumimoji="1" lang="en-US" altLang="zh-CN" sz="8800" dirty="0" smtClean="0">
                <a:latin typeface="Bradley Hand Bold"/>
                <a:cs typeface="Bradley Hand Bold"/>
              </a:rPr>
              <a:t>Thank</a:t>
            </a:r>
            <a:r>
              <a:rPr kumimoji="1" lang="zh-CN" altLang="en-US" sz="8800" dirty="0" smtClean="0">
                <a:latin typeface="Bradley Hand Bold"/>
                <a:cs typeface="Bradley Hand Bold"/>
              </a:rPr>
              <a:t> </a:t>
            </a:r>
            <a:r>
              <a:rPr kumimoji="1" lang="en-US" altLang="zh-CN" sz="8800" dirty="0" smtClean="0">
                <a:latin typeface="Bradley Hand Bold"/>
                <a:cs typeface="Bradley Hand Bold"/>
              </a:rPr>
              <a:t>you!</a:t>
            </a:r>
          </a:p>
          <a:p>
            <a:pPr marL="0" indent="0" algn="ctr">
              <a:buNone/>
            </a:pPr>
            <a:endParaRPr kumimoji="1" lang="en-US" altLang="zh-CN" dirty="0" smtClean="0">
              <a:latin typeface="Bradley Hand Bold"/>
              <a:cs typeface="Bradley Hand Bold"/>
            </a:endParaRPr>
          </a:p>
          <a:p>
            <a:pPr marL="0" indent="0" algn="ctr">
              <a:buNone/>
            </a:pPr>
            <a:r>
              <a:rPr kumimoji="1" lang="en-US" altLang="zh-CN" dirty="0" err="1" smtClean="0">
                <a:latin typeface="Bradley Hand Bold"/>
                <a:cs typeface="Bradley Hand Bold"/>
              </a:rPr>
              <a:t>shiyq@cass.org.cn</a:t>
            </a:r>
            <a:endParaRPr kumimoji="1" lang="zh-CN" altLang="en-US" dirty="0">
              <a:latin typeface="Bradley Hand Bold"/>
              <a:cs typeface="Bradley Hand Bold"/>
            </a:endParaRPr>
          </a:p>
        </p:txBody>
      </p:sp>
    </p:spTree>
    <p:extLst>
      <p:ext uri="{BB962C8B-B14F-4D97-AF65-F5344CB8AC3E}">
        <p14:creationId xmlns:p14="http://schemas.microsoft.com/office/powerpoint/2010/main" val="2056478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hlinkClick r:id="rId2" action="ppaction://hlinksldjump"/>
              </a:rPr>
              <a:t>Land &amp; House Contract </a:t>
            </a:r>
            <a:endParaRPr lang="en-US" altLang="zh-CN" dirty="0"/>
          </a:p>
        </p:txBody>
      </p:sp>
      <p:pic>
        <p:nvPicPr>
          <p:cNvPr id="49156" name="Picture 4" descr="IMGP01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49" y="1417638"/>
            <a:ext cx="6651625" cy="4983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2218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 smtClean="0"/>
              <a:t>Beijing</a:t>
            </a:r>
            <a:r>
              <a:rPr kumimoji="1" lang="zh-CN" altLang="en-US" dirty="0"/>
              <a:t> </a:t>
            </a:r>
            <a:r>
              <a:rPr kumimoji="1" lang="en-US" altLang="zh-CN" dirty="0" smtClean="0"/>
              <a:t>in</a:t>
            </a:r>
            <a:r>
              <a:rPr kumimoji="1" lang="zh-CN" altLang="zh-CN" dirty="0" smtClean="0"/>
              <a:t> </a:t>
            </a:r>
            <a:r>
              <a:rPr kumimoji="1" lang="en-US" altLang="zh-CN" dirty="0" smtClean="0"/>
              <a:t>dream</a:t>
            </a:r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pic>
        <p:nvPicPr>
          <p:cNvPr id="4" name="内容占位符 3" descr="20150403092354952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8" b="113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96285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hlinkClick r:id="rId3" action="ppaction://hlinksldjump"/>
              </a:rPr>
              <a:t>Property Ownership Certificate for House and Land</a:t>
            </a:r>
            <a:endParaRPr lang="en-US" dirty="0"/>
          </a:p>
        </p:txBody>
      </p:sp>
      <p:pic>
        <p:nvPicPr>
          <p:cNvPr id="4" name="Content Placeholder 3" descr="房地产所有证原件举例副本.jpg"/>
          <p:cNvPicPr>
            <a:picLocks noGrp="1" noChangeAspect="1"/>
          </p:cNvPicPr>
          <p:nvPr>
            <p:ph idx="1"/>
          </p:nvPr>
        </p:nvPicPr>
        <p:blipFill>
          <a:blip r:embed="rId4"/>
          <a:srcRect l="-268" r="613"/>
          <a:stretch>
            <a:fillRect/>
          </a:stretch>
        </p:blipFill>
        <p:spPr>
          <a:xfrm>
            <a:off x="457200" y="1600200"/>
            <a:ext cx="3809830" cy="5257800"/>
          </a:xfrm>
        </p:spPr>
      </p:pic>
      <p:pic>
        <p:nvPicPr>
          <p:cNvPr id="5" name="Picture 4" descr="产权证所附蓝图举例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1399" y="1844402"/>
            <a:ext cx="3212088" cy="441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81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3-4 改造后的C大街（局部）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>
            <a:off x="3476194" y="1417638"/>
            <a:ext cx="4908981" cy="2905211"/>
          </a:xfrm>
        </p:spPr>
      </p:pic>
      <p:pic>
        <p:nvPicPr>
          <p:cNvPr id="5" name="图片 4" descr="3-5 红唇与吊车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82763"/>
            <a:ext cx="2469432" cy="3424237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zh-CN" dirty="0" smtClean="0"/>
              <a:t>Beijing</a:t>
            </a:r>
            <a:r>
              <a:rPr kumimoji="1" lang="zh-CN" altLang="en-US" dirty="0"/>
              <a:t> </a:t>
            </a:r>
            <a:r>
              <a:rPr kumimoji="1" lang="en-US" altLang="zh-CN" dirty="0" smtClean="0"/>
              <a:t>in</a:t>
            </a:r>
            <a:r>
              <a:rPr kumimoji="1" lang="zh-CN" altLang="zh-CN" dirty="0" smtClean="0"/>
              <a:t> </a:t>
            </a:r>
            <a:r>
              <a:rPr kumimoji="1" lang="en-US" altLang="zh-CN" dirty="0" smtClean="0"/>
              <a:t>reality</a:t>
            </a:r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pic>
        <p:nvPicPr>
          <p:cNvPr id="2" name="图片 1" descr="1846718_130935033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535" y="4619625"/>
            <a:ext cx="5524500" cy="199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62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 smtClean="0"/>
              <a:t>Background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 smtClean="0"/>
              <a:t>The first phrase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urbanization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(1991-2000)</a:t>
            </a:r>
          </a:p>
          <a:p>
            <a:r>
              <a:rPr kumimoji="1" lang="en-US" altLang="zh-CN" dirty="0" smtClean="0"/>
              <a:t>Starting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from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inner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city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renewal</a:t>
            </a:r>
          </a:p>
          <a:p>
            <a:r>
              <a:rPr lang="en-US" altLang="zh-CN" dirty="0" smtClean="0"/>
              <a:t>Data:</a:t>
            </a:r>
          </a:p>
          <a:p>
            <a:pPr lvl="1"/>
            <a:r>
              <a:rPr lang="en-US" altLang="zh-CN" dirty="0" smtClean="0"/>
              <a:t> </a:t>
            </a:r>
            <a:r>
              <a:rPr lang="en-US" altLang="zh-CN" dirty="0"/>
              <a:t>the total size of the relocated population </a:t>
            </a:r>
            <a:r>
              <a:rPr lang="en-US" altLang="zh-CN" dirty="0" smtClean="0"/>
              <a:t>was </a:t>
            </a:r>
            <a:r>
              <a:rPr lang="en-US" altLang="zh-CN" dirty="0"/>
              <a:t>281,200 households, or 878,600 person; 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647,800 </a:t>
            </a:r>
            <a:r>
              <a:rPr lang="en-US" altLang="zh-CN" dirty="0"/>
              <a:t>houses that occupied 9,155,300 square meters were </a:t>
            </a:r>
            <a:r>
              <a:rPr lang="en-US" altLang="zh-CN" dirty="0" smtClean="0"/>
              <a:t>demolished</a:t>
            </a:r>
            <a:endParaRPr kumimoji="1" lang="en-US" altLang="zh-CN" dirty="0" smtClean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14732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1413" y="1700213"/>
            <a:ext cx="5940425" cy="4445000"/>
          </a:xfrm>
          <a:prstGeom prst="rect">
            <a:avLst/>
          </a:prstGeom>
          <a:noFill/>
        </p:spPr>
      </p:pic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238125" y="692150"/>
            <a:ext cx="890587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zh-CN" sz="3800" dirty="0" smtClean="0">
                <a:solidFill>
                  <a:schemeClr val="tx2"/>
                </a:solidFill>
                <a:latin typeface="Verdana" pitchFamily="-107" charset="0"/>
              </a:rPr>
              <a:t> Moving out</a:t>
            </a:r>
            <a:r>
              <a:rPr lang="zh-CN" altLang="en-US" sz="3800" dirty="0" smtClean="0">
                <a:solidFill>
                  <a:schemeClr val="tx2"/>
                </a:solidFill>
                <a:latin typeface="Verdana" pitchFamily="-107" charset="0"/>
              </a:rPr>
              <a:t> </a:t>
            </a:r>
            <a:r>
              <a:rPr lang="en-US" altLang="zh-CN" sz="3800" dirty="0" smtClean="0">
                <a:solidFill>
                  <a:schemeClr val="tx2"/>
                </a:solidFill>
                <a:latin typeface="Verdana" pitchFamily="-107" charset="0"/>
              </a:rPr>
              <a:t>of</a:t>
            </a:r>
            <a:r>
              <a:rPr lang="zh-CN" altLang="en-US" sz="3800" dirty="0" smtClean="0">
                <a:solidFill>
                  <a:schemeClr val="tx2"/>
                </a:solidFill>
                <a:latin typeface="Verdana" pitchFamily="-107" charset="0"/>
              </a:rPr>
              <a:t> </a:t>
            </a:r>
            <a:r>
              <a:rPr lang="en-US" altLang="zh-CN" sz="3800" dirty="0" smtClean="0">
                <a:solidFill>
                  <a:schemeClr val="tx2"/>
                </a:solidFill>
                <a:latin typeface="Verdana" pitchFamily="-107" charset="0"/>
              </a:rPr>
              <a:t>the</a:t>
            </a:r>
            <a:r>
              <a:rPr lang="zh-CN" altLang="en-US" sz="3800" dirty="0" smtClean="0">
                <a:solidFill>
                  <a:schemeClr val="tx2"/>
                </a:solidFill>
                <a:latin typeface="Verdana" pitchFamily="-107" charset="0"/>
              </a:rPr>
              <a:t> </a:t>
            </a:r>
            <a:r>
              <a:rPr lang="en-US" altLang="zh-CN" sz="3800" dirty="0" smtClean="0">
                <a:solidFill>
                  <a:schemeClr val="tx2"/>
                </a:solidFill>
                <a:latin typeface="Verdana" pitchFamily="-107" charset="0"/>
              </a:rPr>
              <a:t>inner City</a:t>
            </a:r>
            <a:endParaRPr lang="en-US" altLang="zh-CN" sz="3800" dirty="0">
              <a:solidFill>
                <a:schemeClr val="tx2"/>
              </a:solidFill>
              <a:latin typeface="Verdana" pitchFamily="-107" charset="0"/>
            </a:endParaRPr>
          </a:p>
        </p:txBody>
      </p:sp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721174" y="2492375"/>
            <a:ext cx="1366390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dirty="0" smtClean="0"/>
              <a:t>5 districts in the inner city</a:t>
            </a:r>
            <a:r>
              <a:rPr lang="zh-CN" altLang="en-US" dirty="0" smtClean="0"/>
              <a:t>：</a:t>
            </a:r>
            <a:endParaRPr lang="en-US" altLang="zh-CN" dirty="0" smtClean="0"/>
          </a:p>
          <a:p>
            <a:pPr eaLnBrk="1" hangingPunct="1">
              <a:spcBef>
                <a:spcPct val="50000"/>
              </a:spcBef>
            </a:pPr>
            <a:r>
              <a:rPr lang="en-US" altLang="zh-CN" sz="1600" dirty="0" smtClean="0"/>
              <a:t>Red</a:t>
            </a:r>
            <a:r>
              <a:rPr lang="zh-CN" altLang="en-US" sz="1600" dirty="0" smtClean="0"/>
              <a:t>：</a:t>
            </a:r>
            <a:r>
              <a:rPr lang="en-US" altLang="zh-CN" sz="1600" dirty="0" smtClean="0"/>
              <a:t>    CW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CN" sz="1600" dirty="0" smtClean="0"/>
              <a:t>Blue</a:t>
            </a:r>
            <a:r>
              <a:rPr lang="zh-CN" altLang="en-US" sz="1600" dirty="0" smtClean="0"/>
              <a:t>：</a:t>
            </a:r>
            <a:r>
              <a:rPr lang="en-US" altLang="zh-CN" sz="1600" dirty="0" smtClean="0"/>
              <a:t>  XC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CN" sz="1600" dirty="0" smtClean="0"/>
              <a:t>Green</a:t>
            </a:r>
            <a:r>
              <a:rPr lang="zh-CN" altLang="en-US" sz="1600" dirty="0" smtClean="0"/>
              <a:t>：</a:t>
            </a:r>
            <a:r>
              <a:rPr lang="en-US" altLang="zh-CN" sz="1600" dirty="0" smtClean="0"/>
              <a:t>XW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CN" sz="1600" dirty="0" smtClean="0"/>
              <a:t>Pink</a:t>
            </a:r>
            <a:r>
              <a:rPr lang="zh-CN" altLang="en-US" sz="1600" dirty="0" smtClean="0"/>
              <a:t>：</a:t>
            </a:r>
            <a:r>
              <a:rPr lang="en-US" altLang="zh-CN" sz="1600" dirty="0" smtClean="0"/>
              <a:t>    DC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CN" sz="1600" dirty="0" smtClean="0"/>
              <a:t>Purple</a:t>
            </a:r>
            <a:r>
              <a:rPr lang="zh-CN" altLang="en-US" sz="1600" dirty="0" smtClean="0"/>
              <a:t>：</a:t>
            </a:r>
            <a:r>
              <a:rPr lang="en-US" altLang="zh-CN" sz="1600" dirty="0" smtClean="0"/>
              <a:t>CY</a:t>
            </a:r>
            <a:endParaRPr lang="en-US" altLang="zh-CN" sz="1600" dirty="0"/>
          </a:p>
        </p:txBody>
      </p:sp>
    </p:spTree>
    <p:extLst>
      <p:ext uri="{BB962C8B-B14F-4D97-AF65-F5344CB8AC3E}">
        <p14:creationId xmlns:p14="http://schemas.microsoft.com/office/powerpoint/2010/main" val="923502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 </a:t>
            </a:r>
            <a:r>
              <a:rPr lang="en-US" altLang="zh-CN" dirty="0" smtClean="0"/>
              <a:t>Demolition</a:t>
            </a:r>
            <a:endParaRPr lang="en-US" altLang="zh-CN" dirty="0"/>
          </a:p>
        </p:txBody>
      </p:sp>
      <p:pic>
        <p:nvPicPr>
          <p:cNvPr id="79876" name="Picture 4" descr="拆迁现场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 l="2521" b="952"/>
          <a:stretch>
            <a:fillRect/>
          </a:stretch>
        </p:blipFill>
        <p:spPr>
          <a:xfrm>
            <a:off x="3722626" y="2073676"/>
            <a:ext cx="5138952" cy="3393356"/>
          </a:xfrm>
          <a:noFill/>
          <a:ln/>
        </p:spPr>
      </p:pic>
      <p:sp>
        <p:nvSpPr>
          <p:cNvPr id="2" name="文本框 1"/>
          <p:cNvSpPr txBox="1"/>
          <p:nvPr/>
        </p:nvSpPr>
        <p:spPr>
          <a:xfrm>
            <a:off x="1532340" y="5945081"/>
            <a:ext cx="6667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dirty="0" smtClean="0">
                <a:latin typeface="Bradley Hand Bold"/>
                <a:cs typeface="Bradley Hand Bold"/>
              </a:rPr>
              <a:t>Photo</a:t>
            </a:r>
            <a:r>
              <a:rPr kumimoji="1" lang="zh-CN" altLang="en-US" sz="2000" dirty="0" smtClean="0">
                <a:latin typeface="Bradley Hand Bold"/>
                <a:cs typeface="Bradley Hand Bold"/>
              </a:rPr>
              <a:t> </a:t>
            </a:r>
            <a:r>
              <a:rPr kumimoji="1" lang="en-US" altLang="zh-CN" sz="2000" dirty="0" smtClean="0">
                <a:latin typeface="Bradley Hand Bold"/>
                <a:cs typeface="Bradley Hand Bold"/>
              </a:rPr>
              <a:t>by</a:t>
            </a:r>
            <a:r>
              <a:rPr kumimoji="1" lang="zh-CN" altLang="en-US" sz="2000" dirty="0" smtClean="0">
                <a:latin typeface="Bradley Hand Bold"/>
                <a:cs typeface="Bradley Hand Bold"/>
              </a:rPr>
              <a:t> </a:t>
            </a:r>
            <a:r>
              <a:rPr kumimoji="1" lang="en-US" altLang="zh-CN" sz="2000" dirty="0" smtClean="0">
                <a:latin typeface="Bradley Hand Bold"/>
                <a:cs typeface="Bradley Hand Bold"/>
              </a:rPr>
              <a:t>Mr.</a:t>
            </a:r>
            <a:r>
              <a:rPr kumimoji="1" lang="zh-CN" altLang="en-US" sz="2000" dirty="0" smtClean="0">
                <a:latin typeface="Bradley Hand Bold"/>
                <a:cs typeface="Bradley Hand Bold"/>
              </a:rPr>
              <a:t> </a:t>
            </a:r>
            <a:r>
              <a:rPr kumimoji="1" lang="en-US" altLang="zh-CN" sz="2000" dirty="0" err="1" smtClean="0">
                <a:latin typeface="Bradley Hand Bold"/>
                <a:cs typeface="Bradley Hand Bold"/>
              </a:rPr>
              <a:t>Luo</a:t>
            </a:r>
            <a:r>
              <a:rPr kumimoji="1" lang="en-US" altLang="zh-CN" sz="2000" dirty="0" smtClean="0">
                <a:latin typeface="Bradley Hand Bold"/>
                <a:cs typeface="Bradley Hand Bold"/>
              </a:rPr>
              <a:t>, the</a:t>
            </a:r>
            <a:r>
              <a:rPr kumimoji="1" lang="zh-CN" altLang="en-US" sz="2000" dirty="0" smtClean="0">
                <a:latin typeface="Bradley Hand Bold"/>
                <a:cs typeface="Bradley Hand Bold"/>
              </a:rPr>
              <a:t> </a:t>
            </a:r>
            <a:r>
              <a:rPr kumimoji="1" lang="en-US" altLang="zh-CN" sz="2000" dirty="0" smtClean="0">
                <a:latin typeface="Bradley Hand Bold"/>
                <a:cs typeface="Bradley Hand Bold"/>
              </a:rPr>
              <a:t>interviewee</a:t>
            </a:r>
            <a:r>
              <a:rPr kumimoji="1" lang="zh-CN" altLang="en-US" sz="2000" dirty="0">
                <a:latin typeface="Bradley Hand Bold"/>
                <a:cs typeface="Bradley Hand Bold"/>
              </a:rPr>
              <a:t> </a:t>
            </a:r>
            <a:r>
              <a:rPr kumimoji="1" lang="en-US" altLang="zh-CN" sz="2000" dirty="0" smtClean="0">
                <a:latin typeface="Bradley Hand Bold"/>
                <a:cs typeface="Bradley Hand Bold"/>
              </a:rPr>
              <a:t>(1995)</a:t>
            </a:r>
            <a:endParaRPr kumimoji="1" lang="zh-CN" altLang="en-US" sz="2000" dirty="0">
              <a:latin typeface="Bradley Hand Bold"/>
              <a:cs typeface="Bradley Hand Bold"/>
            </a:endParaRPr>
          </a:p>
        </p:txBody>
      </p:sp>
      <p:pic>
        <p:nvPicPr>
          <p:cNvPr id="3" name="图片 2" descr="民宅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74" y="1417638"/>
            <a:ext cx="2913888" cy="441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26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Community for replacement</a:t>
            </a:r>
            <a:endParaRPr lang="en-US" altLang="zh-CN" dirty="0"/>
          </a:p>
        </p:txBody>
      </p:sp>
      <p:pic>
        <p:nvPicPr>
          <p:cNvPr id="80899" name="Picture 3" descr="IMGP0223"/>
          <p:cNvPicPr>
            <a:picLocks noChangeAspect="1" noChangeArrowheads="1"/>
          </p:cNvPicPr>
          <p:nvPr/>
        </p:nvPicPr>
        <p:blipFill>
          <a:blip r:embed="rId3"/>
          <a:srcRect l="24828"/>
          <a:stretch>
            <a:fillRect/>
          </a:stretch>
        </p:blipFill>
        <p:spPr bwMode="auto">
          <a:xfrm>
            <a:off x="6084888" y="1628775"/>
            <a:ext cx="2076450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Picture 4" descr="IMGP0215"/>
          <p:cNvPicPr>
            <a:picLocks noChangeAspect="1" noChangeArrowheads="1"/>
          </p:cNvPicPr>
          <p:nvPr/>
        </p:nvPicPr>
        <p:blipFill>
          <a:blip r:embed="rId4"/>
          <a:srcRect r="25000"/>
          <a:stretch>
            <a:fillRect/>
          </a:stretch>
        </p:blipFill>
        <p:spPr bwMode="auto">
          <a:xfrm>
            <a:off x="6084888" y="3644900"/>
            <a:ext cx="2087562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5" descr="3"/>
          <p:cNvPicPr>
            <a:picLocks noChangeAspect="1" noChangeArrowheads="1"/>
          </p:cNvPicPr>
          <p:nvPr/>
        </p:nvPicPr>
        <p:blipFill>
          <a:blip r:embed="rId5"/>
          <a:srcRect t="12105"/>
          <a:stretch>
            <a:fillRect/>
          </a:stretch>
        </p:blipFill>
        <p:spPr bwMode="auto">
          <a:xfrm>
            <a:off x="971550" y="1773238"/>
            <a:ext cx="4835525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2" name="Picture 6" descr="IMGP0871"/>
          <p:cNvPicPr>
            <a:picLocks noChangeAspect="1" noChangeArrowheads="1"/>
          </p:cNvPicPr>
          <p:nvPr/>
        </p:nvPicPr>
        <p:blipFill>
          <a:blip r:embed="rId6"/>
          <a:srcRect t="7883" b="17230"/>
          <a:stretch>
            <a:fillRect/>
          </a:stretch>
        </p:blipFill>
        <p:spPr bwMode="auto">
          <a:xfrm>
            <a:off x="971550" y="3716338"/>
            <a:ext cx="482441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6011863" y="5734050"/>
            <a:ext cx="24781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1400" dirty="0" smtClean="0">
                <a:latin typeface="Verdana" pitchFamily="32" charset="0"/>
              </a:rPr>
              <a:t>The wall inside the house</a:t>
            </a:r>
            <a:endParaRPr lang="en-US" altLang="zh-CN" sz="1400" dirty="0">
              <a:latin typeface="Verdana" pitchFamily="32" charset="0"/>
            </a:endParaRPr>
          </a:p>
        </p:txBody>
      </p:sp>
      <p:sp>
        <p:nvSpPr>
          <p:cNvPr id="80904" name="Text Box 8"/>
          <p:cNvSpPr txBox="1">
            <a:spLocks noChangeArrowheads="1"/>
          </p:cNvSpPr>
          <p:nvPr/>
        </p:nvSpPr>
        <p:spPr bwMode="auto">
          <a:xfrm>
            <a:off x="1187450" y="5805488"/>
            <a:ext cx="3781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1600" dirty="0" smtClean="0">
                <a:latin typeface="Verdana" pitchFamily="32" charset="0"/>
              </a:rPr>
              <a:t>The outlook of the community</a:t>
            </a:r>
            <a:endParaRPr lang="en-US" altLang="zh-CN" sz="1600" dirty="0">
              <a:latin typeface="Verdana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313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5893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 smtClean="0"/>
              <a:t>Case: the Grand Litigation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lang="en-US" altLang="zh-CN" dirty="0" smtClean="0"/>
              <a:t>Ten Thousand Plaintiffs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altLang="zh-CN" i="1" dirty="0" smtClean="0">
                <a:latin typeface="Times New Roman"/>
                <a:cs typeface="Times New Roman"/>
              </a:rPr>
              <a:t>On</a:t>
            </a:r>
            <a:r>
              <a:rPr lang="zh-CN" altLang="en-US" i="1" dirty="0" smtClean="0">
                <a:latin typeface="Times New Roman"/>
                <a:cs typeface="Times New Roman"/>
              </a:rPr>
              <a:t> </a:t>
            </a:r>
            <a:r>
              <a:rPr lang="en-US" altLang="zh-CN" i="1" dirty="0" smtClean="0">
                <a:latin typeface="Times New Roman"/>
                <a:cs typeface="Times New Roman"/>
              </a:rPr>
              <a:t>Feb</a:t>
            </a:r>
            <a:r>
              <a:rPr lang="zh-CN" altLang="en-US" i="1" dirty="0" smtClean="0">
                <a:latin typeface="Times New Roman"/>
                <a:cs typeface="Times New Roman"/>
              </a:rPr>
              <a:t> </a:t>
            </a:r>
            <a:r>
              <a:rPr lang="en-US" altLang="zh-CN" i="1" dirty="0" smtClean="0">
                <a:latin typeface="Times New Roman"/>
                <a:cs typeface="Times New Roman"/>
              </a:rPr>
              <a:t>22</a:t>
            </a:r>
            <a:r>
              <a:rPr lang="en-US" altLang="zh-CN" i="1" baseline="30000" dirty="0" smtClean="0">
                <a:latin typeface="Times New Roman"/>
                <a:cs typeface="Times New Roman"/>
              </a:rPr>
              <a:t>nd</a:t>
            </a:r>
            <a:r>
              <a:rPr lang="en-US" altLang="zh-CN" i="1" dirty="0" smtClean="0">
                <a:latin typeface="Times New Roman"/>
                <a:cs typeface="Times New Roman"/>
              </a:rPr>
              <a:t>,</a:t>
            </a:r>
            <a:r>
              <a:rPr lang="zh-CN" altLang="en-US" i="1" dirty="0" smtClean="0">
                <a:latin typeface="Times New Roman"/>
                <a:cs typeface="Times New Roman"/>
              </a:rPr>
              <a:t> </a:t>
            </a:r>
            <a:r>
              <a:rPr lang="en-US" altLang="zh-CN" i="1" dirty="0" smtClean="0">
                <a:latin typeface="Times New Roman"/>
                <a:cs typeface="Times New Roman"/>
              </a:rPr>
              <a:t>2000,</a:t>
            </a:r>
            <a:r>
              <a:rPr lang="zh-CN" altLang="en-US" i="1" dirty="0" smtClean="0">
                <a:latin typeface="Times New Roman"/>
                <a:cs typeface="Times New Roman"/>
              </a:rPr>
              <a:t> </a:t>
            </a:r>
            <a:r>
              <a:rPr lang="en-US" altLang="zh-CN" i="1" dirty="0" smtClean="0">
                <a:latin typeface="Times New Roman"/>
                <a:cs typeface="Times New Roman"/>
              </a:rPr>
              <a:t> 7 </a:t>
            </a:r>
            <a:r>
              <a:rPr lang="en-US" altLang="zh-CN" i="1" dirty="0">
                <a:latin typeface="Times New Roman"/>
                <a:cs typeface="Times New Roman"/>
              </a:rPr>
              <a:t>representatives of citizens </a:t>
            </a:r>
            <a:r>
              <a:rPr lang="en-US" altLang="zh-CN" i="1" dirty="0" smtClean="0">
                <a:latin typeface="Times New Roman"/>
                <a:cs typeface="Times New Roman"/>
              </a:rPr>
              <a:t>submitted </a:t>
            </a:r>
            <a:r>
              <a:rPr lang="en-US" altLang="zh-CN" i="1" dirty="0">
                <a:latin typeface="Times New Roman"/>
                <a:cs typeface="Times New Roman"/>
              </a:rPr>
              <a:t>to the Second Intermediate </a:t>
            </a:r>
            <a:r>
              <a:rPr lang="en-US" altLang="zh-CN" i="1" dirty="0" smtClean="0">
                <a:latin typeface="Times New Roman"/>
                <a:cs typeface="Times New Roman"/>
              </a:rPr>
              <a:t>People‘s </a:t>
            </a:r>
            <a:r>
              <a:rPr lang="en-US" altLang="zh-CN" i="1" dirty="0">
                <a:latin typeface="Times New Roman"/>
                <a:cs typeface="Times New Roman"/>
              </a:rPr>
              <a:t>Court of  City B an administrative proceeding with </a:t>
            </a:r>
            <a:r>
              <a:rPr lang="en-US" altLang="zh-CN" i="1" dirty="0">
                <a:solidFill>
                  <a:srgbClr val="FF0000"/>
                </a:solidFill>
                <a:latin typeface="Times New Roman"/>
                <a:cs typeface="Times New Roman"/>
              </a:rPr>
              <a:t>10,357 </a:t>
            </a:r>
            <a:r>
              <a:rPr lang="en-US" altLang="zh-CN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plaintiffs</a:t>
            </a:r>
            <a:r>
              <a:rPr lang="zh-CN" altLang="zh-CN" i="1" dirty="0" smtClean="0">
                <a:latin typeface="Times New Roman"/>
                <a:cs typeface="Times New Roman"/>
              </a:rPr>
              <a:t>,</a:t>
            </a:r>
            <a:r>
              <a:rPr lang="en-US" altLang="zh-CN" i="1" dirty="0" smtClean="0">
                <a:latin typeface="Times New Roman"/>
                <a:cs typeface="Times New Roman"/>
              </a:rPr>
              <a:t>suing </a:t>
            </a:r>
            <a:r>
              <a:rPr lang="en-US" altLang="zh-CN" i="1" dirty="0">
                <a:latin typeface="Times New Roman"/>
                <a:cs typeface="Times New Roman"/>
              </a:rPr>
              <a:t>the Municipal Housing and Land Administration Bureau of  municipal B’s government. </a:t>
            </a:r>
            <a:endParaRPr lang="en-US" altLang="zh-CN" i="1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altLang="zh-CN" dirty="0">
              <a:latin typeface="Times New Roman"/>
              <a:cs typeface="Times New Roman"/>
            </a:endParaRPr>
          </a:p>
          <a:p>
            <a:r>
              <a:rPr lang="en-US" altLang="zh-CN" dirty="0" smtClean="0">
                <a:latin typeface="Times New Roman"/>
                <a:cs typeface="Times New Roman"/>
              </a:rPr>
              <a:t>For</a:t>
            </a:r>
            <a:r>
              <a:rPr lang="zh-CN" altLang="en-US" dirty="0" smtClean="0">
                <a:latin typeface="Times New Roman"/>
                <a:cs typeface="Times New Roman"/>
              </a:rPr>
              <a:t> </a:t>
            </a:r>
            <a:r>
              <a:rPr lang="en-US" altLang="zh-CN" dirty="0" smtClean="0">
                <a:latin typeface="Times New Roman"/>
                <a:cs typeface="Times New Roman"/>
              </a:rPr>
              <a:t>the</a:t>
            </a:r>
            <a:r>
              <a:rPr lang="zh-CN" altLang="en-US" dirty="0" smtClean="0">
                <a:latin typeface="Times New Roman"/>
                <a:cs typeface="Times New Roman"/>
              </a:rPr>
              <a:t> </a:t>
            </a:r>
            <a:r>
              <a:rPr lang="en-US" altLang="zh-CN" dirty="0" smtClean="0">
                <a:latin typeface="Times New Roman"/>
                <a:cs typeface="Times New Roman"/>
              </a:rPr>
              <a:t>first</a:t>
            </a:r>
            <a:r>
              <a:rPr lang="zh-CN" altLang="en-US" dirty="0" smtClean="0">
                <a:latin typeface="Times New Roman"/>
                <a:cs typeface="Times New Roman"/>
              </a:rPr>
              <a:t> </a:t>
            </a:r>
            <a:r>
              <a:rPr lang="en-US" altLang="zh-CN" dirty="0" smtClean="0">
                <a:latin typeface="Times New Roman"/>
                <a:cs typeface="Times New Roman"/>
              </a:rPr>
              <a:t>time,</a:t>
            </a:r>
            <a:r>
              <a:rPr lang="zh-CN" altLang="en-US" dirty="0" smtClean="0">
                <a:latin typeface="Times New Roman"/>
                <a:cs typeface="Times New Roman"/>
              </a:rPr>
              <a:t> </a:t>
            </a:r>
            <a:r>
              <a:rPr lang="en-US" altLang="zh-CN" dirty="0" smtClean="0">
                <a:latin typeface="Times New Roman"/>
                <a:cs typeface="Times New Roman"/>
              </a:rPr>
              <a:t>local people suing the government</a:t>
            </a:r>
          </a:p>
          <a:p>
            <a:r>
              <a:rPr lang="en-US" altLang="zh-CN" dirty="0" smtClean="0">
                <a:latin typeface="Times New Roman"/>
                <a:cs typeface="Times New Roman"/>
              </a:rPr>
              <a:t>Largest,</a:t>
            </a:r>
            <a:r>
              <a:rPr lang="zh-CN" altLang="en-US" dirty="0" smtClean="0">
                <a:latin typeface="Times New Roman"/>
                <a:cs typeface="Times New Roman"/>
              </a:rPr>
              <a:t> </a:t>
            </a:r>
            <a:r>
              <a:rPr lang="en-US" altLang="zh-CN" dirty="0" smtClean="0">
                <a:latin typeface="Times New Roman"/>
                <a:cs typeface="Times New Roman"/>
              </a:rPr>
              <a:t>longest</a:t>
            </a:r>
            <a:r>
              <a:rPr lang="zh-CN" altLang="en-US" dirty="0" smtClean="0">
                <a:latin typeface="Times New Roman"/>
                <a:cs typeface="Times New Roman"/>
              </a:rPr>
              <a:t> </a:t>
            </a:r>
            <a:r>
              <a:rPr lang="en-US" altLang="zh-CN" dirty="0" smtClean="0">
                <a:latin typeface="Times New Roman"/>
                <a:cs typeface="Times New Roman"/>
              </a:rPr>
              <a:t>and</a:t>
            </a:r>
            <a:r>
              <a:rPr lang="zh-CN" altLang="en-US" dirty="0" smtClean="0">
                <a:latin typeface="Times New Roman"/>
                <a:cs typeface="Times New Roman"/>
              </a:rPr>
              <a:t> </a:t>
            </a:r>
            <a:r>
              <a:rPr lang="en-US" altLang="zh-CN" dirty="0" smtClean="0">
                <a:latin typeface="Times New Roman"/>
                <a:cs typeface="Times New Roman"/>
              </a:rPr>
              <a:t>rationalist</a:t>
            </a:r>
          </a:p>
          <a:p>
            <a:r>
              <a:rPr lang="en-US" altLang="zh-CN" dirty="0" smtClean="0">
                <a:latin typeface="Times New Roman"/>
                <a:cs typeface="Times New Roman"/>
              </a:rPr>
              <a:t>Claiming for</a:t>
            </a:r>
            <a:r>
              <a:rPr lang="zh-CN" altLang="en-US" dirty="0" smtClean="0">
                <a:latin typeface="Times New Roman"/>
                <a:cs typeface="Times New Roman"/>
              </a:rPr>
              <a:t> </a:t>
            </a:r>
            <a:r>
              <a:rPr lang="en-US" altLang="zh-CN" dirty="0" smtClean="0">
                <a:latin typeface="Times New Roman"/>
                <a:cs typeface="Times New Roman"/>
              </a:rPr>
              <a:t>land-use</a:t>
            </a:r>
            <a:r>
              <a:rPr lang="zh-CN" altLang="en-US" dirty="0" smtClean="0">
                <a:latin typeface="Times New Roman"/>
                <a:cs typeface="Times New Roman"/>
              </a:rPr>
              <a:t> </a:t>
            </a:r>
            <a:r>
              <a:rPr lang="en-US" altLang="zh-CN" dirty="0" smtClean="0">
                <a:latin typeface="Times New Roman"/>
                <a:cs typeface="Times New Roman"/>
              </a:rPr>
              <a:t>rights</a:t>
            </a:r>
            <a:r>
              <a:rPr lang="zh-CN" altLang="en-US" dirty="0" smtClean="0">
                <a:latin typeface="Times New Roman"/>
                <a:cs typeface="Times New Roman"/>
              </a:rPr>
              <a:t> </a:t>
            </a:r>
            <a:r>
              <a:rPr lang="en-US" altLang="zh-CN" dirty="0" smtClean="0">
                <a:latin typeface="Times New Roman"/>
                <a:cs typeface="Times New Roman"/>
              </a:rPr>
              <a:t>and</a:t>
            </a:r>
            <a:r>
              <a:rPr lang="zh-CN" altLang="en-US" dirty="0" smtClean="0">
                <a:latin typeface="Times New Roman"/>
                <a:cs typeface="Times New Roman"/>
              </a:rPr>
              <a:t> </a:t>
            </a:r>
            <a:r>
              <a:rPr lang="en-US" altLang="zh-CN" dirty="0" smtClean="0">
                <a:latin typeface="Times New Roman"/>
                <a:cs typeface="Times New Roman"/>
              </a:rPr>
              <a:t>then</a:t>
            </a:r>
            <a:r>
              <a:rPr lang="zh-CN" altLang="en-US" dirty="0" smtClean="0">
                <a:latin typeface="Times New Roman"/>
                <a:cs typeface="Times New Roman"/>
              </a:rPr>
              <a:t> </a:t>
            </a:r>
            <a:r>
              <a:rPr lang="en-US" altLang="zh-CN" dirty="0" smtClean="0">
                <a:latin typeface="Times New Roman"/>
                <a:cs typeface="Times New Roman"/>
              </a:rPr>
              <a:t>for</a:t>
            </a:r>
            <a:r>
              <a:rPr lang="zh-CN" altLang="en-US" dirty="0" smtClean="0">
                <a:latin typeface="Times New Roman"/>
                <a:cs typeface="Times New Roman"/>
              </a:rPr>
              <a:t> </a:t>
            </a:r>
            <a:r>
              <a:rPr lang="en-US" altLang="zh-CN" dirty="0" smtClean="0">
                <a:latin typeface="Times New Roman"/>
                <a:cs typeface="Times New Roman"/>
              </a:rPr>
              <a:t>citizenship</a:t>
            </a:r>
            <a:r>
              <a:rPr lang="zh-CN" altLang="en-US" dirty="0" smtClean="0">
                <a:latin typeface="Times New Roman"/>
                <a:cs typeface="Times New Roman"/>
              </a:rPr>
              <a:t> </a:t>
            </a:r>
            <a:r>
              <a:rPr lang="en-US" altLang="zh-CN" dirty="0" smtClean="0">
                <a:latin typeface="Times New Roman"/>
                <a:cs typeface="Times New Roman"/>
              </a:rPr>
              <a:t>during</a:t>
            </a:r>
            <a:r>
              <a:rPr lang="zh-CN" altLang="en-US" dirty="0" smtClean="0">
                <a:latin typeface="Times New Roman"/>
                <a:cs typeface="Times New Roman"/>
              </a:rPr>
              <a:t> </a:t>
            </a:r>
            <a:r>
              <a:rPr lang="en-US" altLang="zh-CN" dirty="0" smtClean="0">
                <a:latin typeface="Times New Roman"/>
                <a:cs typeface="Times New Roman"/>
              </a:rPr>
              <a:t>the</a:t>
            </a:r>
            <a:r>
              <a:rPr lang="zh-CN" altLang="en-US" dirty="0" smtClean="0">
                <a:latin typeface="Times New Roman"/>
                <a:cs typeface="Times New Roman"/>
              </a:rPr>
              <a:t> </a:t>
            </a:r>
            <a:r>
              <a:rPr lang="en-US" altLang="zh-CN" dirty="0" smtClean="0">
                <a:latin typeface="Times New Roman"/>
                <a:cs typeface="Times New Roman"/>
              </a:rPr>
              <a:t>last</a:t>
            </a:r>
            <a:r>
              <a:rPr lang="zh-CN" altLang="en-US" dirty="0" smtClean="0">
                <a:latin typeface="Times New Roman"/>
                <a:cs typeface="Times New Roman"/>
              </a:rPr>
              <a:t> </a:t>
            </a:r>
            <a:r>
              <a:rPr lang="en-US" altLang="zh-CN" dirty="0" smtClean="0">
                <a:latin typeface="Times New Roman"/>
                <a:cs typeface="Times New Roman"/>
              </a:rPr>
              <a:t>20</a:t>
            </a:r>
            <a:r>
              <a:rPr lang="zh-CN" altLang="en-US" dirty="0" smtClean="0">
                <a:latin typeface="Times New Roman"/>
                <a:cs typeface="Times New Roman"/>
              </a:rPr>
              <a:t> </a:t>
            </a:r>
            <a:r>
              <a:rPr lang="en-US" altLang="zh-CN" dirty="0" smtClean="0">
                <a:latin typeface="Times New Roman"/>
                <a:cs typeface="Times New Roman"/>
              </a:rPr>
              <a:t>years</a:t>
            </a:r>
          </a:p>
          <a:p>
            <a:pPr marL="0" indent="0">
              <a:buNone/>
            </a:pPr>
            <a:endParaRPr lang="en-US" altLang="zh-CN" dirty="0" smtClean="0">
              <a:latin typeface="Times New Roman"/>
              <a:cs typeface="Times New Roman"/>
            </a:endParaRP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7613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1036638"/>
          </a:xfrm>
        </p:spPr>
        <p:txBody>
          <a:bodyPr/>
          <a:lstStyle/>
          <a:p>
            <a:r>
              <a:rPr lang="en-US" altLang="zh-CN" dirty="0"/>
              <a:t>T</a:t>
            </a:r>
            <a:r>
              <a:rPr lang="en-US" altLang="zh-CN" dirty="0" smtClean="0"/>
              <a:t>he</a:t>
            </a:r>
            <a:r>
              <a:rPr lang="zh-CN" altLang="en-US" dirty="0" smtClean="0"/>
              <a:t> </a:t>
            </a:r>
            <a:r>
              <a:rPr lang="en-US" altLang="zh-CN" dirty="0"/>
              <a:t>G</a:t>
            </a:r>
            <a:r>
              <a:rPr lang="en-US" altLang="zh-CN" dirty="0" smtClean="0"/>
              <a:t>rand</a:t>
            </a:r>
            <a:r>
              <a:rPr lang="zh-CN" altLang="en-US" dirty="0" smtClean="0"/>
              <a:t> </a:t>
            </a:r>
            <a:r>
              <a:rPr lang="en-US" altLang="zh-CN" dirty="0"/>
              <a:t>L</a:t>
            </a:r>
            <a:r>
              <a:rPr lang="en-US" altLang="zh-CN" dirty="0" smtClean="0"/>
              <a:t>itigation</a:t>
            </a:r>
            <a:endParaRPr lang="en-US" altLang="zh-CN" dirty="0"/>
          </a:p>
        </p:txBody>
      </p:sp>
      <p:pic>
        <p:nvPicPr>
          <p:cNvPr id="78852" name="Picture 4" descr="万人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 t="18839"/>
          <a:stretch>
            <a:fillRect/>
          </a:stretch>
        </p:blipFill>
        <p:spPr>
          <a:xfrm>
            <a:off x="611188" y="1557338"/>
            <a:ext cx="4032250" cy="2174875"/>
          </a:xfrm>
          <a:noFill/>
          <a:ln/>
        </p:spPr>
      </p:pic>
      <p:pic>
        <p:nvPicPr>
          <p:cNvPr id="78853" name="Picture 5" descr="wanrenmingce"/>
          <p:cNvPicPr>
            <a:picLocks noChangeAspect="1" noChangeArrowheads="1"/>
          </p:cNvPicPr>
          <p:nvPr/>
        </p:nvPicPr>
        <p:blipFill>
          <a:blip r:embed="rId3"/>
          <a:srcRect t="8017" b="17302"/>
          <a:stretch>
            <a:fillRect/>
          </a:stretch>
        </p:blipFill>
        <p:spPr bwMode="auto">
          <a:xfrm>
            <a:off x="755650" y="3789363"/>
            <a:ext cx="369570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4" name="Picture 6" descr="IMGP1894"/>
          <p:cNvPicPr>
            <a:picLocks noChangeAspect="1" noChangeArrowheads="1"/>
          </p:cNvPicPr>
          <p:nvPr/>
        </p:nvPicPr>
        <p:blipFill>
          <a:blip r:embed="rId4"/>
          <a:srcRect l="5634" t="9781" r="4225" b="5455"/>
          <a:stretch>
            <a:fillRect/>
          </a:stretch>
        </p:blipFill>
        <p:spPr bwMode="auto">
          <a:xfrm>
            <a:off x="5076825" y="1773238"/>
            <a:ext cx="365760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5" name="Rectangle 7"/>
          <p:cNvSpPr>
            <a:spLocks noChangeArrowheads="1"/>
          </p:cNvSpPr>
          <p:nvPr/>
        </p:nvSpPr>
        <p:spPr bwMode="auto">
          <a:xfrm>
            <a:off x="5059363" y="4791403"/>
            <a:ext cx="38338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indent="266700" algn="ctr"/>
            <a:r>
              <a:rPr lang="en-US" altLang="zh-CN" sz="1400" dirty="0" smtClean="0"/>
              <a:t>The report letter was submitted in the 9</a:t>
            </a:r>
            <a:r>
              <a:rPr lang="en-US" altLang="zh-CN" sz="1400" baseline="30000" dirty="0" smtClean="0"/>
              <a:t>th</a:t>
            </a:r>
            <a:r>
              <a:rPr lang="en-US" altLang="zh-CN" sz="1400" dirty="0" smtClean="0"/>
              <a:t>  National People’s Congress (1999)</a:t>
            </a:r>
            <a:endParaRPr lang="en-US" altLang="zh-CN" sz="1400" dirty="0"/>
          </a:p>
        </p:txBody>
      </p:sp>
      <p:sp>
        <p:nvSpPr>
          <p:cNvPr id="78856" name="Rectangle 8"/>
          <p:cNvSpPr>
            <a:spLocks noChangeArrowheads="1"/>
          </p:cNvSpPr>
          <p:nvPr/>
        </p:nvSpPr>
        <p:spPr bwMode="auto">
          <a:xfrm>
            <a:off x="567650" y="5841702"/>
            <a:ext cx="69489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altLang="zh-CN" dirty="0" smtClean="0"/>
              <a:t>22</a:t>
            </a:r>
            <a:r>
              <a:rPr lang="en-US" altLang="zh-CN" baseline="30000" dirty="0" smtClean="0"/>
              <a:t>nd</a:t>
            </a:r>
            <a:r>
              <a:rPr lang="en-US" altLang="zh-CN" dirty="0" smtClean="0"/>
              <a:t>, Feb, 2000. 7 representatives of the Grand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Litigation in front of the court with the plaint and the book of 10357 people’s signatures.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49593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2308</TotalTime>
  <Words>857</Words>
  <Application>Microsoft Macintosh PowerPoint</Application>
  <PresentationFormat>全屏显示(4:3)</PresentationFormat>
  <Paragraphs>105</Paragraphs>
  <Slides>20</Slides>
  <Notes>7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1" baseType="lpstr">
      <vt:lpstr>Office 主题</vt:lpstr>
      <vt:lpstr>Becoming CITIZENS in the   inner city renewal</vt:lpstr>
      <vt:lpstr>Beijing in dream </vt:lpstr>
      <vt:lpstr>Beijing in reality </vt:lpstr>
      <vt:lpstr>Background</vt:lpstr>
      <vt:lpstr>PowerPoint 演示文稿</vt:lpstr>
      <vt:lpstr> Demolition</vt:lpstr>
      <vt:lpstr>Community for replacement</vt:lpstr>
      <vt:lpstr>Case: the Grand Litigation of Ten Thousand Plaintiffs</vt:lpstr>
      <vt:lpstr>The Grand Litigation</vt:lpstr>
      <vt:lpstr>Question</vt:lpstr>
      <vt:lpstr>SUBJECTIVITY of actors: Self-empowerment</vt:lpstr>
      <vt:lpstr>Framing: SPLITTING the state based on the law</vt:lpstr>
      <vt:lpstr>After: Two conditions considering  the state-individual relationships</vt:lpstr>
      <vt:lpstr>Key of strategy: Multiple roles of law</vt:lpstr>
      <vt:lpstr>Law as mobilization mechanism Law learning group</vt:lpstr>
      <vt:lpstr>Positive Social heritage</vt:lpstr>
      <vt:lpstr>Claim: Citizens are entitled to rights</vt:lpstr>
      <vt:lpstr>PowerPoint 演示文稿</vt:lpstr>
      <vt:lpstr>Land &amp; House Contract </vt:lpstr>
      <vt:lpstr>Property Ownership Certificate for House and Land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cold you</dc:creator>
  <cp:lastModifiedBy>cold you</cp:lastModifiedBy>
  <cp:revision>37</cp:revision>
  <cp:lastPrinted>2016-09-18T09:10:41Z</cp:lastPrinted>
  <dcterms:created xsi:type="dcterms:W3CDTF">2015-11-02T05:15:22Z</dcterms:created>
  <dcterms:modified xsi:type="dcterms:W3CDTF">2016-09-19T00:10:15Z</dcterms:modified>
</cp:coreProperties>
</file>