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84" r:id="rId4"/>
    <p:sldId id="285" r:id="rId5"/>
    <p:sldId id="270" r:id="rId6"/>
    <p:sldId id="277" r:id="rId7"/>
    <p:sldId id="286" r:id="rId8"/>
    <p:sldId id="287" r:id="rId9"/>
    <p:sldId id="288" r:id="rId10"/>
    <p:sldId id="289" r:id="rId11"/>
    <p:sldId id="276" r:id="rId12"/>
    <p:sldId id="291" r:id="rId13"/>
    <p:sldId id="292" r:id="rId14"/>
    <p:sldId id="293" r:id="rId15"/>
    <p:sldId id="298" r:id="rId16"/>
    <p:sldId id="299" r:id="rId17"/>
    <p:sldId id="301" r:id="rId18"/>
    <p:sldId id="302" r:id="rId19"/>
    <p:sldId id="279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3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SUNS&#34920;1012_li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SUNS&#21407;&#22987;&#25968;&#25454;_201711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zh-CN" altLang="en-US" sz="1200" b="0"/>
              <a:t>（</a:t>
            </a:r>
            <a:r>
              <a:rPr lang="en-US" altLang="zh-CN" sz="1200" b="0"/>
              <a:t>a</a:t>
            </a:r>
            <a:r>
              <a:rPr lang="zh-CN" altLang="en-US" sz="1200" b="0"/>
              <a:t>）户籍</a:t>
            </a:r>
          </a:p>
        </c:rich>
      </c:tx>
      <c:layout>
        <c:manualLayout>
          <c:xMode val="edge"/>
          <c:yMode val="edge"/>
          <c:x val="0.34391857115421598"/>
          <c:y val="8.581849388543229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8879750698308594E-2"/>
          <c:y val="0.103608262226179"/>
          <c:w val="0.76363305806286397"/>
          <c:h val="0.53753697543867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第三层三向交互!$C$16</c:f>
              <c:strCache>
                <c:ptCount val="1"/>
                <c:pt idx="0">
                  <c:v>男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34807921000139E-2"/>
                  <c:y val="-3.2666373104860399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F86-4C08-9F7F-6E03CA385E0D}"/>
                </c:ext>
              </c:extLst>
            </c:dLbl>
            <c:dLbl>
              <c:idx val="2"/>
              <c:layout>
                <c:manualLayout>
                  <c:x val="-1.34786694748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F86-4C08-9F7F-6E03CA385E0D}"/>
                </c:ext>
              </c:extLst>
            </c:dLbl>
            <c:dLbl>
              <c:idx val="3"/>
              <c:layout>
                <c:manualLayout>
                  <c:x val="-1.34786694748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F86-4C08-9F7F-6E03CA385E0D}"/>
                </c:ext>
              </c:extLst>
            </c:dLbl>
            <c:dLbl>
              <c:idx val="4"/>
              <c:layout>
                <c:manualLayout>
                  <c:x val="-6.73933473744984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F86-4C08-9F7F-6E03CA385E0D}"/>
                </c:ext>
              </c:extLst>
            </c:dLbl>
            <c:dLbl>
              <c:idx val="5"/>
              <c:layout>
                <c:manualLayout>
                  <c:x val="-1.34786694748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86-4C08-9F7F-6E03CA385E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第三层三向交互!$A$17:$B$22</c:f>
              <c:multiLvlStrCache>
                <c:ptCount val="6"/>
                <c:lvl>
                  <c:pt idx="0">
                    <c:v>上海本地人</c:v>
                  </c:pt>
                  <c:pt idx="1">
                    <c:v>新上海人</c:v>
                  </c:pt>
                  <c:pt idx="2">
                    <c:v>外地人</c:v>
                  </c:pt>
                  <c:pt idx="3">
                    <c:v>上海本地人</c:v>
                  </c:pt>
                  <c:pt idx="4">
                    <c:v>新上海人</c:v>
                  </c:pt>
                  <c:pt idx="5">
                    <c:v>外地人</c:v>
                  </c:pt>
                </c:lvl>
                <c:lvl>
                  <c:pt idx="0">
                    <c:v>工作日</c:v>
                  </c:pt>
                  <c:pt idx="3">
                    <c:v>周末</c:v>
                  </c:pt>
                </c:lvl>
              </c:multiLvlStrCache>
            </c:multiLvlStrRef>
          </c:cat>
          <c:val>
            <c:numRef>
              <c:f>第三层三向交互!$C$17:$C$22</c:f>
              <c:numCache>
                <c:formatCode>0</c:formatCode>
                <c:ptCount val="6"/>
                <c:pt idx="0">
                  <c:v>84.56935</c:v>
                </c:pt>
                <c:pt idx="1">
                  <c:v>73.973369999999974</c:v>
                </c:pt>
                <c:pt idx="2">
                  <c:v>57.619280000000003</c:v>
                </c:pt>
                <c:pt idx="3">
                  <c:v>95.041979999999995</c:v>
                </c:pt>
                <c:pt idx="4">
                  <c:v>93.837760000000003</c:v>
                </c:pt>
                <c:pt idx="5">
                  <c:v>78.73451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83-4ADD-A656-655E305AA3A7}"/>
            </c:ext>
          </c:extLst>
        </c:ser>
        <c:ser>
          <c:idx val="1"/>
          <c:order val="1"/>
          <c:tx>
            <c:strRef>
              <c:f>第三层三向交互!$D$16</c:f>
              <c:strCache>
                <c:ptCount val="1"/>
                <c:pt idx="0">
                  <c:v>女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第三层三向交互!$A$17:$B$22</c:f>
              <c:multiLvlStrCache>
                <c:ptCount val="6"/>
                <c:lvl>
                  <c:pt idx="0">
                    <c:v>上海本地人</c:v>
                  </c:pt>
                  <c:pt idx="1">
                    <c:v>新上海人</c:v>
                  </c:pt>
                  <c:pt idx="2">
                    <c:v>外地人</c:v>
                  </c:pt>
                  <c:pt idx="3">
                    <c:v>上海本地人</c:v>
                  </c:pt>
                  <c:pt idx="4">
                    <c:v>新上海人</c:v>
                  </c:pt>
                  <c:pt idx="5">
                    <c:v>外地人</c:v>
                  </c:pt>
                </c:lvl>
                <c:lvl>
                  <c:pt idx="0">
                    <c:v>工作日</c:v>
                  </c:pt>
                  <c:pt idx="3">
                    <c:v>周末</c:v>
                  </c:pt>
                </c:lvl>
              </c:multiLvlStrCache>
            </c:multiLvlStrRef>
          </c:cat>
          <c:val>
            <c:numRef>
              <c:f>第三层三向交互!$D$17:$D$22</c:f>
              <c:numCache>
                <c:formatCode>0</c:formatCode>
                <c:ptCount val="6"/>
                <c:pt idx="0">
                  <c:v>134.5573</c:v>
                </c:pt>
                <c:pt idx="1">
                  <c:v>116.2895</c:v>
                </c:pt>
                <c:pt idx="2">
                  <c:v>114.8583</c:v>
                </c:pt>
                <c:pt idx="3">
                  <c:v>150.20599999999999</c:v>
                </c:pt>
                <c:pt idx="4">
                  <c:v>149.62799999999999</c:v>
                </c:pt>
                <c:pt idx="5">
                  <c:v>148.6397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83-4ADD-A656-655E305AA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5791664"/>
        <c:axId val="255792056"/>
      </c:barChart>
      <c:catAx>
        <c:axId val="25579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eaVert"/>
          <a:lstStyle/>
          <a:p>
            <a:pPr>
              <a:defRPr sz="1000"/>
            </a:pPr>
            <a:endParaRPr lang="fr-FR"/>
          </a:p>
        </c:txPr>
        <c:crossAx val="255792056"/>
        <c:crosses val="autoZero"/>
        <c:auto val="1"/>
        <c:lblAlgn val="ctr"/>
        <c:lblOffset val="100"/>
        <c:noMultiLvlLbl val="0"/>
      </c:catAx>
      <c:valAx>
        <c:axId val="255792056"/>
        <c:scaling>
          <c:orientation val="minMax"/>
          <c:max val="180"/>
          <c:min val="0"/>
        </c:scaling>
        <c:delete val="0"/>
        <c:axPos val="l"/>
        <c:numFmt formatCode="0" sourceLinked="1"/>
        <c:majorTickMark val="in"/>
        <c:minorTickMark val="in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vert="horz"/>
          <a:lstStyle/>
          <a:p>
            <a:pPr>
              <a:defRPr sz="1100"/>
            </a:pPr>
            <a:endParaRPr lang="fr-FR"/>
          </a:p>
        </c:txPr>
        <c:crossAx val="255791664"/>
        <c:crosses val="autoZero"/>
        <c:crossBetween val="between"/>
        <c:majorUnit val="60"/>
        <c:minorUnit val="6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32552333397401"/>
          <c:y val="0.92491663964522897"/>
          <c:w val="0.28186927853530502"/>
          <c:h val="7.0322589109829498E-2"/>
        </c:manualLayout>
      </c:layout>
      <c:overlay val="0"/>
      <c:txPr>
        <a:bodyPr/>
        <a:lstStyle/>
        <a:p>
          <a:pPr>
            <a:defRPr sz="1000"/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ysClr val="windowText" lastClr="00000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b="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户籍</a:t>
            </a:r>
          </a:p>
        </c:rich>
      </c:tx>
      <c:overlay val="1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1706298775881003E-2"/>
          <c:y val="0.111164115212639"/>
          <c:w val="0.923889929732161"/>
          <c:h val="0.599379626233998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[SUNS原始数据_20171110.xlsx]a具体家庭事务决策权和大小事决策权!$J$35</c:f>
              <c:strCache>
                <c:ptCount val="1"/>
                <c:pt idx="0">
                  <c:v>上海本地人</c:v>
                </c:pt>
              </c:strCache>
            </c:strRef>
          </c:tx>
          <c:spPr>
            <a:solidFill>
              <a:srgbClr val="769B3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[SUNS原始数据_20171110.xlsx]a具体家庭事务决策权和大小事决策权!$H$36:$I$45</c:f>
              <c:multiLvlStrCache>
                <c:ptCount val="10"/>
                <c:lvl>
                  <c:pt idx="0">
                    <c:v>丈夫决定</c:v>
                  </c:pt>
                  <c:pt idx="1">
                    <c:v>妻子决定</c:v>
                  </c:pt>
                  <c:pt idx="2">
                    <c:v>丈夫决定</c:v>
                  </c:pt>
                  <c:pt idx="3">
                    <c:v>妻子决定</c:v>
                  </c:pt>
                  <c:pt idx="4">
                    <c:v>丈夫决定</c:v>
                  </c:pt>
                  <c:pt idx="5">
                    <c:v>妻子决定</c:v>
                  </c:pt>
                  <c:pt idx="6">
                    <c:v>丈夫决定</c:v>
                  </c:pt>
                  <c:pt idx="7">
                    <c:v>妻子决定</c:v>
                  </c:pt>
                  <c:pt idx="8">
                    <c:v>丈夫决定</c:v>
                  </c:pt>
                  <c:pt idx="9">
                    <c:v>妻子决定</c:v>
                  </c:pt>
                </c:lvl>
                <c:lvl>
                  <c:pt idx="0">
                    <c:v>日常消费</c:v>
                  </c:pt>
                  <c:pt idx="2">
                    <c:v>买房买车</c:v>
                  </c:pt>
                  <c:pt idx="4">
                    <c:v>财务投资</c:v>
                  </c:pt>
                  <c:pt idx="6">
                    <c:v>子女教育</c:v>
                  </c:pt>
                  <c:pt idx="8">
                    <c:v>供养父母</c:v>
                  </c:pt>
                </c:lvl>
              </c:multiLvlStrCache>
            </c:multiLvlStrRef>
          </c:cat>
          <c:val>
            <c:numRef>
              <c:f>[SUNS原始数据_20171110.xlsx]a具体家庭事务决策权和大小事决策权!$J$36:$J$45</c:f>
              <c:numCache>
                <c:formatCode>0_ </c:formatCode>
                <c:ptCount val="10"/>
                <c:pt idx="0">
                  <c:v>14.06</c:v>
                </c:pt>
                <c:pt idx="1">
                  <c:v>28.71</c:v>
                </c:pt>
                <c:pt idx="2">
                  <c:v>13.72</c:v>
                </c:pt>
                <c:pt idx="3">
                  <c:v>8.75</c:v>
                </c:pt>
                <c:pt idx="4">
                  <c:v>15.57</c:v>
                </c:pt>
                <c:pt idx="5">
                  <c:v>16.16</c:v>
                </c:pt>
                <c:pt idx="6">
                  <c:v>11.78</c:v>
                </c:pt>
                <c:pt idx="7">
                  <c:v>18.64</c:v>
                </c:pt>
                <c:pt idx="8">
                  <c:v>9.3000000000000007</c:v>
                </c:pt>
                <c:pt idx="9">
                  <c:v>7.43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A3-4358-B302-2D7ACFF4C5AF}"/>
            </c:ext>
          </c:extLst>
        </c:ser>
        <c:ser>
          <c:idx val="1"/>
          <c:order val="1"/>
          <c:tx>
            <c:strRef>
              <c:f>[SUNS原始数据_20171110.xlsx]a具体家庭事务决策权和大小事决策权!$K$35</c:f>
              <c:strCache>
                <c:ptCount val="1"/>
                <c:pt idx="0">
                  <c:v>新上海人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[SUNS原始数据_20171110.xlsx]a具体家庭事务决策权和大小事决策权!$H$36:$I$45</c:f>
              <c:multiLvlStrCache>
                <c:ptCount val="10"/>
                <c:lvl>
                  <c:pt idx="0">
                    <c:v>丈夫决定</c:v>
                  </c:pt>
                  <c:pt idx="1">
                    <c:v>妻子决定</c:v>
                  </c:pt>
                  <c:pt idx="2">
                    <c:v>丈夫决定</c:v>
                  </c:pt>
                  <c:pt idx="3">
                    <c:v>妻子决定</c:v>
                  </c:pt>
                  <c:pt idx="4">
                    <c:v>丈夫决定</c:v>
                  </c:pt>
                  <c:pt idx="5">
                    <c:v>妻子决定</c:v>
                  </c:pt>
                  <c:pt idx="6">
                    <c:v>丈夫决定</c:v>
                  </c:pt>
                  <c:pt idx="7">
                    <c:v>妻子决定</c:v>
                  </c:pt>
                  <c:pt idx="8">
                    <c:v>丈夫决定</c:v>
                  </c:pt>
                  <c:pt idx="9">
                    <c:v>妻子决定</c:v>
                  </c:pt>
                </c:lvl>
                <c:lvl>
                  <c:pt idx="0">
                    <c:v>日常消费</c:v>
                  </c:pt>
                  <c:pt idx="2">
                    <c:v>买房买车</c:v>
                  </c:pt>
                  <c:pt idx="4">
                    <c:v>财务投资</c:v>
                  </c:pt>
                  <c:pt idx="6">
                    <c:v>子女教育</c:v>
                  </c:pt>
                  <c:pt idx="8">
                    <c:v>供养父母</c:v>
                  </c:pt>
                </c:lvl>
              </c:multiLvlStrCache>
            </c:multiLvlStrRef>
          </c:cat>
          <c:val>
            <c:numRef>
              <c:f>[SUNS原始数据_20171110.xlsx]a具体家庭事务决策权和大小事决策权!$K$36:$K$45</c:f>
              <c:numCache>
                <c:formatCode>0_ </c:formatCode>
                <c:ptCount val="10"/>
                <c:pt idx="0">
                  <c:v>11.66</c:v>
                </c:pt>
                <c:pt idx="1">
                  <c:v>33.9</c:v>
                </c:pt>
                <c:pt idx="2">
                  <c:v>15.57</c:v>
                </c:pt>
                <c:pt idx="3">
                  <c:v>9.18</c:v>
                </c:pt>
                <c:pt idx="4">
                  <c:v>20.55</c:v>
                </c:pt>
                <c:pt idx="5">
                  <c:v>16.149999999999999</c:v>
                </c:pt>
                <c:pt idx="6">
                  <c:v>9.57</c:v>
                </c:pt>
                <c:pt idx="7">
                  <c:v>22.17</c:v>
                </c:pt>
                <c:pt idx="8">
                  <c:v>7.13</c:v>
                </c:pt>
                <c:pt idx="9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A3-4358-B302-2D7ACFF4C5AF}"/>
            </c:ext>
          </c:extLst>
        </c:ser>
        <c:ser>
          <c:idx val="2"/>
          <c:order val="2"/>
          <c:tx>
            <c:strRef>
              <c:f>[SUNS原始数据_20171110.xlsx]a具体家庭事务决策权和大小事决策权!$L$35</c:f>
              <c:strCache>
                <c:ptCount val="1"/>
                <c:pt idx="0">
                  <c:v>外地人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[SUNS原始数据_20171110.xlsx]a具体家庭事务决策权和大小事决策权!$H$36:$I$45</c:f>
              <c:multiLvlStrCache>
                <c:ptCount val="10"/>
                <c:lvl>
                  <c:pt idx="0">
                    <c:v>丈夫决定</c:v>
                  </c:pt>
                  <c:pt idx="1">
                    <c:v>妻子决定</c:v>
                  </c:pt>
                  <c:pt idx="2">
                    <c:v>丈夫决定</c:v>
                  </c:pt>
                  <c:pt idx="3">
                    <c:v>妻子决定</c:v>
                  </c:pt>
                  <c:pt idx="4">
                    <c:v>丈夫决定</c:v>
                  </c:pt>
                  <c:pt idx="5">
                    <c:v>妻子决定</c:v>
                  </c:pt>
                  <c:pt idx="6">
                    <c:v>丈夫决定</c:v>
                  </c:pt>
                  <c:pt idx="7">
                    <c:v>妻子决定</c:v>
                  </c:pt>
                  <c:pt idx="8">
                    <c:v>丈夫决定</c:v>
                  </c:pt>
                  <c:pt idx="9">
                    <c:v>妻子决定</c:v>
                  </c:pt>
                </c:lvl>
                <c:lvl>
                  <c:pt idx="0">
                    <c:v>日常消费</c:v>
                  </c:pt>
                  <c:pt idx="2">
                    <c:v>买房买车</c:v>
                  </c:pt>
                  <c:pt idx="4">
                    <c:v>财务投资</c:v>
                  </c:pt>
                  <c:pt idx="6">
                    <c:v>子女教育</c:v>
                  </c:pt>
                  <c:pt idx="8">
                    <c:v>供养父母</c:v>
                  </c:pt>
                </c:lvl>
              </c:multiLvlStrCache>
            </c:multiLvlStrRef>
          </c:cat>
          <c:val>
            <c:numRef>
              <c:f>[SUNS原始数据_20171110.xlsx]a具体家庭事务决策权和大小事决策权!$L$36:$L$45</c:f>
              <c:numCache>
                <c:formatCode>0_ </c:formatCode>
                <c:ptCount val="10"/>
                <c:pt idx="0">
                  <c:v>9.93</c:v>
                </c:pt>
                <c:pt idx="1">
                  <c:v>29.01</c:v>
                </c:pt>
                <c:pt idx="2">
                  <c:v>15.41</c:v>
                </c:pt>
                <c:pt idx="3">
                  <c:v>5.56</c:v>
                </c:pt>
                <c:pt idx="4">
                  <c:v>17.54</c:v>
                </c:pt>
                <c:pt idx="5">
                  <c:v>9.2399999999999984</c:v>
                </c:pt>
                <c:pt idx="6">
                  <c:v>9.0500000000000007</c:v>
                </c:pt>
                <c:pt idx="7">
                  <c:v>17.46</c:v>
                </c:pt>
                <c:pt idx="8">
                  <c:v>7.91</c:v>
                </c:pt>
                <c:pt idx="9">
                  <c:v>4.1199999999999974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A3-4358-B302-2D7ACFF4C5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55792840"/>
        <c:axId val="255793232"/>
      </c:barChart>
      <c:catAx>
        <c:axId val="2557928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5793232"/>
        <c:crosses val="autoZero"/>
        <c:auto val="1"/>
        <c:lblAlgn val="ctr"/>
        <c:lblOffset val="100"/>
        <c:noMultiLvlLbl val="0"/>
      </c:catAx>
      <c:valAx>
        <c:axId val="255793232"/>
        <c:scaling>
          <c:orientation val="minMax"/>
        </c:scaling>
        <c:delete val="0"/>
        <c:axPos val="l"/>
        <c:numFmt formatCode="0_ " sourceLinked="1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fr-FR"/>
          </a:p>
        </c:txPr>
        <c:crossAx val="255792840"/>
        <c:crosses val="autoZero"/>
        <c:crossBetween val="between"/>
        <c:majorUnit val="10"/>
        <c:min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117330203617"/>
          <c:y val="0.91696618179368705"/>
          <c:w val="0.325765019805137"/>
          <c:h val="6.4177430638542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7B1AA-D2BC-4DC0-9911-C5C5100B3325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9C34C-2F06-40D6-AAAB-0D008A396E9B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7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C34C-2F06-40D6-AAAB-0D008A396E9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88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C34C-2F06-40D6-AAAB-0D008A396E9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843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9E84F-CDFB-4D59-BBF8-F03EAAC11395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C34C-2F06-40D6-AAAB-0D008A396E9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755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C34C-2F06-40D6-AAAB-0D008A396E9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3112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9C34C-2F06-40D6-AAAB-0D008A396E9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676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97E255-DF4E-4154-9F35-62CC90B0B80A}" type="slidenum">
              <a:rPr lang="zh-CN" altLang="en-US" smtClean="0">
                <a:latin typeface="Calibri" pitchFamily="34" charset="0"/>
                <a:ea typeface="宋体" pitchFamily="2" charset="-122"/>
              </a:rPr>
              <a:t>19</a:t>
            </a:fld>
            <a:endParaRPr lang="zh-CN" altLang="en-US"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6527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DF9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>
            <a:spLocks noChangeArrowheads="1"/>
          </p:cNvSpPr>
          <p:nvPr/>
        </p:nvSpPr>
        <p:spPr bwMode="auto">
          <a:xfrm>
            <a:off x="0" y="0"/>
            <a:ext cx="6426200" cy="5861054"/>
          </a:xfrm>
          <a:custGeom>
            <a:avLst/>
            <a:gdLst>
              <a:gd name="connsiteX0" fmla="*/ 0 w 6426200"/>
              <a:gd name="connsiteY0" fmla="*/ 0 h 5861054"/>
              <a:gd name="connsiteX1" fmla="*/ 6202018 w 6426200"/>
              <a:gd name="connsiteY1" fmla="*/ 0 h 5861054"/>
              <a:gd name="connsiteX2" fmla="*/ 6225541 w 6426200"/>
              <a:gd name="connsiteY2" fmla="*/ 69532 h 5861054"/>
              <a:gd name="connsiteX3" fmla="*/ 6426200 w 6426200"/>
              <a:gd name="connsiteY3" fmla="*/ 1397004 h 5861054"/>
              <a:gd name="connsiteX4" fmla="*/ 1962943 w 6426200"/>
              <a:gd name="connsiteY4" fmla="*/ 5861054 h 5861054"/>
              <a:gd name="connsiteX5" fmla="*/ 27937 w 6426200"/>
              <a:gd name="connsiteY5" fmla="*/ 5420851 h 5861054"/>
              <a:gd name="connsiteX6" fmla="*/ 0 w 6426200"/>
              <a:gd name="connsiteY6" fmla="*/ 5406540 h 5861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26200" h="5861054">
                <a:moveTo>
                  <a:pt x="0" y="0"/>
                </a:moveTo>
                <a:lnTo>
                  <a:pt x="6202018" y="0"/>
                </a:lnTo>
                <a:lnTo>
                  <a:pt x="6225541" y="69532"/>
                </a:lnTo>
                <a:cubicBezTo>
                  <a:pt x="6355948" y="488880"/>
                  <a:pt x="6426200" y="934737"/>
                  <a:pt x="6426200" y="1397004"/>
                </a:cubicBezTo>
                <a:cubicBezTo>
                  <a:pt x="6426200" y="3862431"/>
                  <a:pt x="4427932" y="5861054"/>
                  <a:pt x="1962943" y="5861054"/>
                </a:cubicBezTo>
                <a:cubicBezTo>
                  <a:pt x="1269665" y="5861054"/>
                  <a:pt x="613305" y="5702960"/>
                  <a:pt x="27937" y="5420851"/>
                </a:cubicBezTo>
                <a:lnTo>
                  <a:pt x="0" y="5406540"/>
                </a:lnTo>
                <a:close/>
              </a:path>
            </a:pathLst>
          </a:custGeom>
          <a:solidFill>
            <a:srgbClr val="E5B8B7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53" name="任意多边形 52"/>
          <p:cNvSpPr>
            <a:spLocks noChangeArrowheads="1"/>
          </p:cNvSpPr>
          <p:nvPr/>
        </p:nvSpPr>
        <p:spPr bwMode="auto">
          <a:xfrm>
            <a:off x="1" y="0"/>
            <a:ext cx="4662117" cy="4096657"/>
          </a:xfrm>
          <a:custGeom>
            <a:avLst/>
            <a:gdLst>
              <a:gd name="connsiteX0" fmla="*/ 0 w 4662117"/>
              <a:gd name="connsiteY0" fmla="*/ 0 h 4096657"/>
              <a:gd name="connsiteX1" fmla="*/ 4269417 w 4662117"/>
              <a:gd name="connsiteY1" fmla="*/ 0 h 4096657"/>
              <a:gd name="connsiteX2" fmla="*/ 4336341 w 4662117"/>
              <a:gd name="connsiteY2" fmla="*/ 110179 h 4096657"/>
              <a:gd name="connsiteX3" fmla="*/ 4662117 w 4662117"/>
              <a:gd name="connsiteY3" fmla="*/ 1396997 h 4096657"/>
              <a:gd name="connsiteX4" fmla="*/ 1962937 w 4662117"/>
              <a:gd name="connsiteY4" fmla="*/ 4096657 h 4096657"/>
              <a:gd name="connsiteX5" fmla="*/ 54329 w 4662117"/>
              <a:gd name="connsiteY5" fmla="*/ 3305945 h 4096657"/>
              <a:gd name="connsiteX6" fmla="*/ 0 w 4662117"/>
              <a:gd name="connsiteY6" fmla="*/ 3246158 h 409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2117" h="4096657">
                <a:moveTo>
                  <a:pt x="0" y="0"/>
                </a:moveTo>
                <a:lnTo>
                  <a:pt x="4269417" y="0"/>
                </a:lnTo>
                <a:lnTo>
                  <a:pt x="4336341" y="110179"/>
                </a:lnTo>
                <a:cubicBezTo>
                  <a:pt x="4544103" y="492703"/>
                  <a:pt x="4662117" y="931066"/>
                  <a:pt x="4662117" y="1396997"/>
                </a:cubicBezTo>
                <a:cubicBezTo>
                  <a:pt x="4662117" y="2887978"/>
                  <a:pt x="3453653" y="4096657"/>
                  <a:pt x="1962937" y="4096657"/>
                </a:cubicBezTo>
                <a:cubicBezTo>
                  <a:pt x="1217579" y="4096657"/>
                  <a:pt x="542784" y="3794487"/>
                  <a:pt x="54329" y="3305945"/>
                </a:cubicBezTo>
                <a:lnTo>
                  <a:pt x="0" y="3246158"/>
                </a:lnTo>
                <a:close/>
              </a:path>
            </a:pathLst>
          </a:custGeom>
          <a:solidFill>
            <a:srgbClr val="D78F8D">
              <a:alpha val="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wrap="square" anchor="ctr">
            <a:noAutofit/>
          </a:bodyPr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4" name="椭圆 4"/>
          <p:cNvSpPr>
            <a:spLocks noChangeArrowheads="1"/>
          </p:cNvSpPr>
          <p:nvPr/>
        </p:nvSpPr>
        <p:spPr bwMode="auto">
          <a:xfrm>
            <a:off x="9937750" y="216694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5" name="椭圆 5"/>
          <p:cNvSpPr>
            <a:spLocks noChangeArrowheads="1"/>
          </p:cNvSpPr>
          <p:nvPr/>
        </p:nvSpPr>
        <p:spPr bwMode="auto">
          <a:xfrm>
            <a:off x="10061357" y="2290549"/>
            <a:ext cx="378260" cy="37826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6" name="椭圆 8"/>
          <p:cNvSpPr>
            <a:spLocks noChangeArrowheads="1"/>
          </p:cNvSpPr>
          <p:nvPr/>
        </p:nvSpPr>
        <p:spPr bwMode="auto">
          <a:xfrm>
            <a:off x="7072313" y="4116392"/>
            <a:ext cx="625475" cy="625475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7" name="椭圆 7"/>
          <p:cNvSpPr>
            <a:spLocks noChangeArrowheads="1"/>
          </p:cNvSpPr>
          <p:nvPr/>
        </p:nvSpPr>
        <p:spPr bwMode="auto">
          <a:xfrm>
            <a:off x="7342188" y="1954217"/>
            <a:ext cx="2860675" cy="2860675"/>
          </a:xfrm>
          <a:prstGeom prst="ellipse">
            <a:avLst/>
          </a:prstGeom>
          <a:solidFill>
            <a:srgbClr val="D78F8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8" name="椭圆 9"/>
          <p:cNvSpPr>
            <a:spLocks noChangeArrowheads="1"/>
          </p:cNvSpPr>
          <p:nvPr/>
        </p:nvSpPr>
        <p:spPr bwMode="auto">
          <a:xfrm>
            <a:off x="7542213" y="4741867"/>
            <a:ext cx="312737" cy="312737"/>
          </a:xfrm>
          <a:prstGeom prst="ellipse">
            <a:avLst/>
          </a:prstGeom>
          <a:solidFill>
            <a:srgbClr val="ECCBCA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0" name="椭圆 29"/>
          <p:cNvSpPr>
            <a:spLocks noChangeArrowheads="1"/>
          </p:cNvSpPr>
          <p:nvPr/>
        </p:nvSpPr>
        <p:spPr bwMode="auto">
          <a:xfrm>
            <a:off x="10453688" y="5392742"/>
            <a:ext cx="341312" cy="341312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1" name="椭圆 30"/>
          <p:cNvSpPr>
            <a:spLocks noChangeArrowheads="1"/>
          </p:cNvSpPr>
          <p:nvPr/>
        </p:nvSpPr>
        <p:spPr bwMode="auto">
          <a:xfrm>
            <a:off x="10521139" y="5460193"/>
            <a:ext cx="206410" cy="206410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3" name="椭圆 32"/>
          <p:cNvSpPr>
            <a:spLocks noChangeArrowheads="1"/>
          </p:cNvSpPr>
          <p:nvPr/>
        </p:nvSpPr>
        <p:spPr bwMode="auto">
          <a:xfrm>
            <a:off x="9353550" y="5314954"/>
            <a:ext cx="169863" cy="171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4" name="椭圆 33"/>
          <p:cNvSpPr>
            <a:spLocks noChangeArrowheads="1"/>
          </p:cNvSpPr>
          <p:nvPr/>
        </p:nvSpPr>
        <p:spPr bwMode="auto">
          <a:xfrm>
            <a:off x="9387119" y="5348836"/>
            <a:ext cx="102726" cy="103685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6" name="椭圆 39"/>
          <p:cNvSpPr>
            <a:spLocks noChangeArrowheads="1"/>
          </p:cNvSpPr>
          <p:nvPr/>
        </p:nvSpPr>
        <p:spPr bwMode="auto">
          <a:xfrm>
            <a:off x="4803775" y="4756154"/>
            <a:ext cx="298450" cy="298450"/>
          </a:xfrm>
          <a:prstGeom prst="ellipse">
            <a:avLst/>
          </a:prstGeom>
          <a:solidFill>
            <a:srgbClr val="E5B8B7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47" name="椭圆 40"/>
          <p:cNvSpPr>
            <a:spLocks noChangeArrowheads="1"/>
          </p:cNvSpPr>
          <p:nvPr/>
        </p:nvSpPr>
        <p:spPr bwMode="auto">
          <a:xfrm>
            <a:off x="4862755" y="4815134"/>
            <a:ext cx="180489" cy="180489"/>
          </a:xfrm>
          <a:prstGeom prst="ellipse">
            <a:avLst/>
          </a:prstGeom>
          <a:solidFill>
            <a:srgbClr val="D78F8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395E8A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itchFamily="2" charset="-122"/>
              <a:sym typeface="宋体" pitchFamily="2" charset="-122"/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219200" y="3587991"/>
            <a:ext cx="8383819" cy="375928"/>
          </a:xfrm>
          <a:noFill/>
        </p:spPr>
        <p:txBody>
          <a:bodyPr>
            <a:normAutofit/>
          </a:bodyPr>
          <a:lstStyle>
            <a:lvl1pPr marL="0" indent="0" algn="r">
              <a:buNone/>
              <a:defRPr sz="1800" b="0" baseline="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219200" y="2159321"/>
            <a:ext cx="8383819" cy="1334925"/>
          </a:xfrm>
        </p:spPr>
        <p:txBody>
          <a:bodyPr anchor="b">
            <a:normAutofit/>
          </a:bodyPr>
          <a:lstStyle>
            <a:lvl1pPr algn="r">
              <a:defRPr sz="4000" b="0" kern="1000" baseline="0"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291307" y="424415"/>
            <a:ext cx="11609387" cy="6148387"/>
          </a:xfrm>
        </p:spPr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16629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2298" y="213919"/>
            <a:ext cx="10954459" cy="796011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622297" y="1133475"/>
            <a:ext cx="10954459" cy="510014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  <a:lvl6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H_Title"/>
          <p:cNvSpPr/>
          <p:nvPr userDrawn="1">
            <p:custDataLst>
              <p:tags r:id="rId1"/>
            </p:custDataLst>
          </p:nvPr>
        </p:nvSpPr>
        <p:spPr>
          <a:xfrm>
            <a:off x="2677655" y="3057470"/>
            <a:ext cx="6819052" cy="99201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0 h 0"/>
              <a:gd name="connsiteX1-45" fmla="*/ 2520280 w 2520280"/>
              <a:gd name="connsiteY1-46" fmla="*/ 0 h 0"/>
              <a:gd name="connsiteX2-47" fmla="*/ 0 w 2520280"/>
              <a:gd name="connsiteY2-48" fmla="*/ 0 h 0"/>
            </a:gdLst>
            <a:ahLst/>
            <a:cxnLst>
              <a:cxn ang="0">
                <a:pos x="connsiteX0-43" y="connsiteY0-44"/>
              </a:cxn>
              <a:cxn ang="0">
                <a:pos x="connsiteX1-45" y="connsiteY1-46"/>
              </a:cxn>
              <a:cxn ang="0">
                <a:pos x="connsiteX2-47" y="connsiteY2-48"/>
              </a:cxn>
            </a:cxnLst>
            <a:rect l="l" t="t" r="r" b="b"/>
            <a:pathLst>
              <a:path w="2520280">
                <a:moveTo>
                  <a:pt x="0" y="0"/>
                </a:moveTo>
                <a:lnTo>
                  <a:pt x="2520280" y="0"/>
                </a:lnTo>
                <a:lnTo>
                  <a:pt x="0" y="0"/>
                </a:lnTo>
                <a:close/>
              </a:path>
            </a:pathLst>
          </a:custGeom>
          <a:noFill/>
          <a:ln w="12700" cap="sq">
            <a:gradFill>
              <a:gsLst>
                <a:gs pos="0">
                  <a:schemeClr val="accent1">
                    <a:alpha val="0"/>
                  </a:schemeClr>
                </a:gs>
                <a:gs pos="50000">
                  <a:schemeClr val="accent1"/>
                </a:gs>
                <a:gs pos="100000">
                  <a:schemeClr val="accent1">
                    <a:alpha val="0"/>
                  </a:schemeClr>
                </a:gs>
              </a:gsLst>
              <a:lin ang="0" scaled="0"/>
            </a:gra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t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678400" y="3121716"/>
            <a:ext cx="6818400" cy="993600"/>
          </a:xfrm>
        </p:spPr>
        <p:txBody>
          <a:bodyPr lIns="0" tIns="46800" rIns="0" anchor="t" anchorCtr="0">
            <a:normAutofit/>
          </a:bodyPr>
          <a:lstStyle>
            <a:lvl1pPr algn="ctr">
              <a:defRPr sz="32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单击此处添加您的标题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2298" y="213919"/>
            <a:ext cx="10954459" cy="796011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622298" y="1244603"/>
            <a:ext cx="5080000" cy="49323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  <a:lvl6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482641" y="1244603"/>
            <a:ext cx="5094116" cy="49323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4pPr>
            <a:lvl5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5pPr>
            <a:lvl6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4501" y="298151"/>
            <a:ext cx="10515597" cy="71702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4501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54501" y="2200273"/>
            <a:ext cx="5157787" cy="38249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12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86912" y="2200273"/>
            <a:ext cx="5183188" cy="382496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 userDrawn="1">
            <p:custDataLst>
              <p:tags r:id="rId1"/>
            </p:custDataLst>
          </p:nvPr>
        </p:nvSpPr>
        <p:spPr>
          <a:xfrm>
            <a:off x="3021014" y="2430464"/>
            <a:ext cx="6008687" cy="2219325"/>
          </a:xfrm>
          <a:custGeom>
            <a:avLst/>
            <a:gdLst>
              <a:gd name="connsiteX0" fmla="*/ 0 w 6008914"/>
              <a:gd name="connsiteY0" fmla="*/ 452846 h 2220686"/>
              <a:gd name="connsiteX1" fmla="*/ 252548 w 6008914"/>
              <a:gd name="connsiteY1" fmla="*/ 1793966 h 2220686"/>
              <a:gd name="connsiteX2" fmla="*/ 5320937 w 6008914"/>
              <a:gd name="connsiteY2" fmla="*/ 2220686 h 2220686"/>
              <a:gd name="connsiteX3" fmla="*/ 6008914 w 6008914"/>
              <a:gd name="connsiteY3" fmla="*/ 0 h 2220686"/>
              <a:gd name="connsiteX4" fmla="*/ 0 w 6008914"/>
              <a:gd name="connsiteY4" fmla="*/ 452846 h 222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08914" h="2220686">
                <a:moveTo>
                  <a:pt x="0" y="452846"/>
                </a:moveTo>
                <a:lnTo>
                  <a:pt x="252548" y="1793966"/>
                </a:lnTo>
                <a:lnTo>
                  <a:pt x="5320937" y="2220686"/>
                </a:lnTo>
                <a:lnTo>
                  <a:pt x="6008914" y="0"/>
                </a:lnTo>
                <a:lnTo>
                  <a:pt x="0" y="4528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 userDrawn="1">
            <p:custDataLst>
              <p:tags r:id="rId2"/>
            </p:custDataLst>
          </p:nvPr>
        </p:nvSpPr>
        <p:spPr>
          <a:xfrm>
            <a:off x="9086850" y="2482850"/>
            <a:ext cx="400050" cy="158750"/>
          </a:xfrm>
          <a:custGeom>
            <a:avLst/>
            <a:gdLst>
              <a:gd name="connsiteX0" fmla="*/ 0 w 400050"/>
              <a:gd name="connsiteY0" fmla="*/ 152400 h 158750"/>
              <a:gd name="connsiteX1" fmla="*/ 374650 w 400050"/>
              <a:gd name="connsiteY1" fmla="*/ 0 h 158750"/>
              <a:gd name="connsiteX2" fmla="*/ 400050 w 400050"/>
              <a:gd name="connsiteY2" fmla="*/ 158750 h 158750"/>
              <a:gd name="connsiteX3" fmla="*/ 0 w 400050"/>
              <a:gd name="connsiteY3" fmla="*/ 152400 h 15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0050" h="158750">
                <a:moveTo>
                  <a:pt x="0" y="152400"/>
                </a:moveTo>
                <a:lnTo>
                  <a:pt x="374650" y="0"/>
                </a:lnTo>
                <a:lnTo>
                  <a:pt x="400050" y="158750"/>
                </a:lnTo>
                <a:lnTo>
                  <a:pt x="0" y="1524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任意多边形 4"/>
          <p:cNvSpPr/>
          <p:nvPr userDrawn="1">
            <p:custDataLst>
              <p:tags r:id="rId3"/>
            </p:custDataLst>
          </p:nvPr>
        </p:nvSpPr>
        <p:spPr>
          <a:xfrm>
            <a:off x="8959850" y="1936750"/>
            <a:ext cx="368300" cy="342900"/>
          </a:xfrm>
          <a:custGeom>
            <a:avLst/>
            <a:gdLst>
              <a:gd name="connsiteX0" fmla="*/ 0 w 368300"/>
              <a:gd name="connsiteY0" fmla="*/ 342900 h 342900"/>
              <a:gd name="connsiteX1" fmla="*/ 254000 w 368300"/>
              <a:gd name="connsiteY1" fmla="*/ 0 h 342900"/>
              <a:gd name="connsiteX2" fmla="*/ 368300 w 368300"/>
              <a:gd name="connsiteY2" fmla="*/ 139700 h 342900"/>
              <a:gd name="connsiteX3" fmla="*/ 0 w 368300"/>
              <a:gd name="connsiteY3" fmla="*/ 34290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300" h="342900">
                <a:moveTo>
                  <a:pt x="0" y="342900"/>
                </a:moveTo>
                <a:lnTo>
                  <a:pt x="254000" y="0"/>
                </a:lnTo>
                <a:lnTo>
                  <a:pt x="368300" y="139700"/>
                </a:lnTo>
                <a:lnTo>
                  <a:pt x="0" y="3429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KSO_BT1"/>
          <p:cNvSpPr>
            <a:spLocks noGrp="1"/>
          </p:cNvSpPr>
          <p:nvPr>
            <p:ph type="title" hasCustomPrompt="1"/>
          </p:nvPr>
        </p:nvSpPr>
        <p:spPr>
          <a:xfrm rot="21480000">
            <a:off x="3425128" y="2856342"/>
            <a:ext cx="5012891" cy="1086216"/>
          </a:xfr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 hasCustomPrompt="1"/>
          </p:nvPr>
        </p:nvSpPr>
        <p:spPr>
          <a:xfrm rot="300000">
            <a:off x="5760000" y="4060800"/>
            <a:ext cx="2566800" cy="3924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编辑副标题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735495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35495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335695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‹N°›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08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476090" y="510897"/>
            <a:ext cx="1182511" cy="5811838"/>
          </a:xfrm>
        </p:spPr>
        <p:txBody>
          <a:bodyPr vert="eaVert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556592" y="510897"/>
            <a:ext cx="9795320" cy="5811838"/>
          </a:xfrm>
        </p:spPr>
        <p:txBody>
          <a:bodyPr vert="eaVer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3pPr marL="685800" indent="0">
              <a:buFontTx/>
              <a:buNone/>
              <a:defRPr sz="20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  <a:lvl6pPr marL="1714500" indent="0">
              <a:buFontTx/>
              <a:buNone/>
              <a:defRPr sz="1800"/>
            </a:lvl6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DF9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>
              <a:spLocks noChangeArrowheads="1"/>
            </p:cNvSpPr>
            <p:nvPr/>
          </p:nvSpPr>
          <p:spPr bwMode="auto">
            <a:xfrm>
              <a:off x="0" y="0"/>
              <a:ext cx="6426200" cy="5861054"/>
            </a:xfrm>
            <a:custGeom>
              <a:avLst/>
              <a:gdLst>
                <a:gd name="connsiteX0" fmla="*/ 0 w 6426200"/>
                <a:gd name="connsiteY0" fmla="*/ 0 h 5861054"/>
                <a:gd name="connsiteX1" fmla="*/ 6202018 w 6426200"/>
                <a:gd name="connsiteY1" fmla="*/ 0 h 5861054"/>
                <a:gd name="connsiteX2" fmla="*/ 6225541 w 6426200"/>
                <a:gd name="connsiteY2" fmla="*/ 69532 h 5861054"/>
                <a:gd name="connsiteX3" fmla="*/ 6426200 w 6426200"/>
                <a:gd name="connsiteY3" fmla="*/ 1397004 h 5861054"/>
                <a:gd name="connsiteX4" fmla="*/ 1962943 w 6426200"/>
                <a:gd name="connsiteY4" fmla="*/ 5861054 h 5861054"/>
                <a:gd name="connsiteX5" fmla="*/ 27937 w 6426200"/>
                <a:gd name="connsiteY5" fmla="*/ 5420851 h 5861054"/>
                <a:gd name="connsiteX6" fmla="*/ 0 w 6426200"/>
                <a:gd name="connsiteY6" fmla="*/ 5406540 h 5861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26200" h="5861054">
                  <a:moveTo>
                    <a:pt x="0" y="0"/>
                  </a:moveTo>
                  <a:lnTo>
                    <a:pt x="6202018" y="0"/>
                  </a:lnTo>
                  <a:lnTo>
                    <a:pt x="6225541" y="69532"/>
                  </a:lnTo>
                  <a:cubicBezTo>
                    <a:pt x="6355948" y="488880"/>
                    <a:pt x="6426200" y="934737"/>
                    <a:pt x="6426200" y="1397004"/>
                  </a:cubicBezTo>
                  <a:cubicBezTo>
                    <a:pt x="6426200" y="3862431"/>
                    <a:pt x="4427932" y="5861054"/>
                    <a:pt x="1962943" y="5861054"/>
                  </a:cubicBezTo>
                  <a:cubicBezTo>
                    <a:pt x="1269665" y="5861054"/>
                    <a:pt x="613305" y="5702960"/>
                    <a:pt x="27937" y="5420851"/>
                  </a:cubicBezTo>
                  <a:lnTo>
                    <a:pt x="0" y="5406540"/>
                  </a:lnTo>
                  <a:close/>
                </a:path>
              </a:pathLst>
            </a:custGeom>
            <a:solidFill>
              <a:srgbClr val="E5B8B7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  <p:sp>
          <p:nvSpPr>
            <p:cNvPr id="12" name="任意多边形 11"/>
            <p:cNvSpPr>
              <a:spLocks noChangeArrowheads="1"/>
            </p:cNvSpPr>
            <p:nvPr/>
          </p:nvSpPr>
          <p:spPr bwMode="auto">
            <a:xfrm>
              <a:off x="1" y="0"/>
              <a:ext cx="4662117" cy="4096657"/>
            </a:xfrm>
            <a:custGeom>
              <a:avLst/>
              <a:gdLst>
                <a:gd name="connsiteX0" fmla="*/ 0 w 4662117"/>
                <a:gd name="connsiteY0" fmla="*/ 0 h 4096657"/>
                <a:gd name="connsiteX1" fmla="*/ 4269417 w 4662117"/>
                <a:gd name="connsiteY1" fmla="*/ 0 h 4096657"/>
                <a:gd name="connsiteX2" fmla="*/ 4336341 w 4662117"/>
                <a:gd name="connsiteY2" fmla="*/ 110179 h 4096657"/>
                <a:gd name="connsiteX3" fmla="*/ 4662117 w 4662117"/>
                <a:gd name="connsiteY3" fmla="*/ 1396997 h 4096657"/>
                <a:gd name="connsiteX4" fmla="*/ 1962937 w 4662117"/>
                <a:gd name="connsiteY4" fmla="*/ 4096657 h 4096657"/>
                <a:gd name="connsiteX5" fmla="*/ 54329 w 4662117"/>
                <a:gd name="connsiteY5" fmla="*/ 3305945 h 4096657"/>
                <a:gd name="connsiteX6" fmla="*/ 0 w 4662117"/>
                <a:gd name="connsiteY6" fmla="*/ 3246158 h 4096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62117" h="4096657">
                  <a:moveTo>
                    <a:pt x="0" y="0"/>
                  </a:moveTo>
                  <a:lnTo>
                    <a:pt x="4269417" y="0"/>
                  </a:lnTo>
                  <a:lnTo>
                    <a:pt x="4336341" y="110179"/>
                  </a:lnTo>
                  <a:cubicBezTo>
                    <a:pt x="4544103" y="492703"/>
                    <a:pt x="4662117" y="931066"/>
                    <a:pt x="4662117" y="1396997"/>
                  </a:cubicBezTo>
                  <a:cubicBezTo>
                    <a:pt x="4662117" y="2887978"/>
                    <a:pt x="3453653" y="4096657"/>
                    <a:pt x="1962937" y="4096657"/>
                  </a:cubicBezTo>
                  <a:cubicBezTo>
                    <a:pt x="1217579" y="4096657"/>
                    <a:pt x="542784" y="3794487"/>
                    <a:pt x="54329" y="3305945"/>
                  </a:cubicBezTo>
                  <a:lnTo>
                    <a:pt x="0" y="3246158"/>
                  </a:lnTo>
                  <a:close/>
                </a:path>
              </a:pathLst>
            </a:custGeom>
            <a:solidFill>
              <a:srgbClr val="D78F8D">
                <a:alpha val="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395E8A"/>
                  </a:solidFill>
                  <a:round/>
                </a14:hiddenLine>
              </a:ext>
            </a:extLst>
          </p:spPr>
          <p:txBody>
            <a:bodyPr wrap="square" anchor="ctr">
              <a:noAutofit/>
            </a:bodyPr>
            <a:lstStyle/>
            <a:p>
              <a:pPr algn="ctr"/>
              <a:endParaRPr lang="zh-CN" altLang="zh-CN">
                <a:solidFill>
                  <a:srgbClr val="FFFFFF"/>
                </a:solidFill>
                <a:latin typeface="宋体" pitchFamily="2" charset="-122"/>
                <a:sym typeface="宋体" pitchFamily="2" charset="-122"/>
              </a:endParaRPr>
            </a:p>
          </p:txBody>
        </p:sp>
      </p:grp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69824-3CC5-4DB1-AF2F-82061BA31390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9E7B5-D67E-4414-B749-EE889DDF4D23}" type="slidenum">
              <a:rPr lang="zh-CN" altLang="en-US" smtClean="0"/>
              <a:t>‹N°›</a:t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736600" y="1133475"/>
            <a:ext cx="10954459" cy="5100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36601" y="213919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9" r:id="rId8"/>
    <p:sldLayoutId id="2147483657" r:id="rId9"/>
    <p:sldLayoutId id="2147483658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361950" indent="-36195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50000"/>
        <a:buFont typeface="Wingdings 2" pitchFamily="18" charset="2"/>
        <a:buChar char=""/>
        <a:defRPr lang="zh-CN" altLang="en-US" sz="24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4.jpe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microsoft.com/office/2007/relationships/hdphoto" Target="../media/hdphoto3.wdp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5.jpeg"/><Relationship Id="rId5" Type="http://schemas.openxmlformats.org/officeDocument/2006/relationships/tags" Target="../tags/tag21.xml"/><Relationship Id="rId10" Type="http://schemas.openxmlformats.org/officeDocument/2006/relationships/notesSlide" Target="../notesSlides/notesSlide5.xml"/><Relationship Id="rId4" Type="http://schemas.openxmlformats.org/officeDocument/2006/relationships/tags" Target="../tags/tag20.xml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682511" y="3324691"/>
            <a:ext cx="9421091" cy="956300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Yingchun Ji</a:t>
            </a:r>
          </a:p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                January 12th, 2018</a:t>
            </a:r>
          </a:p>
          <a:p>
            <a:endParaRPr lang="zh-CN" altLang="en-US" dirty="0"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78296" y="2297867"/>
            <a:ext cx="10177669" cy="1334925"/>
          </a:xfrm>
        </p:spPr>
        <p:txBody>
          <a:bodyPr>
            <a:normAutofit fontScale="90000"/>
          </a:bodyPr>
          <a:lstStyle/>
          <a:p>
            <a:r>
              <a:rPr lang="en-US" altLang="zh-CN" i="1" dirty="0">
                <a:latin typeface="Comic Sans MS" charset="0"/>
                <a:ea typeface="Comic Sans MS" charset="0"/>
                <a:cs typeface="Comic Sans MS" charset="0"/>
              </a:rPr>
              <a:t>Mosaic </a:t>
            </a:r>
            <a:r>
              <a:rPr lang="en-US" altLang="zh-CN" i="1" dirty="0" err="1">
                <a:latin typeface="Comic Sans MS" charset="0"/>
                <a:ea typeface="Comic Sans MS" charset="0"/>
                <a:cs typeface="Comic Sans MS" charset="0"/>
              </a:rPr>
              <a:t>Familialism</a:t>
            </a:r>
            <a:r>
              <a:rPr lang="en-US" altLang="zh-CN" i="1" dirty="0">
                <a:latin typeface="Comic Sans MS" charset="0"/>
                <a:ea typeface="Comic Sans MS" charset="0"/>
                <a:cs typeface="Comic Sans MS" charset="0"/>
              </a:rPr>
              <a:t> in Post-Reform Urban China: A Sequential Symbiosis of Generation, Gender, Love and Money</a:t>
            </a:r>
            <a:br>
              <a:rPr lang="zh-CN" altLang="zh-CN" dirty="0">
                <a:latin typeface="Comic Sans MS" charset="0"/>
                <a:ea typeface="Comic Sans MS" charset="0"/>
                <a:cs typeface="Comic Sans MS" charset="0"/>
              </a:rPr>
            </a:br>
            <a:endParaRPr lang="zh-CN" alt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9892" y="6023926"/>
            <a:ext cx="9168071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Post Western Sociology in Europe and in </a:t>
            </a:r>
            <a:r>
              <a:rPr lang="en-US" altLang="zh-CN" b="1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China: </a:t>
            </a:r>
            <a:r>
              <a:rPr lang="en-US" altLang="zh-CN" b="1" i="1" dirty="0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Gender, Migration, Emotion</a:t>
            </a:r>
          </a:p>
          <a:p>
            <a:pPr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Workshop LIA  CNRS-ENS Lyon/CASS</a:t>
            </a:r>
            <a:endParaRPr lang="zh-CN" altLang="en-US" dirty="0">
              <a:solidFill>
                <a:schemeClr val="accent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)D`_%HZ3U89]Y1[DNVN$G3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183" y="740702"/>
            <a:ext cx="9481635" cy="499304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3272" y="6074511"/>
            <a:ext cx="12168729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Zhang, J., Han, J., Liu, P. W., &amp; Zhao, Y. (2008). Industrial &amp; Labor Relations Review </a:t>
            </a:r>
          </a:p>
        </p:txBody>
      </p:sp>
    </p:spTree>
    <p:extLst>
      <p:ext uri="{BB962C8B-B14F-4D97-AF65-F5344CB8AC3E}">
        <p14:creationId xmlns:p14="http://schemas.microsoft.com/office/powerpoint/2010/main" val="1653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>
            <p:custDataLst>
              <p:tags r:id="rId2"/>
            </p:custDataLst>
          </p:nvPr>
        </p:nvSpPr>
        <p:spPr>
          <a:xfrm rot="19722662">
            <a:off x="4331600" y="5843618"/>
            <a:ext cx="619697" cy="787286"/>
          </a:xfrm>
          <a:custGeom>
            <a:avLst/>
            <a:gdLst>
              <a:gd name="connsiteX0" fmla="*/ 219802 w 824735"/>
              <a:gd name="connsiteY0" fmla="*/ 0 h 1047774"/>
              <a:gd name="connsiteX1" fmla="*/ 824735 w 824735"/>
              <a:gd name="connsiteY1" fmla="*/ 1047774 h 1047774"/>
              <a:gd name="connsiteX2" fmla="*/ 0 w 824735"/>
              <a:gd name="connsiteY2" fmla="*/ 1047774 h 1047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4735" h="1047774">
                <a:moveTo>
                  <a:pt x="219802" y="0"/>
                </a:moveTo>
                <a:lnTo>
                  <a:pt x="824735" y="1047774"/>
                </a:lnTo>
                <a:lnTo>
                  <a:pt x="0" y="10477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4" name="任意多边形 3"/>
          <p:cNvSpPr/>
          <p:nvPr>
            <p:custDataLst>
              <p:tags r:id="rId3"/>
            </p:custDataLst>
          </p:nvPr>
        </p:nvSpPr>
        <p:spPr>
          <a:xfrm rot="882138">
            <a:off x="2858747" y="1132012"/>
            <a:ext cx="1383846" cy="1425387"/>
          </a:xfrm>
          <a:custGeom>
            <a:avLst/>
            <a:gdLst>
              <a:gd name="connsiteX0" fmla="*/ 0 w 1841718"/>
              <a:gd name="connsiteY0" fmla="*/ 0 h 1897003"/>
              <a:gd name="connsiteX1" fmla="*/ 1841718 w 1841718"/>
              <a:gd name="connsiteY1" fmla="*/ 0 h 1897003"/>
              <a:gd name="connsiteX2" fmla="*/ 1841718 w 1841718"/>
              <a:gd name="connsiteY2" fmla="*/ 1 h 1897003"/>
              <a:gd name="connsiteX3" fmla="*/ 1630574 w 1841718"/>
              <a:gd name="connsiteY3" fmla="*/ 1 h 1897003"/>
              <a:gd name="connsiteX4" fmla="*/ 1232623 w 1841718"/>
              <a:gd name="connsiteY4" fmla="*/ 1897003 h 1897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1718" h="1897003">
                <a:moveTo>
                  <a:pt x="0" y="0"/>
                </a:moveTo>
                <a:lnTo>
                  <a:pt x="1841718" y="0"/>
                </a:lnTo>
                <a:lnTo>
                  <a:pt x="1841718" y="1"/>
                </a:lnTo>
                <a:lnTo>
                  <a:pt x="1630574" y="1"/>
                </a:lnTo>
                <a:lnTo>
                  <a:pt x="1232623" y="1897003"/>
                </a:lnTo>
                <a:close/>
              </a:path>
            </a:pathLst>
          </a:custGeom>
          <a:solidFill>
            <a:schemeClr val="accent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4400817" y="3795948"/>
            <a:ext cx="36000" cy="1944000"/>
          </a:xfrm>
          <a:prstGeom prst="rect">
            <a:avLst/>
          </a:prstGeom>
          <a:solidFill>
            <a:schemeClr val="accent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just">
              <a:lnSpc>
                <a:spcPct val="130000"/>
              </a:lnSpc>
            </a:pPr>
            <a:endParaRPr lang="zh-CN" altLang="en-US" dirty="0" err="1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69724" y="526968"/>
            <a:ext cx="8502316" cy="6041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2800" i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Perplexing Gender Ideology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endParaRPr lang="en-US" altLang="zh-CN" sz="2800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Resurgence of Confucian Patriarchal Tradition</a:t>
            </a:r>
          </a:p>
          <a:p>
            <a:pPr marL="800100" lvl="1" indent="-342900">
              <a:spcBef>
                <a:spcPts val="700"/>
              </a:spcBef>
              <a:spcAft>
                <a:spcPts val="700"/>
              </a:spcAft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The Personal Quality Discourse in Early Marketization</a:t>
            </a:r>
          </a:p>
          <a:p>
            <a:pPr marL="1257300" lvl="2" indent="-342900">
              <a:spcBef>
                <a:spcPts val="700"/>
              </a:spcBef>
              <a:spcAft>
                <a:spcPts val="700"/>
              </a:spcAft>
              <a:buFont typeface="Arial" charset="0"/>
              <a:buChar char="•"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Personal Quality and Competency</a:t>
            </a:r>
          </a:p>
          <a:p>
            <a:pPr marL="800100" lvl="1" indent="-342900">
              <a:spcBef>
                <a:spcPts val="700"/>
              </a:spcBef>
              <a:spcAft>
                <a:spcPts val="700"/>
              </a:spcAft>
              <a:buFont typeface="Arial" charset="0"/>
              <a:buChar char="•"/>
              <a:defRPr/>
            </a:pPr>
            <a:endParaRPr lang="en-US" altLang="zh-CN" sz="24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00100" lvl="1" indent="-342900">
              <a:spcBef>
                <a:spcPts val="700"/>
              </a:spcBef>
              <a:spcAft>
                <a:spcPts val="700"/>
              </a:spcAft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Globalization and Neoliberalism</a:t>
            </a:r>
          </a:p>
          <a:p>
            <a:pPr marL="1714500" lvl="3" indent="-342900">
              <a:spcBef>
                <a:spcPts val="700"/>
              </a:spcBef>
              <a:spcAft>
                <a:spcPts val="700"/>
              </a:spcAft>
              <a:buFont typeface="Arial" charset="0"/>
              <a:buChar char="•"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Personal Responsibility and Personal Choice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00100" lvl="1" indent="-342900">
              <a:lnSpc>
                <a:spcPct val="150000"/>
              </a:lnSpc>
              <a:spcBef>
                <a:spcPts val="700"/>
              </a:spcBef>
              <a:spcAft>
                <a:spcPts val="700"/>
              </a:spcAft>
              <a:buFont typeface="Arial" charset="0"/>
              <a:buChar char="•"/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The mysterious Meeting between Neoliberalism and Confucianism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83"/>
          <p:cNvCxnSpPr>
            <a:cxnSpLocks noChangeShapeType="1"/>
          </p:cNvCxnSpPr>
          <p:nvPr/>
        </p:nvCxnSpPr>
        <p:spPr bwMode="auto">
          <a:xfrm flipH="1">
            <a:off x="890588" y="4953000"/>
            <a:ext cx="10206037" cy="0"/>
          </a:xfrm>
          <a:prstGeom prst="line">
            <a:avLst/>
          </a:prstGeom>
          <a:noFill/>
          <a:ln w="9525" algn="ctr">
            <a:solidFill>
              <a:srgbClr val="D9D9D9"/>
            </a:solidFill>
            <a:prstDash val="sysDot"/>
            <a:round/>
            <a:headEnd/>
            <a:tailEnd/>
          </a:ln>
        </p:spPr>
      </p:cxnSp>
      <p:sp>
        <p:nvSpPr>
          <p:cNvPr id="3" name="矩形 2"/>
          <p:cNvSpPr/>
          <p:nvPr/>
        </p:nvSpPr>
        <p:spPr>
          <a:xfrm>
            <a:off x="577528" y="296278"/>
            <a:ext cx="65646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3200" i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Reinstitutionalization of Family</a:t>
            </a:r>
            <a:r>
              <a:rPr lang="zh-CN" altLang="en-US" sz="3200" i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：</a:t>
            </a:r>
            <a:endParaRPr lang="en-US" altLang="zh-CN" sz="3200" i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r"/>
            <a:r>
              <a:rPr lang="en-US" altLang="zh-CN" sz="3200" i="1" kern="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Intergenerational Dynamics</a:t>
            </a:r>
            <a:endParaRPr lang="zh-CN" altLang="en-US" sz="3200" i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2482" y="1442918"/>
            <a:ext cx="6492390" cy="544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UnicodeMS" charset="0"/>
              <a:buChar char="▴"/>
              <a:tabLst/>
              <a:defRPr/>
            </a:pPr>
            <a:r>
              <a:rPr lang="en-US" altLang="zh-CN" sz="24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Importance of Family </a:t>
            </a:r>
          </a:p>
          <a:p>
            <a:pPr marL="800100" marR="0" lvl="1" indent="-34290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UnicodeMS" charset="0"/>
              <a:buChar char="▴"/>
              <a:tabLst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Family under the Danwei system</a:t>
            </a:r>
          </a:p>
          <a:p>
            <a:pPr marL="1257300" marR="0" lvl="2" indent="-34290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UnicodeMS" charset="0"/>
              <a:buChar char="▴"/>
              <a:tabLst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Iron Bowl</a:t>
            </a:r>
          </a:p>
          <a:p>
            <a:pPr marL="1257300" marR="0" lvl="2" indent="-34290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UnicodeMS" charset="0"/>
              <a:buChar char="▴"/>
              <a:tabLst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Danwei welfare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UnicodeMS" charset="0"/>
              <a:buChar char="▴"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Family in the Market</a:t>
            </a:r>
          </a:p>
          <a:p>
            <a:pPr marL="1257300" lvl="2" indent="-342900">
              <a:spcBef>
                <a:spcPts val="500"/>
              </a:spcBef>
              <a:buFont typeface="ArialUnicodeMS" charset="0"/>
              <a:buChar char="▴"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From big family to small family</a:t>
            </a:r>
          </a:p>
          <a:p>
            <a:pPr marL="1257300" lvl="2" indent="-342900">
              <a:spcBef>
                <a:spcPts val="500"/>
              </a:spcBef>
              <a:buFont typeface="ArialUnicodeMS" charset="0"/>
              <a:buChar char="▴"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From son for old age support to boomerage kid</a:t>
            </a:r>
          </a:p>
          <a:p>
            <a:pPr marL="1257300" lvl="2" indent="-342900">
              <a:spcBef>
                <a:spcPts val="500"/>
              </a:spcBef>
              <a:buFont typeface="ArialUnicodeMS" charset="0"/>
              <a:buChar char="▴"/>
              <a:defRPr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Functions and meaning of family</a:t>
            </a:r>
          </a:p>
          <a:p>
            <a:pPr marL="800100" marR="0" lvl="1" indent="-342900" defTabSz="91440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UnicodeMS" charset="0"/>
              <a:buChar char="▴"/>
              <a:tabLst/>
              <a:defRPr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Intergenerational symbiosis</a:t>
            </a:r>
          </a:p>
          <a:p>
            <a:pPr marL="1143000" marR="0" lvl="2" indent="-228600" defTabSz="91440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CN" altLang="en-US" sz="2400" kern="0" dirty="0">
              <a:solidFill>
                <a:prstClr val="black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4098" name="Picture 2" descr="C:\Users\HI\AppData\Local\Microsoft\Windows\INetCache\IE\C27RFODC\C-SimpFamily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47" y="1776910"/>
            <a:ext cx="3174603" cy="336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81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83"/>
          <p:cNvCxnSpPr>
            <a:cxnSpLocks noChangeShapeType="1"/>
          </p:cNvCxnSpPr>
          <p:nvPr/>
        </p:nvCxnSpPr>
        <p:spPr bwMode="auto">
          <a:xfrm flipH="1">
            <a:off x="890588" y="4953000"/>
            <a:ext cx="10206037" cy="0"/>
          </a:xfrm>
          <a:prstGeom prst="line">
            <a:avLst/>
          </a:prstGeom>
          <a:noFill/>
          <a:ln w="9525" algn="ctr">
            <a:solidFill>
              <a:srgbClr val="D9D9D9"/>
            </a:solidFill>
            <a:prstDash val="sysDot"/>
            <a:round/>
            <a:headEnd/>
            <a:tailEnd/>
          </a:ln>
        </p:spPr>
      </p:cxnSp>
      <p:sp>
        <p:nvSpPr>
          <p:cNvPr id="3" name="矩形 2"/>
          <p:cNvSpPr/>
          <p:nvPr/>
        </p:nvSpPr>
        <p:spPr>
          <a:xfrm>
            <a:off x="649184" y="416718"/>
            <a:ext cx="65646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Reinstitutionalization of Family</a:t>
            </a:r>
            <a:r>
              <a:rPr lang="zh-CN" altLang="en-US" sz="3200" i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：</a:t>
            </a:r>
            <a:endParaRPr lang="en-US" altLang="zh-CN" sz="3200" i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r"/>
            <a:r>
              <a:rPr lang="en-US" altLang="zh-CN" sz="3200" i="1" kern="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Marriage Formation</a:t>
            </a:r>
            <a:endParaRPr lang="zh-CN" altLang="en-US" sz="3200" i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9178" y="1770897"/>
            <a:ext cx="6999845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Why to Marry?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The Institutional Link between Marriage and Fertility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Single Child and Raising Sons for Old Age </a:t>
            </a: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Resurgence of Patriarchal Tradition and Women’s Traditional Role Expectation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12" name="组合 1834"/>
          <p:cNvGrpSpPr>
            <a:grpSpLocks/>
          </p:cNvGrpSpPr>
          <p:nvPr/>
        </p:nvGrpSpPr>
        <p:grpSpPr bwMode="auto">
          <a:xfrm>
            <a:off x="7530795" y="1456738"/>
            <a:ext cx="3221449" cy="3889604"/>
            <a:chOff x="0" y="0"/>
            <a:chExt cx="2981326" cy="3074988"/>
          </a:xfrm>
        </p:grpSpPr>
        <p:sp>
          <p:nvSpPr>
            <p:cNvPr id="13" name="Freeform 13"/>
            <p:cNvSpPr>
              <a:spLocks noChangeArrowheads="1"/>
            </p:cNvSpPr>
            <p:nvPr/>
          </p:nvSpPr>
          <p:spPr bwMode="auto">
            <a:xfrm>
              <a:off x="1444625" y="1460500"/>
              <a:ext cx="1498600" cy="1614488"/>
            </a:xfrm>
            <a:custGeom>
              <a:avLst/>
              <a:gdLst>
                <a:gd name="T0" fmla="*/ 0 w 398"/>
                <a:gd name="T1" fmla="*/ 2147483647 h 429"/>
                <a:gd name="T2" fmla="*/ 2147483647 w 398"/>
                <a:gd name="T3" fmla="*/ 2147483647 h 429"/>
                <a:gd name="T4" fmla="*/ 2147483647 w 398"/>
                <a:gd name="T5" fmla="*/ 2147483647 h 429"/>
                <a:gd name="T6" fmla="*/ 0 w 398"/>
                <a:gd name="T7" fmla="*/ 2147483647 h 4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8"/>
                <a:gd name="T13" fmla="*/ 0 h 429"/>
                <a:gd name="T14" fmla="*/ 398 w 398"/>
                <a:gd name="T15" fmla="*/ 429 h 4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8" h="429">
                  <a:moveTo>
                    <a:pt x="0" y="344"/>
                  </a:moveTo>
                  <a:cubicBezTo>
                    <a:pt x="0" y="344"/>
                    <a:pt x="50" y="0"/>
                    <a:pt x="199" y="27"/>
                  </a:cubicBezTo>
                  <a:cubicBezTo>
                    <a:pt x="349" y="54"/>
                    <a:pt x="398" y="325"/>
                    <a:pt x="398" y="325"/>
                  </a:cubicBezTo>
                  <a:cubicBezTo>
                    <a:pt x="398" y="325"/>
                    <a:pt x="246" y="429"/>
                    <a:pt x="0" y="344"/>
                  </a:cubicBezTo>
                  <a:close/>
                </a:path>
              </a:pathLst>
            </a:custGeom>
            <a:solidFill>
              <a:srgbClr val="FFF7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mpd="sng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4" name="组合 1833"/>
            <p:cNvGrpSpPr>
              <a:grpSpLocks/>
            </p:cNvGrpSpPr>
            <p:nvPr/>
          </p:nvGrpSpPr>
          <p:grpSpPr bwMode="auto">
            <a:xfrm>
              <a:off x="0" y="0"/>
              <a:ext cx="2981326" cy="2894013"/>
              <a:chOff x="0" y="0"/>
              <a:chExt cx="2981326" cy="2894013"/>
            </a:xfrm>
          </p:grpSpPr>
          <p:sp>
            <p:nvSpPr>
              <p:cNvPr id="15" name="Freeform 6"/>
              <p:cNvSpPr>
                <a:spLocks noChangeArrowheads="1"/>
              </p:cNvSpPr>
              <p:nvPr/>
            </p:nvSpPr>
            <p:spPr bwMode="auto">
              <a:xfrm>
                <a:off x="1546225" y="406400"/>
                <a:ext cx="1265238" cy="960438"/>
              </a:xfrm>
              <a:custGeom>
                <a:avLst/>
                <a:gdLst>
                  <a:gd name="T0" fmla="*/ 2147483647 w 336"/>
                  <a:gd name="T1" fmla="*/ 0 h 255"/>
                  <a:gd name="T2" fmla="*/ 0 w 336"/>
                  <a:gd name="T3" fmla="*/ 2147483647 h 255"/>
                  <a:gd name="T4" fmla="*/ 2147483647 w 336"/>
                  <a:gd name="T5" fmla="*/ 2147483647 h 255"/>
                  <a:gd name="T6" fmla="*/ 2147483647 w 336"/>
                  <a:gd name="T7" fmla="*/ 2147483647 h 255"/>
                  <a:gd name="T8" fmla="*/ 2147483647 w 336"/>
                  <a:gd name="T9" fmla="*/ 2147483647 h 255"/>
                  <a:gd name="T10" fmla="*/ 2147483647 w 336"/>
                  <a:gd name="T11" fmla="*/ 0 h 2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6"/>
                  <a:gd name="T19" fmla="*/ 0 h 255"/>
                  <a:gd name="T20" fmla="*/ 336 w 336"/>
                  <a:gd name="T21" fmla="*/ 255 h 2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6" h="255">
                    <a:moveTo>
                      <a:pt x="129" y="0"/>
                    </a:moveTo>
                    <a:cubicBezTo>
                      <a:pt x="129" y="0"/>
                      <a:pt x="16" y="24"/>
                      <a:pt x="0" y="235"/>
                    </a:cubicBezTo>
                    <a:cubicBezTo>
                      <a:pt x="0" y="235"/>
                      <a:pt x="63" y="255"/>
                      <a:pt x="144" y="255"/>
                    </a:cubicBezTo>
                    <a:cubicBezTo>
                      <a:pt x="205" y="255"/>
                      <a:pt x="275" y="243"/>
                      <a:pt x="336" y="203"/>
                    </a:cubicBezTo>
                    <a:cubicBezTo>
                      <a:pt x="336" y="203"/>
                      <a:pt x="312" y="37"/>
                      <a:pt x="204" y="17"/>
                    </a:cubicBezTo>
                    <a:cubicBezTo>
                      <a:pt x="129" y="0"/>
                      <a:pt x="129" y="0"/>
                      <a:pt x="129" y="0"/>
                    </a:cubicBezTo>
                  </a:path>
                </a:pathLst>
              </a:custGeom>
              <a:solidFill>
                <a:srgbClr val="F9F6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8" name="Freeform 7"/>
              <p:cNvSpPr>
                <a:spLocks noChangeArrowheads="1"/>
              </p:cNvSpPr>
              <p:nvPr/>
            </p:nvSpPr>
            <p:spPr bwMode="auto">
              <a:xfrm>
                <a:off x="1535113" y="601662"/>
                <a:ext cx="1136650" cy="1268413"/>
              </a:xfrm>
              <a:custGeom>
                <a:avLst/>
                <a:gdLst>
                  <a:gd name="T0" fmla="*/ 2147483647 w 302"/>
                  <a:gd name="T1" fmla="*/ 2147483647 h 337"/>
                  <a:gd name="T2" fmla="*/ 2147483647 w 302"/>
                  <a:gd name="T3" fmla="*/ 2147483647 h 337"/>
                  <a:gd name="T4" fmla="*/ 2147483647 w 302"/>
                  <a:gd name="T5" fmla="*/ 2147483647 h 337"/>
                  <a:gd name="T6" fmla="*/ 2147483647 w 302"/>
                  <a:gd name="T7" fmla="*/ 2147483647 h 337"/>
                  <a:gd name="T8" fmla="*/ 2147483647 w 302"/>
                  <a:gd name="T9" fmla="*/ 2147483647 h 337"/>
                  <a:gd name="T10" fmla="*/ 2147483647 w 302"/>
                  <a:gd name="T11" fmla="*/ 0 h 337"/>
                  <a:gd name="T12" fmla="*/ 2147483647 w 302"/>
                  <a:gd name="T13" fmla="*/ 2147483647 h 337"/>
                  <a:gd name="T14" fmla="*/ 2147483647 w 302"/>
                  <a:gd name="T15" fmla="*/ 2147483647 h 337"/>
                  <a:gd name="T16" fmla="*/ 2147483647 w 302"/>
                  <a:gd name="T17" fmla="*/ 2147483647 h 337"/>
                  <a:gd name="T18" fmla="*/ 2147483647 w 302"/>
                  <a:gd name="T19" fmla="*/ 2147483647 h 337"/>
                  <a:gd name="T20" fmla="*/ 2147483647 w 302"/>
                  <a:gd name="T21" fmla="*/ 2147483647 h 337"/>
                  <a:gd name="T22" fmla="*/ 2147483647 w 302"/>
                  <a:gd name="T23" fmla="*/ 2147483647 h 337"/>
                  <a:gd name="T24" fmla="*/ 0 w 302"/>
                  <a:gd name="T25" fmla="*/ 2147483647 h 337"/>
                  <a:gd name="T26" fmla="*/ 2147483647 w 302"/>
                  <a:gd name="T27" fmla="*/ 2147483647 h 337"/>
                  <a:gd name="T28" fmla="*/ 2147483647 w 302"/>
                  <a:gd name="T29" fmla="*/ 2147483647 h 337"/>
                  <a:gd name="T30" fmla="*/ 2147483647 w 302"/>
                  <a:gd name="T31" fmla="*/ 2147483647 h 337"/>
                  <a:gd name="T32" fmla="*/ 2147483647 w 302"/>
                  <a:gd name="T33" fmla="*/ 2147483647 h 3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02"/>
                  <a:gd name="T52" fmla="*/ 0 h 337"/>
                  <a:gd name="T53" fmla="*/ 302 w 302"/>
                  <a:gd name="T54" fmla="*/ 337 h 3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02" h="337">
                    <a:moveTo>
                      <a:pt x="202" y="125"/>
                    </a:moveTo>
                    <a:cubicBezTo>
                      <a:pt x="221" y="120"/>
                      <a:pt x="237" y="111"/>
                      <a:pt x="248" y="99"/>
                    </a:cubicBezTo>
                    <a:cubicBezTo>
                      <a:pt x="254" y="99"/>
                      <a:pt x="262" y="92"/>
                      <a:pt x="267" y="82"/>
                    </a:cubicBezTo>
                    <a:cubicBezTo>
                      <a:pt x="273" y="69"/>
                      <a:pt x="272" y="57"/>
                      <a:pt x="265" y="54"/>
                    </a:cubicBezTo>
                    <a:cubicBezTo>
                      <a:pt x="264" y="53"/>
                      <a:pt x="262" y="53"/>
                      <a:pt x="260" y="53"/>
                    </a:cubicBezTo>
                    <a:cubicBezTo>
                      <a:pt x="252" y="23"/>
                      <a:pt x="212" y="0"/>
                      <a:pt x="165" y="0"/>
                    </a:cubicBezTo>
                    <a:cubicBezTo>
                      <a:pt x="123" y="0"/>
                      <a:pt x="87" y="19"/>
                      <a:pt x="74" y="44"/>
                    </a:cubicBezTo>
                    <a:cubicBezTo>
                      <a:pt x="71" y="42"/>
                      <a:pt x="69" y="41"/>
                      <a:pt x="66" y="41"/>
                    </a:cubicBezTo>
                    <a:cubicBezTo>
                      <a:pt x="59" y="42"/>
                      <a:pt x="55" y="54"/>
                      <a:pt x="57" y="67"/>
                    </a:cubicBezTo>
                    <a:cubicBezTo>
                      <a:pt x="58" y="80"/>
                      <a:pt x="66" y="90"/>
                      <a:pt x="73" y="88"/>
                    </a:cubicBezTo>
                    <a:cubicBezTo>
                      <a:pt x="74" y="88"/>
                      <a:pt x="74" y="88"/>
                      <a:pt x="75" y="88"/>
                    </a:cubicBezTo>
                    <a:cubicBezTo>
                      <a:pt x="84" y="104"/>
                      <a:pt x="102" y="117"/>
                      <a:pt x="126" y="124"/>
                    </a:cubicBezTo>
                    <a:cubicBezTo>
                      <a:pt x="0" y="337"/>
                      <a:pt x="0" y="337"/>
                      <a:pt x="0" y="337"/>
                    </a:cubicBezTo>
                    <a:cubicBezTo>
                      <a:pt x="127" y="167"/>
                      <a:pt x="127" y="167"/>
                      <a:pt x="127" y="167"/>
                    </a:cubicBezTo>
                    <a:cubicBezTo>
                      <a:pt x="196" y="159"/>
                      <a:pt x="196" y="159"/>
                      <a:pt x="196" y="159"/>
                    </a:cubicBezTo>
                    <a:cubicBezTo>
                      <a:pt x="302" y="321"/>
                      <a:pt x="302" y="321"/>
                      <a:pt x="302" y="321"/>
                    </a:cubicBezTo>
                    <a:lnTo>
                      <a:pt x="202" y="125"/>
                    </a:lnTo>
                    <a:close/>
                  </a:path>
                </a:pathLst>
              </a:custGeom>
              <a:solidFill>
                <a:srgbClr val="EAB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9" name="Freeform 8"/>
              <p:cNvSpPr>
                <a:spLocks noChangeArrowheads="1"/>
              </p:cNvSpPr>
              <p:nvPr/>
            </p:nvSpPr>
            <p:spPr bwMode="auto">
              <a:xfrm>
                <a:off x="1998663" y="1133475"/>
                <a:ext cx="288925" cy="436563"/>
              </a:xfrm>
              <a:custGeom>
                <a:avLst/>
                <a:gdLst>
                  <a:gd name="T0" fmla="*/ 2147483647 w 77"/>
                  <a:gd name="T1" fmla="*/ 2147483647 h 116"/>
                  <a:gd name="T2" fmla="*/ 0 w 77"/>
                  <a:gd name="T3" fmla="*/ 2147483647 h 116"/>
                  <a:gd name="T4" fmla="*/ 2147483647 w 77"/>
                  <a:gd name="T5" fmla="*/ 0 h 116"/>
                  <a:gd name="T6" fmla="*/ 2147483647 w 77"/>
                  <a:gd name="T7" fmla="*/ 2147483647 h 116"/>
                  <a:gd name="T8" fmla="*/ 2147483647 w 77"/>
                  <a:gd name="T9" fmla="*/ 2147483647 h 116"/>
                  <a:gd name="T10" fmla="*/ 2147483647 w 77"/>
                  <a:gd name="T11" fmla="*/ 2147483647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7"/>
                  <a:gd name="T19" fmla="*/ 0 h 116"/>
                  <a:gd name="T20" fmla="*/ 77 w 77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7" h="116">
                    <a:moveTo>
                      <a:pt x="14" y="116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26" y="1"/>
                      <a:pt x="36" y="0"/>
                    </a:cubicBezTo>
                    <a:cubicBezTo>
                      <a:pt x="47" y="0"/>
                      <a:pt x="77" y="18"/>
                      <a:pt x="77" y="18"/>
                    </a:cubicBezTo>
                    <a:cubicBezTo>
                      <a:pt x="60" y="116"/>
                      <a:pt x="60" y="116"/>
                      <a:pt x="60" y="116"/>
                    </a:cubicBezTo>
                    <a:lnTo>
                      <a:pt x="14" y="11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9"/>
              <p:cNvSpPr>
                <a:spLocks noChangeArrowheads="1"/>
              </p:cNvSpPr>
              <p:nvPr/>
            </p:nvSpPr>
            <p:spPr bwMode="auto">
              <a:xfrm>
                <a:off x="1708150" y="98425"/>
                <a:ext cx="842963" cy="755650"/>
              </a:xfrm>
              <a:custGeom>
                <a:avLst/>
                <a:gdLst>
                  <a:gd name="T0" fmla="*/ 2147483647 w 224"/>
                  <a:gd name="T1" fmla="*/ 2147483647 h 201"/>
                  <a:gd name="T2" fmla="*/ 2147483647 w 224"/>
                  <a:gd name="T3" fmla="*/ 2147483647 h 201"/>
                  <a:gd name="T4" fmla="*/ 2147483647 w 224"/>
                  <a:gd name="T5" fmla="*/ 2147483647 h 201"/>
                  <a:gd name="T6" fmla="*/ 2147483647 w 224"/>
                  <a:gd name="T7" fmla="*/ 2147483647 h 201"/>
                  <a:gd name="T8" fmla="*/ 2147483647 w 224"/>
                  <a:gd name="T9" fmla="*/ 2147483647 h 201"/>
                  <a:gd name="T10" fmla="*/ 2147483647 w 224"/>
                  <a:gd name="T11" fmla="*/ 2147483647 h 201"/>
                  <a:gd name="T12" fmla="*/ 2147483647 w 224"/>
                  <a:gd name="T13" fmla="*/ 2147483647 h 2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4"/>
                  <a:gd name="T22" fmla="*/ 0 h 201"/>
                  <a:gd name="T23" fmla="*/ 224 w 224"/>
                  <a:gd name="T24" fmla="*/ 201 h 2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4" h="201">
                    <a:moveTo>
                      <a:pt x="163" y="97"/>
                    </a:moveTo>
                    <a:cubicBezTo>
                      <a:pt x="174" y="85"/>
                      <a:pt x="218" y="27"/>
                      <a:pt x="141" y="14"/>
                    </a:cubicBezTo>
                    <a:cubicBezTo>
                      <a:pt x="65" y="0"/>
                      <a:pt x="82" y="71"/>
                      <a:pt x="86" y="84"/>
                    </a:cubicBezTo>
                    <a:cubicBezTo>
                      <a:pt x="0" y="93"/>
                      <a:pt x="18" y="186"/>
                      <a:pt x="18" y="186"/>
                    </a:cubicBezTo>
                    <a:cubicBezTo>
                      <a:pt x="18" y="186"/>
                      <a:pt x="82" y="192"/>
                      <a:pt x="115" y="134"/>
                    </a:cubicBezTo>
                    <a:cubicBezTo>
                      <a:pt x="115" y="134"/>
                      <a:pt x="135" y="197"/>
                      <a:pt x="212" y="201"/>
                    </a:cubicBezTo>
                    <a:cubicBezTo>
                      <a:pt x="212" y="201"/>
                      <a:pt x="224" y="128"/>
                      <a:pt x="163" y="97"/>
                    </a:cubicBezTo>
                    <a:close/>
                  </a:path>
                </a:pathLst>
              </a:cu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" name="Oval 10"/>
              <p:cNvSpPr>
                <a:spLocks noChangeArrowheads="1"/>
              </p:cNvSpPr>
              <p:nvPr/>
            </p:nvSpPr>
            <p:spPr bwMode="auto">
              <a:xfrm>
                <a:off x="1965325" y="779462"/>
                <a:ext cx="63500" cy="66675"/>
              </a:xfrm>
              <a:prstGeom prst="ellipse">
                <a:avLst/>
              </a:pr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9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5146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29718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4290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38862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000000"/>
                  </a:solidFill>
                  <a:sym typeface="黑体" panose="02010609060101010101" pitchFamily="49" charset="-122"/>
                </a:endParaRPr>
              </a:p>
            </p:txBody>
          </p:sp>
          <p:sp>
            <p:nvSpPr>
              <p:cNvPr id="22" name="Oval 11"/>
              <p:cNvSpPr>
                <a:spLocks noChangeArrowheads="1"/>
              </p:cNvSpPr>
              <p:nvPr/>
            </p:nvSpPr>
            <p:spPr bwMode="auto">
              <a:xfrm>
                <a:off x="2239963" y="793750"/>
                <a:ext cx="63500" cy="68263"/>
              </a:xfrm>
              <a:prstGeom prst="ellipse">
                <a:avLst/>
              </a:pr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9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5146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29718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4290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38862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000000"/>
                  </a:solidFill>
                  <a:sym typeface="黑体" panose="02010609060101010101" pitchFamily="49" charset="-122"/>
                </a:endParaRPr>
              </a:p>
            </p:txBody>
          </p:sp>
          <p:sp>
            <p:nvSpPr>
              <p:cNvPr id="23" name="Freeform 12"/>
              <p:cNvSpPr>
                <a:spLocks noChangeArrowheads="1"/>
              </p:cNvSpPr>
              <p:nvPr/>
            </p:nvSpPr>
            <p:spPr bwMode="auto">
              <a:xfrm>
                <a:off x="2160588" y="346075"/>
                <a:ext cx="271463" cy="260350"/>
              </a:xfrm>
              <a:custGeom>
                <a:avLst/>
                <a:gdLst>
                  <a:gd name="T0" fmla="*/ 2147483647 w 72"/>
                  <a:gd name="T1" fmla="*/ 2147483647 h 69"/>
                  <a:gd name="T2" fmla="*/ 2147483647 w 72"/>
                  <a:gd name="T3" fmla="*/ 2147483647 h 69"/>
                  <a:gd name="T4" fmla="*/ 2147483647 w 72"/>
                  <a:gd name="T5" fmla="*/ 2147483647 h 69"/>
                  <a:gd name="T6" fmla="*/ 2147483647 w 72"/>
                  <a:gd name="T7" fmla="*/ 2147483647 h 69"/>
                  <a:gd name="T8" fmla="*/ 2147483647 w 72"/>
                  <a:gd name="T9" fmla="*/ 2147483647 h 69"/>
                  <a:gd name="T10" fmla="*/ 2147483647 w 72"/>
                  <a:gd name="T11" fmla="*/ 2147483647 h 69"/>
                  <a:gd name="T12" fmla="*/ 2147483647 w 72"/>
                  <a:gd name="T13" fmla="*/ 2147483647 h 69"/>
                  <a:gd name="T14" fmla="*/ 2147483647 w 72"/>
                  <a:gd name="T15" fmla="*/ 2147483647 h 69"/>
                  <a:gd name="T16" fmla="*/ 2147483647 w 72"/>
                  <a:gd name="T17" fmla="*/ 2147483647 h 69"/>
                  <a:gd name="T18" fmla="*/ 2147483647 w 72"/>
                  <a:gd name="T19" fmla="*/ 2147483647 h 69"/>
                  <a:gd name="T20" fmla="*/ 2147483647 w 72"/>
                  <a:gd name="T21" fmla="*/ 2147483647 h 69"/>
                  <a:gd name="T22" fmla="*/ 2147483647 w 72"/>
                  <a:gd name="T23" fmla="*/ 2147483647 h 69"/>
                  <a:gd name="T24" fmla="*/ 2147483647 w 72"/>
                  <a:gd name="T25" fmla="*/ 2147483647 h 69"/>
                  <a:gd name="T26" fmla="*/ 2147483647 w 72"/>
                  <a:gd name="T27" fmla="*/ 2147483647 h 6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69"/>
                  <a:gd name="T44" fmla="*/ 72 w 72"/>
                  <a:gd name="T45" fmla="*/ 69 h 6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69">
                    <a:moveTo>
                      <a:pt x="48" y="29"/>
                    </a:moveTo>
                    <a:cubicBezTo>
                      <a:pt x="53" y="26"/>
                      <a:pt x="67" y="14"/>
                      <a:pt x="59" y="8"/>
                    </a:cubicBezTo>
                    <a:cubicBezTo>
                      <a:pt x="53" y="4"/>
                      <a:pt x="37" y="17"/>
                      <a:pt x="38" y="22"/>
                    </a:cubicBezTo>
                    <a:cubicBezTo>
                      <a:pt x="38" y="15"/>
                      <a:pt x="36" y="0"/>
                      <a:pt x="27" y="5"/>
                    </a:cubicBezTo>
                    <a:cubicBezTo>
                      <a:pt x="20" y="9"/>
                      <a:pt x="23" y="26"/>
                      <a:pt x="27" y="32"/>
                    </a:cubicBezTo>
                    <a:cubicBezTo>
                      <a:pt x="23" y="24"/>
                      <a:pt x="5" y="25"/>
                      <a:pt x="3" y="33"/>
                    </a:cubicBezTo>
                    <a:cubicBezTo>
                      <a:pt x="0" y="46"/>
                      <a:pt x="21" y="47"/>
                      <a:pt x="29" y="42"/>
                    </a:cubicBezTo>
                    <a:cubicBezTo>
                      <a:pt x="24" y="49"/>
                      <a:pt x="16" y="59"/>
                      <a:pt x="24" y="65"/>
                    </a:cubicBezTo>
                    <a:cubicBezTo>
                      <a:pt x="24" y="66"/>
                      <a:pt x="32" y="66"/>
                      <a:pt x="33" y="65"/>
                    </a:cubicBezTo>
                    <a:cubicBezTo>
                      <a:pt x="36" y="64"/>
                      <a:pt x="38" y="60"/>
                      <a:pt x="39" y="56"/>
                    </a:cubicBezTo>
                    <a:cubicBezTo>
                      <a:pt x="40" y="62"/>
                      <a:pt x="43" y="69"/>
                      <a:pt x="49" y="69"/>
                    </a:cubicBezTo>
                    <a:cubicBezTo>
                      <a:pt x="60" y="67"/>
                      <a:pt x="56" y="46"/>
                      <a:pt x="52" y="41"/>
                    </a:cubicBezTo>
                    <a:cubicBezTo>
                      <a:pt x="57" y="46"/>
                      <a:pt x="68" y="45"/>
                      <a:pt x="69" y="38"/>
                    </a:cubicBezTo>
                    <a:cubicBezTo>
                      <a:pt x="72" y="25"/>
                      <a:pt x="56" y="23"/>
                      <a:pt x="48" y="2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4"/>
              <p:cNvSpPr>
                <a:spLocks noChangeArrowheads="1"/>
              </p:cNvSpPr>
              <p:nvPr/>
            </p:nvSpPr>
            <p:spPr bwMode="auto">
              <a:xfrm>
                <a:off x="1504950" y="1501775"/>
                <a:ext cx="1377950" cy="960438"/>
              </a:xfrm>
              <a:custGeom>
                <a:avLst/>
                <a:gdLst>
                  <a:gd name="T0" fmla="*/ 2147483647 w 366"/>
                  <a:gd name="T1" fmla="*/ 2147483647 h 255"/>
                  <a:gd name="T2" fmla="*/ 2147483647 w 366"/>
                  <a:gd name="T3" fmla="*/ 2147483647 h 255"/>
                  <a:gd name="T4" fmla="*/ 2147483647 w 366"/>
                  <a:gd name="T5" fmla="*/ 2147483647 h 255"/>
                  <a:gd name="T6" fmla="*/ 0 w 366"/>
                  <a:gd name="T7" fmla="*/ 2147483647 h 255"/>
                  <a:gd name="T8" fmla="*/ 2147483647 w 366"/>
                  <a:gd name="T9" fmla="*/ 2147483647 h 255"/>
                  <a:gd name="T10" fmla="*/ 2147483647 w 366"/>
                  <a:gd name="T11" fmla="*/ 2147483647 h 2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6"/>
                  <a:gd name="T19" fmla="*/ 0 h 255"/>
                  <a:gd name="T20" fmla="*/ 366 w 366"/>
                  <a:gd name="T21" fmla="*/ 255 h 2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6" h="255">
                    <a:moveTo>
                      <a:pt x="366" y="237"/>
                    </a:moveTo>
                    <a:cubicBezTo>
                      <a:pt x="366" y="237"/>
                      <a:pt x="329" y="0"/>
                      <a:pt x="172" y="16"/>
                    </a:cubicBezTo>
                    <a:cubicBezTo>
                      <a:pt x="172" y="15"/>
                      <a:pt x="172" y="15"/>
                      <a:pt x="172" y="15"/>
                    </a:cubicBezTo>
                    <a:cubicBezTo>
                      <a:pt x="12" y="13"/>
                      <a:pt x="0" y="255"/>
                      <a:pt x="0" y="255"/>
                    </a:cubicBezTo>
                    <a:cubicBezTo>
                      <a:pt x="139" y="205"/>
                      <a:pt x="167" y="54"/>
                      <a:pt x="171" y="21"/>
                    </a:cubicBezTo>
                    <a:cubicBezTo>
                      <a:pt x="178" y="51"/>
                      <a:pt x="221" y="202"/>
                      <a:pt x="366" y="23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5"/>
              <p:cNvSpPr>
                <a:spLocks noChangeArrowheads="1"/>
              </p:cNvSpPr>
              <p:nvPr/>
            </p:nvSpPr>
            <p:spPr bwMode="auto">
              <a:xfrm>
                <a:off x="0" y="1098550"/>
                <a:ext cx="1546225" cy="1795463"/>
              </a:xfrm>
              <a:custGeom>
                <a:avLst/>
                <a:gdLst>
                  <a:gd name="T0" fmla="*/ 2147483647 w 411"/>
                  <a:gd name="T1" fmla="*/ 2147483647 h 477"/>
                  <a:gd name="T2" fmla="*/ 2147483647 w 411"/>
                  <a:gd name="T3" fmla="*/ 2147483647 h 477"/>
                  <a:gd name="T4" fmla="*/ 2147483647 w 411"/>
                  <a:gd name="T5" fmla="*/ 2147483647 h 477"/>
                  <a:gd name="T6" fmla="*/ 2147483647 w 411"/>
                  <a:gd name="T7" fmla="*/ 0 h 477"/>
                  <a:gd name="T8" fmla="*/ 2147483647 w 411"/>
                  <a:gd name="T9" fmla="*/ 2147483647 h 477"/>
                  <a:gd name="T10" fmla="*/ 0 w 411"/>
                  <a:gd name="T11" fmla="*/ 2147483647 h 477"/>
                  <a:gd name="T12" fmla="*/ 2147483647 w 411"/>
                  <a:gd name="T13" fmla="*/ 2147483647 h 477"/>
                  <a:gd name="T14" fmla="*/ 2147483647 w 411"/>
                  <a:gd name="T15" fmla="*/ 2147483647 h 477"/>
                  <a:gd name="T16" fmla="*/ 2147483647 w 411"/>
                  <a:gd name="T17" fmla="*/ 2147483647 h 477"/>
                  <a:gd name="T18" fmla="*/ 2147483647 w 411"/>
                  <a:gd name="T19" fmla="*/ 2147483647 h 477"/>
                  <a:gd name="T20" fmla="*/ 2147483647 w 411"/>
                  <a:gd name="T21" fmla="*/ 2147483647 h 477"/>
                  <a:gd name="T22" fmla="*/ 2147483647 w 411"/>
                  <a:gd name="T23" fmla="*/ 2147483647 h 477"/>
                  <a:gd name="T24" fmla="*/ 2147483647 w 411"/>
                  <a:gd name="T25" fmla="*/ 2147483647 h 477"/>
                  <a:gd name="T26" fmla="*/ 2147483647 w 411"/>
                  <a:gd name="T27" fmla="*/ 2147483647 h 477"/>
                  <a:gd name="T28" fmla="*/ 2147483647 w 411"/>
                  <a:gd name="T29" fmla="*/ 2147483647 h 477"/>
                  <a:gd name="T30" fmla="*/ 2147483647 w 411"/>
                  <a:gd name="T31" fmla="*/ 2147483647 h 477"/>
                  <a:gd name="T32" fmla="*/ 2147483647 w 411"/>
                  <a:gd name="T33" fmla="*/ 2147483647 h 477"/>
                  <a:gd name="T34" fmla="*/ 2147483647 w 411"/>
                  <a:gd name="T35" fmla="*/ 2147483647 h 477"/>
                  <a:gd name="T36" fmla="*/ 2147483647 w 411"/>
                  <a:gd name="T37" fmla="*/ 2147483647 h 47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1"/>
                  <a:gd name="T58" fmla="*/ 0 h 477"/>
                  <a:gd name="T59" fmla="*/ 411 w 411"/>
                  <a:gd name="T60" fmla="*/ 477 h 47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1" h="477">
                    <a:moveTo>
                      <a:pt x="308" y="239"/>
                    </a:moveTo>
                    <a:cubicBezTo>
                      <a:pt x="286" y="96"/>
                      <a:pt x="286" y="96"/>
                      <a:pt x="286" y="96"/>
                    </a:cubicBezTo>
                    <a:cubicBezTo>
                      <a:pt x="411" y="200"/>
                      <a:pt x="411" y="200"/>
                      <a:pt x="411" y="200"/>
                    </a:cubicBezTo>
                    <a:cubicBezTo>
                      <a:pt x="288" y="0"/>
                      <a:pt x="288" y="0"/>
                      <a:pt x="288" y="0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0" y="229"/>
                      <a:pt x="0" y="229"/>
                      <a:pt x="0" y="229"/>
                    </a:cubicBezTo>
                    <a:cubicBezTo>
                      <a:pt x="130" y="92"/>
                      <a:pt x="130" y="92"/>
                      <a:pt x="130" y="92"/>
                    </a:cubicBezTo>
                    <a:cubicBezTo>
                      <a:pt x="105" y="235"/>
                      <a:pt x="105" y="235"/>
                      <a:pt x="105" y="235"/>
                    </a:cubicBezTo>
                    <a:cubicBezTo>
                      <a:pt x="133" y="236"/>
                      <a:pt x="133" y="236"/>
                      <a:pt x="133" y="236"/>
                    </a:cubicBezTo>
                    <a:cubicBezTo>
                      <a:pt x="161" y="441"/>
                      <a:pt x="161" y="441"/>
                      <a:pt x="161" y="441"/>
                    </a:cubicBezTo>
                    <a:cubicBezTo>
                      <a:pt x="112" y="477"/>
                      <a:pt x="112" y="477"/>
                      <a:pt x="112" y="477"/>
                    </a:cubicBezTo>
                    <a:cubicBezTo>
                      <a:pt x="187" y="473"/>
                      <a:pt x="187" y="473"/>
                      <a:pt x="187" y="473"/>
                    </a:cubicBezTo>
                    <a:cubicBezTo>
                      <a:pt x="187" y="435"/>
                      <a:pt x="187" y="435"/>
                      <a:pt x="187" y="435"/>
                    </a:cubicBezTo>
                    <a:cubicBezTo>
                      <a:pt x="187" y="435"/>
                      <a:pt x="211" y="248"/>
                      <a:pt x="211" y="253"/>
                    </a:cubicBezTo>
                    <a:cubicBezTo>
                      <a:pt x="211" y="257"/>
                      <a:pt x="211" y="472"/>
                      <a:pt x="211" y="472"/>
                    </a:cubicBezTo>
                    <a:cubicBezTo>
                      <a:pt x="295" y="471"/>
                      <a:pt x="295" y="471"/>
                      <a:pt x="295" y="471"/>
                    </a:cubicBezTo>
                    <a:cubicBezTo>
                      <a:pt x="246" y="441"/>
                      <a:pt x="246" y="441"/>
                      <a:pt x="246" y="441"/>
                    </a:cubicBezTo>
                    <a:cubicBezTo>
                      <a:pt x="289" y="238"/>
                      <a:pt x="289" y="238"/>
                      <a:pt x="289" y="238"/>
                    </a:cubicBezTo>
                    <a:lnTo>
                      <a:pt x="308" y="239"/>
                    </a:lnTo>
                    <a:close/>
                  </a:path>
                </a:pathLst>
              </a:cu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Freeform 16"/>
              <p:cNvSpPr>
                <a:spLocks noChangeArrowheads="1"/>
              </p:cNvSpPr>
              <p:nvPr/>
            </p:nvSpPr>
            <p:spPr bwMode="auto">
              <a:xfrm>
                <a:off x="587375" y="1035050"/>
                <a:ext cx="371475" cy="711200"/>
              </a:xfrm>
              <a:custGeom>
                <a:avLst/>
                <a:gdLst>
                  <a:gd name="T0" fmla="*/ 0 w 234"/>
                  <a:gd name="T1" fmla="*/ 2147483647 h 448"/>
                  <a:gd name="T2" fmla="*/ 2147483647 w 234"/>
                  <a:gd name="T3" fmla="*/ 2147483647 h 448"/>
                  <a:gd name="T4" fmla="*/ 2147483647 w 234"/>
                  <a:gd name="T5" fmla="*/ 0 h 448"/>
                  <a:gd name="T6" fmla="*/ 0 w 234"/>
                  <a:gd name="T7" fmla="*/ 2147483647 h 44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4"/>
                  <a:gd name="T13" fmla="*/ 0 h 448"/>
                  <a:gd name="T14" fmla="*/ 234 w 234"/>
                  <a:gd name="T15" fmla="*/ 448 h 44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4" h="448">
                    <a:moveTo>
                      <a:pt x="0" y="7"/>
                    </a:moveTo>
                    <a:lnTo>
                      <a:pt x="144" y="448"/>
                    </a:lnTo>
                    <a:lnTo>
                      <a:pt x="234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E2D4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Freeform 17"/>
              <p:cNvSpPr>
                <a:spLocks noChangeArrowheads="1"/>
              </p:cNvSpPr>
              <p:nvPr/>
            </p:nvSpPr>
            <p:spPr bwMode="auto">
              <a:xfrm>
                <a:off x="258763" y="481012"/>
                <a:ext cx="1012825" cy="554038"/>
              </a:xfrm>
              <a:custGeom>
                <a:avLst/>
                <a:gdLst>
                  <a:gd name="T0" fmla="*/ 2147483647 w 269"/>
                  <a:gd name="T1" fmla="*/ 2147483647 h 147"/>
                  <a:gd name="T2" fmla="*/ 2147483647 w 269"/>
                  <a:gd name="T3" fmla="*/ 2147483647 h 147"/>
                  <a:gd name="T4" fmla="*/ 2147483647 w 269"/>
                  <a:gd name="T5" fmla="*/ 2147483647 h 147"/>
                  <a:gd name="T6" fmla="*/ 2147483647 w 269"/>
                  <a:gd name="T7" fmla="*/ 2147483647 h 147"/>
                  <a:gd name="T8" fmla="*/ 2147483647 w 269"/>
                  <a:gd name="T9" fmla="*/ 2147483647 h 147"/>
                  <a:gd name="T10" fmla="*/ 2147483647 w 269"/>
                  <a:gd name="T11" fmla="*/ 2147483647 h 147"/>
                  <a:gd name="T12" fmla="*/ 2147483647 w 269"/>
                  <a:gd name="T13" fmla="*/ 2147483647 h 147"/>
                  <a:gd name="T14" fmla="*/ 2147483647 w 269"/>
                  <a:gd name="T15" fmla="*/ 2147483647 h 147"/>
                  <a:gd name="T16" fmla="*/ 2147483647 w 269"/>
                  <a:gd name="T17" fmla="*/ 2147483647 h 147"/>
                  <a:gd name="T18" fmla="*/ 2147483647 w 269"/>
                  <a:gd name="T19" fmla="*/ 2147483647 h 147"/>
                  <a:gd name="T20" fmla="*/ 2147483647 w 269"/>
                  <a:gd name="T21" fmla="*/ 2147483647 h 147"/>
                  <a:gd name="T22" fmla="*/ 2147483647 w 269"/>
                  <a:gd name="T23" fmla="*/ 2147483647 h 147"/>
                  <a:gd name="T24" fmla="*/ 2147483647 w 269"/>
                  <a:gd name="T25" fmla="*/ 2147483647 h 14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9"/>
                  <a:gd name="T40" fmla="*/ 0 h 147"/>
                  <a:gd name="T41" fmla="*/ 269 w 269"/>
                  <a:gd name="T42" fmla="*/ 147 h 14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9" h="147">
                    <a:moveTo>
                      <a:pt x="267" y="70"/>
                    </a:moveTo>
                    <a:cubicBezTo>
                      <a:pt x="269" y="54"/>
                      <a:pt x="261" y="39"/>
                      <a:pt x="249" y="38"/>
                    </a:cubicBezTo>
                    <a:cubicBezTo>
                      <a:pt x="245" y="38"/>
                      <a:pt x="240" y="39"/>
                      <a:pt x="236" y="42"/>
                    </a:cubicBezTo>
                    <a:cubicBezTo>
                      <a:pt x="219" y="17"/>
                      <a:pt x="180" y="0"/>
                      <a:pt x="135" y="2"/>
                    </a:cubicBezTo>
                    <a:cubicBezTo>
                      <a:pt x="87" y="4"/>
                      <a:pt x="47" y="28"/>
                      <a:pt x="35" y="58"/>
                    </a:cubicBezTo>
                    <a:cubicBezTo>
                      <a:pt x="29" y="53"/>
                      <a:pt x="22" y="51"/>
                      <a:pt x="15" y="53"/>
                    </a:cubicBezTo>
                    <a:cubicBezTo>
                      <a:pt x="4" y="57"/>
                      <a:pt x="0" y="73"/>
                      <a:pt x="6" y="89"/>
                    </a:cubicBezTo>
                    <a:cubicBezTo>
                      <a:pt x="12" y="104"/>
                      <a:pt x="25" y="113"/>
                      <a:pt x="37" y="109"/>
                    </a:cubicBezTo>
                    <a:cubicBezTo>
                      <a:pt x="38" y="108"/>
                      <a:pt x="40" y="107"/>
                      <a:pt x="41" y="106"/>
                    </a:cubicBezTo>
                    <a:cubicBezTo>
                      <a:pt x="58" y="131"/>
                      <a:pt x="97" y="147"/>
                      <a:pt x="141" y="145"/>
                    </a:cubicBezTo>
                    <a:cubicBezTo>
                      <a:pt x="186" y="143"/>
                      <a:pt x="224" y="123"/>
                      <a:pt x="238" y="96"/>
                    </a:cubicBezTo>
                    <a:cubicBezTo>
                      <a:pt x="240" y="96"/>
                      <a:pt x="241" y="97"/>
                      <a:pt x="243" y="97"/>
                    </a:cubicBezTo>
                    <a:cubicBezTo>
                      <a:pt x="254" y="98"/>
                      <a:pt x="266" y="86"/>
                      <a:pt x="267" y="70"/>
                    </a:cubicBezTo>
                    <a:close/>
                  </a:path>
                </a:pathLst>
              </a:custGeom>
              <a:solidFill>
                <a:srgbClr val="EAB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18"/>
              <p:cNvSpPr>
                <a:spLocks noChangeArrowheads="1"/>
              </p:cNvSpPr>
              <p:nvPr/>
            </p:nvSpPr>
            <p:spPr bwMode="auto">
              <a:xfrm>
                <a:off x="609600" y="666750"/>
                <a:ext cx="74613" cy="77788"/>
              </a:xfrm>
              <a:custGeom>
                <a:avLst/>
                <a:gdLst>
                  <a:gd name="T0" fmla="*/ 2147483647 w 20"/>
                  <a:gd name="T1" fmla="*/ 2147483647 h 21"/>
                  <a:gd name="T2" fmla="*/ 2147483647 w 20"/>
                  <a:gd name="T3" fmla="*/ 2147483647 h 21"/>
                  <a:gd name="T4" fmla="*/ 2147483647 w 20"/>
                  <a:gd name="T5" fmla="*/ 2147483647 h 21"/>
                  <a:gd name="T6" fmla="*/ 2147483647 w 20"/>
                  <a:gd name="T7" fmla="*/ 2147483647 h 21"/>
                  <a:gd name="T8" fmla="*/ 2147483647 w 20"/>
                  <a:gd name="T9" fmla="*/ 214748364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21"/>
                  <a:gd name="T17" fmla="*/ 20 w 20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21">
                    <a:moveTo>
                      <a:pt x="18" y="13"/>
                    </a:moveTo>
                    <a:cubicBezTo>
                      <a:pt x="17" y="18"/>
                      <a:pt x="12" y="21"/>
                      <a:pt x="8" y="20"/>
                    </a:cubicBezTo>
                    <a:cubicBezTo>
                      <a:pt x="3" y="18"/>
                      <a:pt x="0" y="13"/>
                      <a:pt x="2" y="8"/>
                    </a:cubicBezTo>
                    <a:cubicBezTo>
                      <a:pt x="3" y="3"/>
                      <a:pt x="8" y="0"/>
                      <a:pt x="12" y="2"/>
                    </a:cubicBezTo>
                    <a:cubicBezTo>
                      <a:pt x="17" y="3"/>
                      <a:pt x="20" y="8"/>
                      <a:pt x="18" y="13"/>
                    </a:cubicBezTo>
                    <a:close/>
                  </a:path>
                </a:pathLst>
              </a:cu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Freeform 19"/>
              <p:cNvSpPr>
                <a:spLocks noChangeArrowheads="1"/>
              </p:cNvSpPr>
              <p:nvPr/>
            </p:nvSpPr>
            <p:spPr bwMode="auto">
              <a:xfrm>
                <a:off x="887413" y="666750"/>
                <a:ext cx="71438" cy="77788"/>
              </a:xfrm>
              <a:custGeom>
                <a:avLst/>
                <a:gdLst>
                  <a:gd name="T0" fmla="*/ 2147483647 w 19"/>
                  <a:gd name="T1" fmla="*/ 2147483647 h 21"/>
                  <a:gd name="T2" fmla="*/ 2147483647 w 19"/>
                  <a:gd name="T3" fmla="*/ 2147483647 h 21"/>
                  <a:gd name="T4" fmla="*/ 2147483647 w 19"/>
                  <a:gd name="T5" fmla="*/ 2147483647 h 21"/>
                  <a:gd name="T6" fmla="*/ 2147483647 w 19"/>
                  <a:gd name="T7" fmla="*/ 2147483647 h 21"/>
                  <a:gd name="T8" fmla="*/ 2147483647 w 19"/>
                  <a:gd name="T9" fmla="*/ 2147483647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21"/>
                  <a:gd name="T17" fmla="*/ 19 w 19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21">
                    <a:moveTo>
                      <a:pt x="18" y="13"/>
                    </a:moveTo>
                    <a:cubicBezTo>
                      <a:pt x="16" y="18"/>
                      <a:pt x="11" y="21"/>
                      <a:pt x="7" y="19"/>
                    </a:cubicBezTo>
                    <a:cubicBezTo>
                      <a:pt x="2" y="18"/>
                      <a:pt x="0" y="13"/>
                      <a:pt x="1" y="8"/>
                    </a:cubicBezTo>
                    <a:cubicBezTo>
                      <a:pt x="2" y="3"/>
                      <a:pt x="7" y="0"/>
                      <a:pt x="12" y="1"/>
                    </a:cubicBezTo>
                    <a:cubicBezTo>
                      <a:pt x="16" y="3"/>
                      <a:pt x="19" y="8"/>
                      <a:pt x="18" y="13"/>
                    </a:cubicBezTo>
                    <a:close/>
                  </a:path>
                </a:pathLst>
              </a:cu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" name="Freeform 20"/>
              <p:cNvSpPr>
                <a:spLocks noChangeArrowheads="1"/>
              </p:cNvSpPr>
              <p:nvPr/>
            </p:nvSpPr>
            <p:spPr bwMode="auto">
              <a:xfrm>
                <a:off x="346075" y="515937"/>
                <a:ext cx="360363" cy="233363"/>
              </a:xfrm>
              <a:custGeom>
                <a:avLst/>
                <a:gdLst>
                  <a:gd name="T0" fmla="*/ 2147483647 w 96"/>
                  <a:gd name="T1" fmla="*/ 0 h 62"/>
                  <a:gd name="T2" fmla="*/ 2147483647 w 96"/>
                  <a:gd name="T3" fmla="*/ 2147483647 h 62"/>
                  <a:gd name="T4" fmla="*/ 2147483647 w 96"/>
                  <a:gd name="T5" fmla="*/ 0 h 62"/>
                  <a:gd name="T6" fmla="*/ 2147483647 w 96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2"/>
                  <a:gd name="T14" fmla="*/ 96 w 96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2">
                    <a:moveTo>
                      <a:pt x="7" y="0"/>
                    </a:moveTo>
                    <a:cubicBezTo>
                      <a:pt x="0" y="18"/>
                      <a:pt x="0" y="39"/>
                      <a:pt x="9" y="62"/>
                    </a:cubicBezTo>
                    <a:cubicBezTo>
                      <a:pt x="9" y="62"/>
                      <a:pt x="30" y="12"/>
                      <a:pt x="96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" name="Freeform 21"/>
              <p:cNvSpPr>
                <a:spLocks noChangeArrowheads="1"/>
              </p:cNvSpPr>
              <p:nvPr/>
            </p:nvSpPr>
            <p:spPr bwMode="auto">
              <a:xfrm>
                <a:off x="862013" y="515937"/>
                <a:ext cx="349250" cy="241300"/>
              </a:xfrm>
              <a:custGeom>
                <a:avLst/>
                <a:gdLst>
                  <a:gd name="T0" fmla="*/ 0 w 93"/>
                  <a:gd name="T1" fmla="*/ 0 h 64"/>
                  <a:gd name="T2" fmla="*/ 2147483647 w 93"/>
                  <a:gd name="T3" fmla="*/ 2147483647 h 64"/>
                  <a:gd name="T4" fmla="*/ 2147483647 w 93"/>
                  <a:gd name="T5" fmla="*/ 0 h 64"/>
                  <a:gd name="T6" fmla="*/ 0 w 93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64"/>
                  <a:gd name="T14" fmla="*/ 93 w 93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64">
                    <a:moveTo>
                      <a:pt x="0" y="0"/>
                    </a:moveTo>
                    <a:cubicBezTo>
                      <a:pt x="55" y="11"/>
                      <a:pt x="88" y="64"/>
                      <a:pt x="88" y="64"/>
                    </a:cubicBezTo>
                    <a:cubicBezTo>
                      <a:pt x="88" y="64"/>
                      <a:pt x="93" y="35"/>
                      <a:pt x="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" name="Freeform 22"/>
              <p:cNvSpPr>
                <a:spLocks noChangeArrowheads="1"/>
              </p:cNvSpPr>
              <p:nvPr/>
            </p:nvSpPr>
            <p:spPr bwMode="auto">
              <a:xfrm>
                <a:off x="447675" y="1042987"/>
                <a:ext cx="361950" cy="695325"/>
              </a:xfrm>
              <a:custGeom>
                <a:avLst/>
                <a:gdLst>
                  <a:gd name="T0" fmla="*/ 2147483647 w 96"/>
                  <a:gd name="T1" fmla="*/ 0 h 185"/>
                  <a:gd name="T2" fmla="*/ 0 w 96"/>
                  <a:gd name="T3" fmla="*/ 2147483647 h 185"/>
                  <a:gd name="T4" fmla="*/ 2147483647 w 96"/>
                  <a:gd name="T5" fmla="*/ 2147483647 h 185"/>
                  <a:gd name="T6" fmla="*/ 2147483647 w 96"/>
                  <a:gd name="T7" fmla="*/ 0 h 18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185"/>
                  <a:gd name="T14" fmla="*/ 96 w 96"/>
                  <a:gd name="T15" fmla="*/ 185 h 18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185">
                    <a:moveTo>
                      <a:pt x="41" y="0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34" y="152"/>
                      <a:pt x="96" y="185"/>
                    </a:cubicBez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665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3" name="Freeform 23"/>
              <p:cNvSpPr>
                <a:spLocks noChangeArrowheads="1"/>
              </p:cNvSpPr>
              <p:nvPr/>
            </p:nvSpPr>
            <p:spPr bwMode="auto">
              <a:xfrm>
                <a:off x="815975" y="993775"/>
                <a:ext cx="298450" cy="752475"/>
              </a:xfrm>
              <a:custGeom>
                <a:avLst/>
                <a:gdLst>
                  <a:gd name="T0" fmla="*/ 2147483647 w 79"/>
                  <a:gd name="T1" fmla="*/ 0 h 200"/>
                  <a:gd name="T2" fmla="*/ 0 w 79"/>
                  <a:gd name="T3" fmla="*/ 2147483647 h 200"/>
                  <a:gd name="T4" fmla="*/ 2147483647 w 79"/>
                  <a:gd name="T5" fmla="*/ 2147483647 h 200"/>
                  <a:gd name="T6" fmla="*/ 2147483647 w 79"/>
                  <a:gd name="T7" fmla="*/ 0 h 2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200"/>
                  <a:gd name="T14" fmla="*/ 79 w 79"/>
                  <a:gd name="T15" fmla="*/ 200 h 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200">
                    <a:moveTo>
                      <a:pt x="27" y="0"/>
                    </a:moveTo>
                    <a:cubicBezTo>
                      <a:pt x="0" y="200"/>
                      <a:pt x="0" y="200"/>
                      <a:pt x="0" y="200"/>
                    </a:cubicBezTo>
                    <a:cubicBezTo>
                      <a:pt x="0" y="200"/>
                      <a:pt x="63" y="106"/>
                      <a:pt x="79" y="28"/>
                    </a:cubicBez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665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4" name="Freeform 24"/>
              <p:cNvSpPr>
                <a:spLocks noChangeArrowheads="1"/>
              </p:cNvSpPr>
              <p:nvPr/>
            </p:nvSpPr>
            <p:spPr bwMode="auto">
              <a:xfrm>
                <a:off x="568325" y="922337"/>
                <a:ext cx="409575" cy="266700"/>
              </a:xfrm>
              <a:custGeom>
                <a:avLst/>
                <a:gdLst>
                  <a:gd name="T0" fmla="*/ 2147483647 w 258"/>
                  <a:gd name="T1" fmla="*/ 2147483647 h 168"/>
                  <a:gd name="T2" fmla="*/ 0 w 258"/>
                  <a:gd name="T3" fmla="*/ 0 h 168"/>
                  <a:gd name="T4" fmla="*/ 2147483647 w 258"/>
                  <a:gd name="T5" fmla="*/ 2147483647 h 168"/>
                  <a:gd name="T6" fmla="*/ 2147483647 w 258"/>
                  <a:gd name="T7" fmla="*/ 2147483647 h 168"/>
                  <a:gd name="T8" fmla="*/ 2147483647 w 258"/>
                  <a:gd name="T9" fmla="*/ 2147483647 h 168"/>
                  <a:gd name="T10" fmla="*/ 2147483647 w 258"/>
                  <a:gd name="T11" fmla="*/ 2147483647 h 168"/>
                  <a:gd name="T12" fmla="*/ 2147483647 w 258"/>
                  <a:gd name="T13" fmla="*/ 2147483647 h 1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"/>
                  <a:gd name="T22" fmla="*/ 0 h 168"/>
                  <a:gd name="T23" fmla="*/ 258 w 258"/>
                  <a:gd name="T24" fmla="*/ 168 h 1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" h="168">
                    <a:moveTo>
                      <a:pt x="130" y="66"/>
                    </a:moveTo>
                    <a:lnTo>
                      <a:pt x="0" y="0"/>
                    </a:lnTo>
                    <a:lnTo>
                      <a:pt x="14" y="168"/>
                    </a:lnTo>
                    <a:lnTo>
                      <a:pt x="133" y="97"/>
                    </a:lnTo>
                    <a:lnTo>
                      <a:pt x="258" y="168"/>
                    </a:lnTo>
                    <a:lnTo>
                      <a:pt x="256" y="2"/>
                    </a:lnTo>
                    <a:lnTo>
                      <a:pt x="130" y="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5" name="Rectangle 25"/>
              <p:cNvSpPr>
                <a:spLocks noChangeArrowheads="1"/>
              </p:cNvSpPr>
              <p:nvPr/>
            </p:nvSpPr>
            <p:spPr bwMode="auto">
              <a:xfrm>
                <a:off x="236538" y="425450"/>
                <a:ext cx="1081088" cy="101600"/>
              </a:xfrm>
              <a:prstGeom prst="rect">
                <a:avLst/>
              </a:pr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9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5146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29718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4290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38862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000000"/>
                  </a:solidFill>
                  <a:sym typeface="黑体" panose="02010609060101010101" pitchFamily="49" charset="-122"/>
                </a:endParaRPr>
              </a:p>
            </p:txBody>
          </p:sp>
          <p:sp>
            <p:nvSpPr>
              <p:cNvPr id="36" name="Rectangle 26"/>
              <p:cNvSpPr>
                <a:spLocks noChangeArrowheads="1"/>
              </p:cNvSpPr>
              <p:nvPr/>
            </p:nvSpPr>
            <p:spPr bwMode="auto">
              <a:xfrm>
                <a:off x="481013" y="0"/>
                <a:ext cx="557213" cy="439738"/>
              </a:xfrm>
              <a:prstGeom prst="rect">
                <a:avLst/>
              </a:prstGeom>
              <a:solidFill>
                <a:srgbClr val="351F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9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5146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29718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4290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38862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000000"/>
                  </a:solidFill>
                  <a:sym typeface="黑体" panose="02010609060101010101" pitchFamily="49" charset="-122"/>
                </a:endParaRPr>
              </a:p>
            </p:txBody>
          </p:sp>
          <p:sp>
            <p:nvSpPr>
              <p:cNvPr id="37" name="Rectangle 27"/>
              <p:cNvSpPr>
                <a:spLocks noChangeArrowheads="1"/>
              </p:cNvSpPr>
              <p:nvPr/>
            </p:nvSpPr>
            <p:spPr bwMode="auto">
              <a:xfrm>
                <a:off x="481013" y="304800"/>
                <a:ext cx="557213" cy="120650"/>
              </a:xfrm>
              <a:prstGeom prst="rect">
                <a:avLst/>
              </a:prstGeom>
              <a:solidFill>
                <a:srgbClr val="665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8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3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9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5pPr>
                <a:lvl6pPr marL="25146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6pPr>
                <a:lvl7pPr marL="29718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7pPr>
                <a:lvl8pPr marL="34290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8pPr>
                <a:lvl9pPr marL="3886200" indent="-228600" defTabSz="1089025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  <a:sym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2100">
                  <a:solidFill>
                    <a:srgbClr val="000000"/>
                  </a:solidFill>
                  <a:sym typeface="黑体" panose="02010609060101010101" pitchFamily="49" charset="-122"/>
                </a:endParaRPr>
              </a:p>
            </p:txBody>
          </p:sp>
          <p:sp>
            <p:nvSpPr>
              <p:cNvPr id="38" name="Freeform 28"/>
              <p:cNvSpPr>
                <a:spLocks noChangeArrowheads="1"/>
              </p:cNvSpPr>
              <p:nvPr/>
            </p:nvSpPr>
            <p:spPr bwMode="auto">
              <a:xfrm>
                <a:off x="2701925" y="1938337"/>
                <a:ext cx="155575" cy="222250"/>
              </a:xfrm>
              <a:custGeom>
                <a:avLst/>
                <a:gdLst>
                  <a:gd name="T0" fmla="*/ 0 w 41"/>
                  <a:gd name="T1" fmla="*/ 2147483647 h 59"/>
                  <a:gd name="T2" fmla="*/ 2147483647 w 41"/>
                  <a:gd name="T3" fmla="*/ 2147483647 h 59"/>
                  <a:gd name="T4" fmla="*/ 2147483647 w 41"/>
                  <a:gd name="T5" fmla="*/ 2147483647 h 59"/>
                  <a:gd name="T6" fmla="*/ 2147483647 w 41"/>
                  <a:gd name="T7" fmla="*/ 0 h 59"/>
                  <a:gd name="T8" fmla="*/ 0 w 41"/>
                  <a:gd name="T9" fmla="*/ 2147483647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59"/>
                  <a:gd name="T17" fmla="*/ 41 w 41"/>
                  <a:gd name="T18" fmla="*/ 59 h 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59">
                    <a:moveTo>
                      <a:pt x="0" y="6"/>
                    </a:moveTo>
                    <a:cubicBezTo>
                      <a:pt x="0" y="6"/>
                      <a:pt x="11" y="43"/>
                      <a:pt x="30" y="59"/>
                    </a:cubicBezTo>
                    <a:cubicBezTo>
                      <a:pt x="41" y="53"/>
                      <a:pt x="41" y="53"/>
                      <a:pt x="41" y="53"/>
                    </a:cubicBezTo>
                    <a:cubicBezTo>
                      <a:pt x="41" y="53"/>
                      <a:pt x="5" y="13"/>
                      <a:pt x="3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9" name="Freeform 29"/>
              <p:cNvSpPr>
                <a:spLocks noChangeArrowheads="1"/>
              </p:cNvSpPr>
              <p:nvPr/>
            </p:nvSpPr>
            <p:spPr bwMode="auto">
              <a:xfrm>
                <a:off x="2566988" y="1912937"/>
                <a:ext cx="203200" cy="382588"/>
              </a:xfrm>
              <a:custGeom>
                <a:avLst/>
                <a:gdLst>
                  <a:gd name="T0" fmla="*/ 2147483647 w 54"/>
                  <a:gd name="T1" fmla="*/ 2147483647 h 102"/>
                  <a:gd name="T2" fmla="*/ 2147483647 w 54"/>
                  <a:gd name="T3" fmla="*/ 0 h 102"/>
                  <a:gd name="T4" fmla="*/ 2147483647 w 54"/>
                  <a:gd name="T5" fmla="*/ 2147483647 h 102"/>
                  <a:gd name="T6" fmla="*/ 2147483647 w 54"/>
                  <a:gd name="T7" fmla="*/ 2147483647 h 102"/>
                  <a:gd name="T8" fmla="*/ 2147483647 w 54"/>
                  <a:gd name="T9" fmla="*/ 2147483647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102"/>
                  <a:gd name="T17" fmla="*/ 54 w 54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102">
                    <a:moveTo>
                      <a:pt x="29" y="6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20" y="0"/>
                      <a:pt x="0" y="65"/>
                      <a:pt x="36" y="102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20" y="45"/>
                      <a:pt x="29" y="6"/>
                    </a:cubicBezTo>
                    <a:close/>
                  </a:path>
                </a:pathLst>
              </a:custGeom>
              <a:solidFill>
                <a:srgbClr val="FFF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0" name="Freeform 30"/>
              <p:cNvSpPr>
                <a:spLocks noChangeArrowheads="1"/>
              </p:cNvSpPr>
              <p:nvPr/>
            </p:nvSpPr>
            <p:spPr bwMode="auto">
              <a:xfrm>
                <a:off x="2468563" y="1543050"/>
                <a:ext cx="512763" cy="471488"/>
              </a:xfrm>
              <a:custGeom>
                <a:avLst/>
                <a:gdLst>
                  <a:gd name="T0" fmla="*/ 2147483647 w 136"/>
                  <a:gd name="T1" fmla="*/ 2147483647 h 125"/>
                  <a:gd name="T2" fmla="*/ 2147483647 w 136"/>
                  <a:gd name="T3" fmla="*/ 2147483647 h 125"/>
                  <a:gd name="T4" fmla="*/ 2147483647 w 136"/>
                  <a:gd name="T5" fmla="*/ 2147483647 h 125"/>
                  <a:gd name="T6" fmla="*/ 2147483647 w 136"/>
                  <a:gd name="T7" fmla="*/ 2147483647 h 125"/>
                  <a:gd name="T8" fmla="*/ 2147483647 w 136"/>
                  <a:gd name="T9" fmla="*/ 0 h 125"/>
                  <a:gd name="T10" fmla="*/ 2147483647 w 136"/>
                  <a:gd name="T11" fmla="*/ 2147483647 h 125"/>
                  <a:gd name="T12" fmla="*/ 2147483647 w 136"/>
                  <a:gd name="T13" fmla="*/ 2147483647 h 125"/>
                  <a:gd name="T14" fmla="*/ 2147483647 w 136"/>
                  <a:gd name="T15" fmla="*/ 2147483647 h 125"/>
                  <a:gd name="T16" fmla="*/ 2147483647 w 136"/>
                  <a:gd name="T17" fmla="*/ 2147483647 h 125"/>
                  <a:gd name="T18" fmla="*/ 2147483647 w 136"/>
                  <a:gd name="T19" fmla="*/ 2147483647 h 125"/>
                  <a:gd name="T20" fmla="*/ 2147483647 w 136"/>
                  <a:gd name="T21" fmla="*/ 2147483647 h 125"/>
                  <a:gd name="T22" fmla="*/ 2147483647 w 136"/>
                  <a:gd name="T23" fmla="*/ 2147483647 h 125"/>
                  <a:gd name="T24" fmla="*/ 2147483647 w 136"/>
                  <a:gd name="T25" fmla="*/ 2147483647 h 125"/>
                  <a:gd name="T26" fmla="*/ 2147483647 w 136"/>
                  <a:gd name="T27" fmla="*/ 2147483647 h 125"/>
                  <a:gd name="T28" fmla="*/ 2147483647 w 136"/>
                  <a:gd name="T29" fmla="*/ 2147483647 h 125"/>
                  <a:gd name="T30" fmla="*/ 2147483647 w 136"/>
                  <a:gd name="T31" fmla="*/ 2147483647 h 125"/>
                  <a:gd name="T32" fmla="*/ 2147483647 w 136"/>
                  <a:gd name="T33" fmla="*/ 2147483647 h 125"/>
                  <a:gd name="T34" fmla="*/ 2147483647 w 136"/>
                  <a:gd name="T35" fmla="*/ 2147483647 h 125"/>
                  <a:gd name="T36" fmla="*/ 2147483647 w 136"/>
                  <a:gd name="T37" fmla="*/ 2147483647 h 125"/>
                  <a:gd name="T38" fmla="*/ 2147483647 w 136"/>
                  <a:gd name="T39" fmla="*/ 2147483647 h 125"/>
                  <a:gd name="T40" fmla="*/ 2147483647 w 136"/>
                  <a:gd name="T41" fmla="*/ 2147483647 h 125"/>
                  <a:gd name="T42" fmla="*/ 2147483647 w 136"/>
                  <a:gd name="T43" fmla="*/ 2147483647 h 125"/>
                  <a:gd name="T44" fmla="*/ 2147483647 w 136"/>
                  <a:gd name="T45" fmla="*/ 2147483647 h 125"/>
                  <a:gd name="T46" fmla="*/ 2147483647 w 136"/>
                  <a:gd name="T47" fmla="*/ 2147483647 h 125"/>
                  <a:gd name="T48" fmla="*/ 2147483647 w 136"/>
                  <a:gd name="T49" fmla="*/ 2147483647 h 125"/>
                  <a:gd name="T50" fmla="*/ 2147483647 w 136"/>
                  <a:gd name="T51" fmla="*/ 2147483647 h 1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125"/>
                  <a:gd name="T80" fmla="*/ 136 w 136"/>
                  <a:gd name="T81" fmla="*/ 125 h 1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125">
                    <a:moveTo>
                      <a:pt x="121" y="40"/>
                    </a:moveTo>
                    <a:cubicBezTo>
                      <a:pt x="136" y="28"/>
                      <a:pt x="108" y="25"/>
                      <a:pt x="100" y="26"/>
                    </a:cubicBezTo>
                    <a:cubicBezTo>
                      <a:pt x="105" y="25"/>
                      <a:pt x="102" y="14"/>
                      <a:pt x="100" y="12"/>
                    </a:cubicBezTo>
                    <a:cubicBezTo>
                      <a:pt x="95" y="8"/>
                      <a:pt x="86" y="12"/>
                      <a:pt x="82" y="15"/>
                    </a:cubicBezTo>
                    <a:cubicBezTo>
                      <a:pt x="84" y="8"/>
                      <a:pt x="85" y="1"/>
                      <a:pt x="76" y="0"/>
                    </a:cubicBezTo>
                    <a:cubicBezTo>
                      <a:pt x="67" y="0"/>
                      <a:pt x="61" y="9"/>
                      <a:pt x="57" y="16"/>
                    </a:cubicBezTo>
                    <a:cubicBezTo>
                      <a:pt x="57" y="10"/>
                      <a:pt x="55" y="1"/>
                      <a:pt x="47" y="3"/>
                    </a:cubicBezTo>
                    <a:cubicBezTo>
                      <a:pt x="38" y="4"/>
                      <a:pt x="38" y="16"/>
                      <a:pt x="40" y="23"/>
                    </a:cubicBezTo>
                    <a:cubicBezTo>
                      <a:pt x="38" y="17"/>
                      <a:pt x="34" y="9"/>
                      <a:pt x="27" y="14"/>
                    </a:cubicBezTo>
                    <a:cubicBezTo>
                      <a:pt x="20" y="19"/>
                      <a:pt x="23" y="30"/>
                      <a:pt x="26" y="36"/>
                    </a:cubicBezTo>
                    <a:cubicBezTo>
                      <a:pt x="22" y="34"/>
                      <a:pt x="13" y="29"/>
                      <a:pt x="9" y="34"/>
                    </a:cubicBezTo>
                    <a:cubicBezTo>
                      <a:pt x="4" y="39"/>
                      <a:pt x="9" y="46"/>
                      <a:pt x="12" y="50"/>
                    </a:cubicBezTo>
                    <a:cubicBezTo>
                      <a:pt x="4" y="56"/>
                      <a:pt x="0" y="67"/>
                      <a:pt x="12" y="72"/>
                    </a:cubicBezTo>
                    <a:cubicBezTo>
                      <a:pt x="8" y="75"/>
                      <a:pt x="4" y="81"/>
                      <a:pt x="9" y="86"/>
                    </a:cubicBezTo>
                    <a:cubicBezTo>
                      <a:pt x="14" y="92"/>
                      <a:pt x="24" y="88"/>
                      <a:pt x="30" y="87"/>
                    </a:cubicBezTo>
                    <a:cubicBezTo>
                      <a:pt x="23" y="91"/>
                      <a:pt x="19" y="103"/>
                      <a:pt x="29" y="106"/>
                    </a:cubicBezTo>
                    <a:cubicBezTo>
                      <a:pt x="36" y="109"/>
                      <a:pt x="45" y="106"/>
                      <a:pt x="50" y="101"/>
                    </a:cubicBezTo>
                    <a:cubicBezTo>
                      <a:pt x="47" y="106"/>
                      <a:pt x="44" y="118"/>
                      <a:pt x="53" y="118"/>
                    </a:cubicBezTo>
                    <a:cubicBezTo>
                      <a:pt x="59" y="118"/>
                      <a:pt x="64" y="112"/>
                      <a:pt x="68" y="108"/>
                    </a:cubicBezTo>
                    <a:cubicBezTo>
                      <a:pt x="67" y="113"/>
                      <a:pt x="66" y="124"/>
                      <a:pt x="74" y="125"/>
                    </a:cubicBezTo>
                    <a:cubicBezTo>
                      <a:pt x="82" y="125"/>
                      <a:pt x="86" y="114"/>
                      <a:pt x="88" y="109"/>
                    </a:cubicBezTo>
                    <a:cubicBezTo>
                      <a:pt x="101" y="121"/>
                      <a:pt x="106" y="105"/>
                      <a:pt x="108" y="94"/>
                    </a:cubicBezTo>
                    <a:cubicBezTo>
                      <a:pt x="111" y="103"/>
                      <a:pt x="122" y="99"/>
                      <a:pt x="126" y="92"/>
                    </a:cubicBezTo>
                    <a:cubicBezTo>
                      <a:pt x="131" y="83"/>
                      <a:pt x="124" y="71"/>
                      <a:pt x="119" y="63"/>
                    </a:cubicBezTo>
                    <a:cubicBezTo>
                      <a:pt x="125" y="65"/>
                      <a:pt x="130" y="64"/>
                      <a:pt x="131" y="57"/>
                    </a:cubicBezTo>
                    <a:cubicBezTo>
                      <a:pt x="133" y="50"/>
                      <a:pt x="127" y="44"/>
                      <a:pt x="121" y="40"/>
                    </a:cubicBezTo>
                    <a:close/>
                  </a:path>
                </a:pathLst>
              </a:custGeom>
              <a:solidFill>
                <a:srgbClr val="FFF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31"/>
              <p:cNvSpPr>
                <a:spLocks noChangeArrowheads="1"/>
              </p:cNvSpPr>
              <p:nvPr/>
            </p:nvSpPr>
            <p:spPr bwMode="auto">
              <a:xfrm>
                <a:off x="1535113" y="1479550"/>
                <a:ext cx="279400" cy="390525"/>
              </a:xfrm>
              <a:custGeom>
                <a:avLst/>
                <a:gdLst>
                  <a:gd name="T0" fmla="*/ 2147483647 w 74"/>
                  <a:gd name="T1" fmla="*/ 0 h 104"/>
                  <a:gd name="T2" fmla="*/ 0 w 74"/>
                  <a:gd name="T3" fmla="*/ 2147483647 h 104"/>
                  <a:gd name="T4" fmla="*/ 2147483647 w 74"/>
                  <a:gd name="T5" fmla="*/ 2147483647 h 104"/>
                  <a:gd name="T6" fmla="*/ 2147483647 w 74"/>
                  <a:gd name="T7" fmla="*/ 0 h 1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4"/>
                  <a:gd name="T13" fmla="*/ 0 h 104"/>
                  <a:gd name="T14" fmla="*/ 74 w 74"/>
                  <a:gd name="T15" fmla="*/ 104 h 1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4" h="104">
                    <a:moveTo>
                      <a:pt x="61" y="0"/>
                    </a:moveTo>
                    <a:cubicBezTo>
                      <a:pt x="0" y="104"/>
                      <a:pt x="0" y="104"/>
                      <a:pt x="0" y="104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0" y="4"/>
                      <a:pt x="66" y="2"/>
                      <a:pt x="61" y="0"/>
                    </a:cubicBezTo>
                    <a:close/>
                  </a:path>
                </a:pathLst>
              </a:custGeom>
              <a:solidFill>
                <a:srgbClr val="FFF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2" name="Freeform 32"/>
              <p:cNvSpPr>
                <a:spLocks noChangeArrowheads="1"/>
              </p:cNvSpPr>
              <p:nvPr/>
            </p:nvSpPr>
            <p:spPr bwMode="auto">
              <a:xfrm>
                <a:off x="2457450" y="1457325"/>
                <a:ext cx="214313" cy="352425"/>
              </a:xfrm>
              <a:custGeom>
                <a:avLst/>
                <a:gdLst>
                  <a:gd name="T0" fmla="*/ 0 w 57"/>
                  <a:gd name="T1" fmla="*/ 2147483647 h 94"/>
                  <a:gd name="T2" fmla="*/ 2147483647 w 57"/>
                  <a:gd name="T3" fmla="*/ 2147483647 h 94"/>
                  <a:gd name="T4" fmla="*/ 2147483647 w 57"/>
                  <a:gd name="T5" fmla="*/ 0 h 94"/>
                  <a:gd name="T6" fmla="*/ 0 w 57"/>
                  <a:gd name="T7" fmla="*/ 2147483647 h 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94"/>
                  <a:gd name="T14" fmla="*/ 57 w 57"/>
                  <a:gd name="T15" fmla="*/ 94 h 9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94">
                    <a:moveTo>
                      <a:pt x="0" y="7"/>
                    </a:moveTo>
                    <a:cubicBezTo>
                      <a:pt x="57" y="94"/>
                      <a:pt x="57" y="94"/>
                      <a:pt x="57" y="9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2"/>
                      <a:pt x="3" y="5"/>
                      <a:pt x="0" y="7"/>
                    </a:cubicBezTo>
                    <a:close/>
                  </a:path>
                </a:pathLst>
              </a:custGeom>
              <a:solidFill>
                <a:srgbClr val="FFF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809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01084" y="1810526"/>
            <a:ext cx="6096000" cy="26391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lvl="0" indent="-228600" defTabSz="91440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Matching Doors or </a:t>
            </a:r>
            <a:r>
              <a:rPr lang="en-US" altLang="zh-CN" sz="30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Hypergamy</a:t>
            </a:r>
            <a:r>
              <a:rPr lang="zh-CN" altLang="en-US" sz="3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？</a:t>
            </a:r>
            <a:endParaRPr lang="en-US" altLang="zh-CN" sz="3000" b="1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914400" marR="0" lvl="1" indent="-457200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 typeface="ArialUnicodeMS" charset="0"/>
              <a:buChar char="▻"/>
              <a:tabLst/>
              <a:defRPr/>
            </a:pP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Matching doors? The Feudal Arranged Marriage?</a:t>
            </a:r>
          </a:p>
          <a:p>
            <a:pPr marL="1371600" lvl="2" indent="-457200" eaLnBrk="1" fontAlgn="auto" hangingPunct="1">
              <a:spcBef>
                <a:spcPts val="500"/>
              </a:spcBef>
              <a:spcAft>
                <a:spcPts val="0"/>
              </a:spcAft>
              <a:buFont typeface="ArialUnicodeMS" charset="0"/>
              <a:buChar char="▻"/>
              <a:defRPr/>
            </a:pPr>
            <a:r>
              <a:rPr lang="en-US" altLang="zh-CN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Family? Individuals?</a:t>
            </a:r>
          </a:p>
          <a:p>
            <a:pPr marL="1371600" lvl="2" indent="-457200" eaLnBrk="1" fontAlgn="auto" hangingPunct="1">
              <a:spcBef>
                <a:spcPts val="500"/>
              </a:spcBef>
              <a:spcAft>
                <a:spcPts val="0"/>
              </a:spcAft>
              <a:buFont typeface="ArialUnicodeMS" charset="0"/>
              <a:buChar char="▻"/>
              <a:defRPr/>
            </a:pPr>
            <a:r>
              <a:rPr lang="en-US" altLang="zh-CN" sz="26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Money? Emotion?</a:t>
            </a:r>
          </a:p>
        </p:txBody>
      </p:sp>
      <p:pic>
        <p:nvPicPr>
          <p:cNvPr id="5122" name="Picture 2" descr="相关图片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65" y="2010775"/>
            <a:ext cx="4326993" cy="355583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矩形 4"/>
          <p:cNvSpPr/>
          <p:nvPr/>
        </p:nvSpPr>
        <p:spPr>
          <a:xfrm>
            <a:off x="601084" y="368591"/>
            <a:ext cx="65646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i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Reinstitutionalization of Family</a:t>
            </a:r>
            <a:r>
              <a:rPr lang="zh-CN" altLang="en-US" sz="3200" i="1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：</a:t>
            </a:r>
            <a:endParaRPr lang="en-US" altLang="zh-CN" sz="3200" i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algn="r"/>
            <a:r>
              <a:rPr lang="en-US" altLang="zh-CN" sz="3200" i="1" kern="0" dirty="0">
                <a:solidFill>
                  <a:schemeClr val="accent1">
                    <a:lumMod val="75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Marriage Formation</a:t>
            </a:r>
            <a:endParaRPr lang="zh-CN" altLang="en-US" sz="3200" i="1" dirty="0">
              <a:solidFill>
                <a:schemeClr val="accent1">
                  <a:lumMod val="75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2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90598" y="221164"/>
            <a:ext cx="1262623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Reinstitutionalization of Family: Gendered Pattern</a:t>
            </a:r>
            <a:endParaRPr lang="zh-CN" altLang="en-US" sz="3200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47595" y="6021288"/>
            <a:ext cx="9601067" cy="37240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家务劳动时间的性别模式：</a:t>
            </a: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2017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年上海都市社区调查数据</a:t>
            </a:r>
            <a:endParaRPr lang="en-US" altLang="zh-CN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graphicFrame>
        <p:nvGraphicFramePr>
          <p:cNvPr id="7" name="图表 6">
            <a:extLst>
              <a:ext uri="{FF2B5EF4-FFF2-40B4-BE49-F238E27FC236}">
                <a16:creationId xmlns:a16="http://schemas.microsoft.com/office/drawing/2014/main" id="{09A32A7B-534D-4912-9335-B27268CACE49}"/>
              </a:ext>
            </a:extLst>
          </p:cNvPr>
          <p:cNvGraphicFramePr/>
          <p:nvPr>
            <p:extLst/>
          </p:nvPr>
        </p:nvGraphicFramePr>
        <p:xfrm>
          <a:off x="2159563" y="1155426"/>
          <a:ext cx="8640960" cy="4547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3153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465994" y="371505"/>
            <a:ext cx="9878660" cy="61554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CN" sz="3200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Reinstitutionalization of Family: Gendered Pattern</a:t>
            </a:r>
            <a:endParaRPr lang="zh-CN" altLang="en-US" sz="3200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35627" y="5870943"/>
            <a:ext cx="9601067" cy="372406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defTabSz="1219170" eaLnBrk="1" fontAlgn="auto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defRPr/>
            </a:pP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家庭权力分配的性别模式：</a:t>
            </a:r>
            <a:r>
              <a:rPr lang="en-US" altLang="zh-CN" kern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2017</a:t>
            </a:r>
            <a:r>
              <a:rPr lang="zh-CN" altLang="en-US" kern="0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年上海都市社区调查数据</a:t>
            </a:r>
            <a:endParaRPr lang="en-US" altLang="zh-CN" kern="0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graphicFrame>
        <p:nvGraphicFramePr>
          <p:cNvPr id="7" name="图表 6"/>
          <p:cNvGraphicFramePr/>
          <p:nvPr>
            <p:extLst/>
          </p:nvPr>
        </p:nvGraphicFramePr>
        <p:xfrm>
          <a:off x="1295466" y="1135178"/>
          <a:ext cx="9889099" cy="4587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9706" y="1725025"/>
            <a:ext cx="6096000" cy="25996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Mosaic </a:t>
            </a:r>
            <a:r>
              <a:rPr lang="en-US" altLang="zh-CN" sz="2400" kern="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Familialism</a:t>
            </a:r>
            <a:r>
              <a:rPr lang="en-US" altLang="zh-CN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: Generation-Gender Symbiosis</a:t>
            </a:r>
          </a:p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Complex Temporalities</a:t>
            </a:r>
          </a:p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zh-CN" sz="2400" kern="0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228600" lvl="0" indent="-228600" algn="just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Perplexing Gender Dynamics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8700" y="310037"/>
            <a:ext cx="50433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Discussion and Conclusion</a:t>
            </a:r>
            <a:endParaRPr lang="zh-CN" altLang="en-US" sz="3200" i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072206" y="-1483797"/>
            <a:ext cx="5058729" cy="5053979"/>
            <a:chOff x="1308745" y="2394284"/>
            <a:chExt cx="2326780" cy="232459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162" y="2491188"/>
              <a:ext cx="2143001" cy="2140801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1308745" y="2394284"/>
              <a:ext cx="2326780" cy="2324596"/>
              <a:chOff x="2433048" y="1083945"/>
              <a:chExt cx="5333787" cy="5328780"/>
            </a:xfrm>
          </p:grpSpPr>
          <p:sp>
            <p:nvSpPr>
              <p:cNvPr id="33" name="十六角星 32"/>
              <p:cNvSpPr/>
              <p:nvPr/>
            </p:nvSpPr>
            <p:spPr>
              <a:xfrm>
                <a:off x="2470676" y="1127265"/>
                <a:ext cx="5254344" cy="5254344"/>
              </a:xfrm>
              <a:prstGeom prst="star16">
                <a:avLst>
                  <a:gd name="adj" fmla="val 49459"/>
                </a:avLst>
              </a:prstGeom>
              <a:noFill/>
              <a:ln w="6350">
                <a:solidFill>
                  <a:srgbClr val="9D81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2433048" y="1083945"/>
                <a:ext cx="5333787" cy="5328780"/>
                <a:chOff x="2280648" y="931545"/>
                <a:chExt cx="5333787" cy="5328780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3903037" y="113166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4916848" y="93154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5937928" y="1131169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6763087" y="170149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3057568" y="1697250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2481128" y="2556341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7344374" y="2556341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7542435" y="354803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2280648" y="354803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2499116" y="4616410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7321514" y="458973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6772514" y="5426709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3057568" y="5422462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3903037" y="5981184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5937928" y="5980688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4916848" y="618832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4488353" y="265727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3129568" y="235722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6107323" y="257222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5431118" y="1544823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3338442" y="4860972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4080450" y="3493613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5359118" y="5685361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6857155" y="3464768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cxnSp>
            <p:nvCxnSpPr>
              <p:cNvPr id="35" name="直接连接符 34"/>
              <p:cNvCxnSpPr>
                <a:stCxn id="84" idx="4"/>
                <a:endCxn id="102" idx="0"/>
              </p:cNvCxnSpPr>
              <p:nvPr/>
            </p:nvCxnSpPr>
            <p:spPr>
              <a:xfrm>
                <a:off x="5105248" y="1155945"/>
                <a:ext cx="514270" cy="54127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83" idx="5"/>
                <a:endCxn id="102" idx="2"/>
              </p:cNvCxnSpPr>
              <p:nvPr/>
            </p:nvCxnSpPr>
            <p:spPr>
              <a:xfrm>
                <a:off x="4116893" y="1345521"/>
                <a:ext cx="1466625" cy="38770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100" idx="0"/>
                <a:endCxn id="83" idx="4"/>
              </p:cNvCxnSpPr>
              <p:nvPr/>
            </p:nvCxnSpPr>
            <p:spPr>
              <a:xfrm flipV="1">
                <a:off x="3317968" y="1356065"/>
                <a:ext cx="773469" cy="115356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105" idx="3"/>
                <a:endCxn id="98" idx="0"/>
              </p:cNvCxnSpPr>
              <p:nvPr/>
            </p:nvCxnSpPr>
            <p:spPr>
              <a:xfrm flipH="1">
                <a:off x="5105248" y="5899217"/>
                <a:ext cx="416814" cy="44150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88" idx="6"/>
              </p:cNvCxnSpPr>
              <p:nvPr/>
            </p:nvCxnSpPr>
            <p:spPr>
              <a:xfrm flipV="1">
                <a:off x="2705528" y="2545627"/>
                <a:ext cx="576440" cy="19911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>
                <a:stCxn id="100" idx="6"/>
                <a:endCxn id="99" idx="2"/>
              </p:cNvCxnSpPr>
              <p:nvPr/>
            </p:nvCxnSpPr>
            <p:spPr>
              <a:xfrm>
                <a:off x="3353968" y="2545627"/>
                <a:ext cx="1286785" cy="300050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99" idx="0"/>
                <a:endCxn id="102" idx="4"/>
              </p:cNvCxnSpPr>
              <p:nvPr/>
            </p:nvCxnSpPr>
            <p:spPr>
              <a:xfrm flipV="1">
                <a:off x="4676753" y="1769223"/>
                <a:ext cx="942765" cy="104045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stCxn id="91" idx="7"/>
                <a:endCxn id="100" idx="3"/>
              </p:cNvCxnSpPr>
              <p:nvPr/>
            </p:nvCxnSpPr>
            <p:spPr>
              <a:xfrm flipV="1">
                <a:off x="2494504" y="2571083"/>
                <a:ext cx="798008" cy="113989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stCxn id="100" idx="5"/>
                <a:endCxn id="104" idx="1"/>
              </p:cNvCxnSpPr>
              <p:nvPr/>
            </p:nvCxnSpPr>
            <p:spPr>
              <a:xfrm>
                <a:off x="3343424" y="2571083"/>
                <a:ext cx="899970" cy="108547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>
                <a:stCxn id="102" idx="7"/>
                <a:endCxn id="85" idx="3"/>
              </p:cNvCxnSpPr>
              <p:nvPr/>
            </p:nvCxnSpPr>
            <p:spPr>
              <a:xfrm flipV="1">
                <a:off x="5644974" y="1345025"/>
                <a:ext cx="455898" cy="36274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>
                <a:stCxn id="102" idx="6"/>
                <a:endCxn id="86" idx="2"/>
              </p:cNvCxnSpPr>
              <p:nvPr/>
            </p:nvCxnSpPr>
            <p:spPr>
              <a:xfrm>
                <a:off x="5655518" y="1733223"/>
                <a:ext cx="1259969" cy="15667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100" idx="7"/>
                <a:endCxn id="102" idx="3"/>
              </p:cNvCxnSpPr>
              <p:nvPr/>
            </p:nvCxnSpPr>
            <p:spPr>
              <a:xfrm flipV="1">
                <a:off x="3343424" y="1758679"/>
                <a:ext cx="2250638" cy="76149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stCxn id="102" idx="5"/>
                <a:endCxn id="101" idx="1"/>
              </p:cNvCxnSpPr>
              <p:nvPr/>
            </p:nvCxnSpPr>
            <p:spPr>
              <a:xfrm>
                <a:off x="5644974" y="1758679"/>
                <a:ext cx="625293" cy="97649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4712753" y="2760627"/>
                <a:ext cx="1546970" cy="85050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101" idx="3"/>
                <a:endCxn id="105" idx="0"/>
              </p:cNvCxnSpPr>
              <p:nvPr/>
            </p:nvCxnSpPr>
            <p:spPr>
              <a:xfrm flipH="1">
                <a:off x="5547518" y="2786083"/>
                <a:ext cx="722749" cy="305167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stCxn id="101" idx="0"/>
                <a:endCxn id="86" idx="3"/>
              </p:cNvCxnSpPr>
              <p:nvPr/>
            </p:nvCxnSpPr>
            <p:spPr>
              <a:xfrm flipV="1">
                <a:off x="6295723" y="1915353"/>
                <a:ext cx="630308" cy="80927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101" idx="5"/>
                <a:endCxn id="106" idx="1"/>
              </p:cNvCxnSpPr>
              <p:nvPr/>
            </p:nvCxnSpPr>
            <p:spPr>
              <a:xfrm>
                <a:off x="6321179" y="2786083"/>
                <a:ext cx="698920" cy="841629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106" idx="0"/>
                <a:endCxn id="86" idx="4"/>
              </p:cNvCxnSpPr>
              <p:nvPr/>
            </p:nvCxnSpPr>
            <p:spPr>
              <a:xfrm flipH="1" flipV="1">
                <a:off x="6951487" y="1925897"/>
                <a:ext cx="94068" cy="169127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>
                <a:stCxn id="106" idx="7"/>
                <a:endCxn id="89" idx="3"/>
              </p:cNvCxnSpPr>
              <p:nvPr/>
            </p:nvCxnSpPr>
            <p:spPr>
              <a:xfrm flipV="1">
                <a:off x="7071011" y="2770197"/>
                <a:ext cx="436307" cy="85751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>
                <a:stCxn id="93" idx="1"/>
                <a:endCxn id="106" idx="5"/>
              </p:cNvCxnSpPr>
              <p:nvPr/>
            </p:nvCxnSpPr>
            <p:spPr>
              <a:xfrm flipH="1" flipV="1">
                <a:off x="7071011" y="3678624"/>
                <a:ext cx="413447" cy="107405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>
                <a:stCxn id="99" idx="4"/>
                <a:endCxn id="105" idx="1"/>
              </p:cNvCxnSpPr>
              <p:nvPr/>
            </p:nvCxnSpPr>
            <p:spPr>
              <a:xfrm>
                <a:off x="4676753" y="2881677"/>
                <a:ext cx="845309" cy="296662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>
                <a:stCxn id="104" idx="5"/>
                <a:endCxn id="105" idx="1"/>
              </p:cNvCxnSpPr>
              <p:nvPr/>
            </p:nvCxnSpPr>
            <p:spPr>
              <a:xfrm>
                <a:off x="4294306" y="3707469"/>
                <a:ext cx="1227756" cy="2140836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>
                <a:stCxn id="91" idx="5"/>
                <a:endCxn id="103" idx="1"/>
              </p:cNvCxnSpPr>
              <p:nvPr/>
            </p:nvCxnSpPr>
            <p:spPr>
              <a:xfrm>
                <a:off x="2494504" y="3761893"/>
                <a:ext cx="1006882" cy="1262023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>
                <a:stCxn id="103" idx="7"/>
                <a:endCxn id="104" idx="2"/>
              </p:cNvCxnSpPr>
              <p:nvPr/>
            </p:nvCxnSpPr>
            <p:spPr>
              <a:xfrm flipV="1">
                <a:off x="3552298" y="3682013"/>
                <a:ext cx="680552" cy="1341903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>
                <a:stCxn id="103" idx="0"/>
                <a:endCxn id="100" idx="4"/>
              </p:cNvCxnSpPr>
              <p:nvPr/>
            </p:nvCxnSpPr>
            <p:spPr>
              <a:xfrm flipH="1" flipV="1">
                <a:off x="3317968" y="2581627"/>
                <a:ext cx="208874" cy="243174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100" idx="1"/>
                <a:endCxn id="87" idx="4"/>
              </p:cNvCxnSpPr>
              <p:nvPr/>
            </p:nvCxnSpPr>
            <p:spPr>
              <a:xfrm flipH="1" flipV="1">
                <a:off x="3245968" y="1921650"/>
                <a:ext cx="46544" cy="59852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94" idx="0"/>
                <a:endCxn id="106" idx="4"/>
              </p:cNvCxnSpPr>
              <p:nvPr/>
            </p:nvCxnSpPr>
            <p:spPr>
              <a:xfrm flipV="1">
                <a:off x="6960914" y="3689168"/>
                <a:ext cx="84641" cy="188994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106" idx="3"/>
                <a:endCxn id="105" idx="7"/>
              </p:cNvCxnSpPr>
              <p:nvPr/>
            </p:nvCxnSpPr>
            <p:spPr>
              <a:xfrm flipH="1">
                <a:off x="5572974" y="3678624"/>
                <a:ext cx="1447125" cy="216968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>
                <a:stCxn id="105" idx="6"/>
                <a:endCxn id="94" idx="2"/>
              </p:cNvCxnSpPr>
              <p:nvPr/>
            </p:nvCxnSpPr>
            <p:spPr>
              <a:xfrm flipV="1">
                <a:off x="5583518" y="5615109"/>
                <a:ext cx="1341396" cy="25865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>
                <a:stCxn id="105" idx="5"/>
                <a:endCxn id="97" idx="1"/>
              </p:cNvCxnSpPr>
              <p:nvPr/>
            </p:nvCxnSpPr>
            <p:spPr>
              <a:xfrm>
                <a:off x="5572974" y="5899217"/>
                <a:ext cx="527898" cy="24441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>
                <a:stCxn id="104" idx="0"/>
                <a:endCxn id="99" idx="3"/>
              </p:cNvCxnSpPr>
              <p:nvPr/>
            </p:nvCxnSpPr>
            <p:spPr>
              <a:xfrm flipV="1">
                <a:off x="4268850" y="2871133"/>
                <a:ext cx="382447" cy="774880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>
                <a:stCxn id="103" idx="6"/>
                <a:endCxn id="105" idx="2"/>
              </p:cNvCxnSpPr>
              <p:nvPr/>
            </p:nvCxnSpPr>
            <p:spPr>
              <a:xfrm>
                <a:off x="3562842" y="5049372"/>
                <a:ext cx="1948676" cy="824389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92" idx="6"/>
                <a:endCxn id="103" idx="2"/>
              </p:cNvCxnSpPr>
              <p:nvPr/>
            </p:nvCxnSpPr>
            <p:spPr>
              <a:xfrm>
                <a:off x="2723516" y="4804810"/>
                <a:ext cx="767326" cy="24456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95" idx="7"/>
                <a:endCxn id="103" idx="3"/>
              </p:cNvCxnSpPr>
              <p:nvPr/>
            </p:nvCxnSpPr>
            <p:spPr>
              <a:xfrm flipV="1">
                <a:off x="3271424" y="5074828"/>
                <a:ext cx="229962" cy="51057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96" idx="0"/>
                <a:endCxn id="103" idx="5"/>
              </p:cNvCxnSpPr>
              <p:nvPr/>
            </p:nvCxnSpPr>
            <p:spPr>
              <a:xfrm flipH="1" flipV="1">
                <a:off x="3552298" y="5074828"/>
                <a:ext cx="539139" cy="1058756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>
                <a:stCxn id="96" idx="7"/>
                <a:endCxn id="105" idx="2"/>
              </p:cNvCxnSpPr>
              <p:nvPr/>
            </p:nvCxnSpPr>
            <p:spPr>
              <a:xfrm flipV="1">
                <a:off x="4116893" y="5873761"/>
                <a:ext cx="1394625" cy="270367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等腰三角形 106"/>
          <p:cNvSpPr/>
          <p:nvPr/>
        </p:nvSpPr>
        <p:spPr>
          <a:xfrm rot="2134315">
            <a:off x="7422349" y="1425039"/>
            <a:ext cx="289510" cy="249578"/>
          </a:xfrm>
          <a:prstGeom prst="triangle">
            <a:avLst/>
          </a:prstGeom>
          <a:solidFill>
            <a:srgbClr val="66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8" name="等腰三角形 107"/>
          <p:cNvSpPr/>
          <p:nvPr/>
        </p:nvSpPr>
        <p:spPr>
          <a:xfrm rot="12600000">
            <a:off x="6621198" y="981396"/>
            <a:ext cx="227683" cy="196278"/>
          </a:xfrm>
          <a:prstGeom prst="triangle">
            <a:avLst/>
          </a:prstGeom>
          <a:solidFill>
            <a:srgbClr val="A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9" name="等腰三角形 108"/>
          <p:cNvSpPr/>
          <p:nvPr/>
        </p:nvSpPr>
        <p:spPr>
          <a:xfrm rot="460079">
            <a:off x="7032034" y="877443"/>
            <a:ext cx="384542" cy="331501"/>
          </a:xfrm>
          <a:prstGeom prst="triangle">
            <a:avLst/>
          </a:prstGeom>
          <a:solidFill>
            <a:srgbClr val="8A3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16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22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8700" y="310037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讨论和结论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8072206" y="-1483797"/>
            <a:ext cx="5058729" cy="5053979"/>
            <a:chOff x="1308745" y="2394284"/>
            <a:chExt cx="2326780" cy="2324596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162" y="2491188"/>
              <a:ext cx="2143001" cy="2140801"/>
            </a:xfrm>
            <a:prstGeom prst="rect">
              <a:avLst/>
            </a:prstGeom>
          </p:spPr>
        </p:pic>
        <p:grpSp>
          <p:nvGrpSpPr>
            <p:cNvPr id="32" name="组合 31"/>
            <p:cNvGrpSpPr/>
            <p:nvPr/>
          </p:nvGrpSpPr>
          <p:grpSpPr>
            <a:xfrm>
              <a:off x="1308745" y="2394284"/>
              <a:ext cx="2326780" cy="2324596"/>
              <a:chOff x="2433048" y="1083945"/>
              <a:chExt cx="5333787" cy="5328780"/>
            </a:xfrm>
          </p:grpSpPr>
          <p:sp>
            <p:nvSpPr>
              <p:cNvPr id="33" name="十六角星 32"/>
              <p:cNvSpPr/>
              <p:nvPr/>
            </p:nvSpPr>
            <p:spPr>
              <a:xfrm>
                <a:off x="2470676" y="1127265"/>
                <a:ext cx="5254344" cy="5254344"/>
              </a:xfrm>
              <a:prstGeom prst="star16">
                <a:avLst>
                  <a:gd name="adj" fmla="val 49459"/>
                </a:avLst>
              </a:prstGeom>
              <a:noFill/>
              <a:ln w="6350">
                <a:solidFill>
                  <a:srgbClr val="9D81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2433048" y="1083945"/>
                <a:ext cx="5333787" cy="5328780"/>
                <a:chOff x="2280648" y="931545"/>
                <a:chExt cx="5333787" cy="5328780"/>
              </a:xfrm>
            </p:grpSpPr>
            <p:sp>
              <p:nvSpPr>
                <p:cNvPr id="83" name="椭圆 82"/>
                <p:cNvSpPr/>
                <p:nvPr/>
              </p:nvSpPr>
              <p:spPr>
                <a:xfrm>
                  <a:off x="3903037" y="113166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4" name="椭圆 83"/>
                <p:cNvSpPr/>
                <p:nvPr/>
              </p:nvSpPr>
              <p:spPr>
                <a:xfrm>
                  <a:off x="4916848" y="93154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5" name="椭圆 84"/>
                <p:cNvSpPr/>
                <p:nvPr/>
              </p:nvSpPr>
              <p:spPr>
                <a:xfrm>
                  <a:off x="5937928" y="1131169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6" name="椭圆 85"/>
                <p:cNvSpPr/>
                <p:nvPr/>
              </p:nvSpPr>
              <p:spPr>
                <a:xfrm>
                  <a:off x="6763087" y="170149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7" name="椭圆 86"/>
                <p:cNvSpPr/>
                <p:nvPr/>
              </p:nvSpPr>
              <p:spPr>
                <a:xfrm>
                  <a:off x="3057568" y="1697250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8" name="椭圆 87"/>
                <p:cNvSpPr/>
                <p:nvPr/>
              </p:nvSpPr>
              <p:spPr>
                <a:xfrm>
                  <a:off x="2481128" y="2556341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89" name="椭圆 88"/>
                <p:cNvSpPr/>
                <p:nvPr/>
              </p:nvSpPr>
              <p:spPr>
                <a:xfrm>
                  <a:off x="7344374" y="2556341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0" name="椭圆 89"/>
                <p:cNvSpPr/>
                <p:nvPr/>
              </p:nvSpPr>
              <p:spPr>
                <a:xfrm>
                  <a:off x="7542435" y="354803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1" name="椭圆 90"/>
                <p:cNvSpPr/>
                <p:nvPr/>
              </p:nvSpPr>
              <p:spPr>
                <a:xfrm>
                  <a:off x="2280648" y="354803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2" name="椭圆 91"/>
                <p:cNvSpPr/>
                <p:nvPr/>
              </p:nvSpPr>
              <p:spPr>
                <a:xfrm>
                  <a:off x="2499116" y="4616410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3" name="椭圆 92"/>
                <p:cNvSpPr/>
                <p:nvPr/>
              </p:nvSpPr>
              <p:spPr>
                <a:xfrm>
                  <a:off x="7321514" y="458973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4" name="椭圆 93"/>
                <p:cNvSpPr/>
                <p:nvPr/>
              </p:nvSpPr>
              <p:spPr>
                <a:xfrm>
                  <a:off x="6772514" y="5426709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5" name="椭圆 94"/>
                <p:cNvSpPr/>
                <p:nvPr/>
              </p:nvSpPr>
              <p:spPr>
                <a:xfrm>
                  <a:off x="3057568" y="5422462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6" name="椭圆 95"/>
                <p:cNvSpPr/>
                <p:nvPr/>
              </p:nvSpPr>
              <p:spPr>
                <a:xfrm>
                  <a:off x="3903037" y="5981184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7" name="椭圆 96"/>
                <p:cNvSpPr/>
                <p:nvPr/>
              </p:nvSpPr>
              <p:spPr>
                <a:xfrm>
                  <a:off x="5937928" y="5980688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8" name="椭圆 97"/>
                <p:cNvSpPr/>
                <p:nvPr/>
              </p:nvSpPr>
              <p:spPr>
                <a:xfrm>
                  <a:off x="4916848" y="6188325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99" name="椭圆 98"/>
                <p:cNvSpPr/>
                <p:nvPr/>
              </p:nvSpPr>
              <p:spPr>
                <a:xfrm>
                  <a:off x="4488353" y="265727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0" name="椭圆 99"/>
                <p:cNvSpPr/>
                <p:nvPr/>
              </p:nvSpPr>
              <p:spPr>
                <a:xfrm>
                  <a:off x="3129568" y="235722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1" name="椭圆 100"/>
                <p:cNvSpPr/>
                <p:nvPr/>
              </p:nvSpPr>
              <p:spPr>
                <a:xfrm>
                  <a:off x="6107323" y="2572227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2" name="椭圆 101"/>
                <p:cNvSpPr/>
                <p:nvPr/>
              </p:nvSpPr>
              <p:spPr>
                <a:xfrm>
                  <a:off x="5431118" y="1544823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3" name="椭圆 102"/>
                <p:cNvSpPr/>
                <p:nvPr/>
              </p:nvSpPr>
              <p:spPr>
                <a:xfrm>
                  <a:off x="3338442" y="4860972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4" name="椭圆 103"/>
                <p:cNvSpPr/>
                <p:nvPr/>
              </p:nvSpPr>
              <p:spPr>
                <a:xfrm>
                  <a:off x="4080450" y="3493613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5" name="椭圆 104"/>
                <p:cNvSpPr/>
                <p:nvPr/>
              </p:nvSpPr>
              <p:spPr>
                <a:xfrm>
                  <a:off x="5359118" y="5685361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  <p:sp>
              <p:nvSpPr>
                <p:cNvPr id="106" name="椭圆 105"/>
                <p:cNvSpPr/>
                <p:nvPr/>
              </p:nvSpPr>
              <p:spPr>
                <a:xfrm>
                  <a:off x="6857155" y="3464768"/>
                  <a:ext cx="72000" cy="72000"/>
                </a:xfrm>
                <a:prstGeom prst="ellipse">
                  <a:avLst/>
                </a:prstGeom>
                <a:solidFill>
                  <a:srgbClr val="9D81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13"/>
                </a:p>
              </p:txBody>
            </p:sp>
          </p:grpSp>
          <p:cxnSp>
            <p:nvCxnSpPr>
              <p:cNvPr id="35" name="直接连接符 34"/>
              <p:cNvCxnSpPr>
                <a:stCxn id="84" idx="4"/>
                <a:endCxn id="102" idx="0"/>
              </p:cNvCxnSpPr>
              <p:nvPr/>
            </p:nvCxnSpPr>
            <p:spPr>
              <a:xfrm>
                <a:off x="5105248" y="1155945"/>
                <a:ext cx="514270" cy="54127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>
                <a:stCxn id="83" idx="5"/>
                <a:endCxn id="102" idx="2"/>
              </p:cNvCxnSpPr>
              <p:nvPr/>
            </p:nvCxnSpPr>
            <p:spPr>
              <a:xfrm>
                <a:off x="4116893" y="1345521"/>
                <a:ext cx="1466625" cy="38770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>
                <a:stCxn id="100" idx="0"/>
                <a:endCxn id="83" idx="4"/>
              </p:cNvCxnSpPr>
              <p:nvPr/>
            </p:nvCxnSpPr>
            <p:spPr>
              <a:xfrm flipV="1">
                <a:off x="3317968" y="1356065"/>
                <a:ext cx="773469" cy="115356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>
                <a:stCxn id="105" idx="3"/>
                <a:endCxn id="98" idx="0"/>
              </p:cNvCxnSpPr>
              <p:nvPr/>
            </p:nvCxnSpPr>
            <p:spPr>
              <a:xfrm flipH="1">
                <a:off x="5105248" y="5899217"/>
                <a:ext cx="416814" cy="44150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>
                <a:stCxn id="88" idx="6"/>
              </p:cNvCxnSpPr>
              <p:nvPr/>
            </p:nvCxnSpPr>
            <p:spPr>
              <a:xfrm flipV="1">
                <a:off x="2705528" y="2545627"/>
                <a:ext cx="576440" cy="19911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>
                <a:stCxn id="100" idx="6"/>
                <a:endCxn id="99" idx="2"/>
              </p:cNvCxnSpPr>
              <p:nvPr/>
            </p:nvCxnSpPr>
            <p:spPr>
              <a:xfrm>
                <a:off x="3353968" y="2545627"/>
                <a:ext cx="1286785" cy="300050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>
                <a:stCxn id="99" idx="0"/>
                <a:endCxn id="102" idx="4"/>
              </p:cNvCxnSpPr>
              <p:nvPr/>
            </p:nvCxnSpPr>
            <p:spPr>
              <a:xfrm flipV="1">
                <a:off x="4676753" y="1769223"/>
                <a:ext cx="942765" cy="104045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>
                <a:stCxn id="91" idx="7"/>
                <a:endCxn id="100" idx="3"/>
              </p:cNvCxnSpPr>
              <p:nvPr/>
            </p:nvCxnSpPr>
            <p:spPr>
              <a:xfrm flipV="1">
                <a:off x="2494504" y="2571083"/>
                <a:ext cx="798008" cy="113989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>
                <a:stCxn id="100" idx="5"/>
                <a:endCxn id="104" idx="1"/>
              </p:cNvCxnSpPr>
              <p:nvPr/>
            </p:nvCxnSpPr>
            <p:spPr>
              <a:xfrm>
                <a:off x="3343424" y="2571083"/>
                <a:ext cx="899970" cy="108547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>
                <a:stCxn id="102" idx="7"/>
                <a:endCxn id="85" idx="3"/>
              </p:cNvCxnSpPr>
              <p:nvPr/>
            </p:nvCxnSpPr>
            <p:spPr>
              <a:xfrm flipV="1">
                <a:off x="5644974" y="1345025"/>
                <a:ext cx="455898" cy="36274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>
                <a:stCxn id="102" idx="6"/>
                <a:endCxn id="86" idx="2"/>
              </p:cNvCxnSpPr>
              <p:nvPr/>
            </p:nvCxnSpPr>
            <p:spPr>
              <a:xfrm>
                <a:off x="5655518" y="1733223"/>
                <a:ext cx="1259969" cy="15667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>
                <a:stCxn id="100" idx="7"/>
                <a:endCxn id="102" idx="3"/>
              </p:cNvCxnSpPr>
              <p:nvPr/>
            </p:nvCxnSpPr>
            <p:spPr>
              <a:xfrm flipV="1">
                <a:off x="3343424" y="1758679"/>
                <a:ext cx="2250638" cy="76149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>
                <a:stCxn id="102" idx="5"/>
                <a:endCxn id="101" idx="1"/>
              </p:cNvCxnSpPr>
              <p:nvPr/>
            </p:nvCxnSpPr>
            <p:spPr>
              <a:xfrm>
                <a:off x="5644974" y="1758679"/>
                <a:ext cx="625293" cy="97649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>
                <a:stCxn id="99" idx="6"/>
                <a:endCxn id="101" idx="2"/>
              </p:cNvCxnSpPr>
              <p:nvPr/>
            </p:nvCxnSpPr>
            <p:spPr>
              <a:xfrm flipV="1">
                <a:off x="4712753" y="2760627"/>
                <a:ext cx="1546970" cy="85050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>
                <a:stCxn id="101" idx="3"/>
                <a:endCxn id="105" idx="0"/>
              </p:cNvCxnSpPr>
              <p:nvPr/>
            </p:nvCxnSpPr>
            <p:spPr>
              <a:xfrm flipH="1">
                <a:off x="5547518" y="2786083"/>
                <a:ext cx="722749" cy="305167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>
                <a:stCxn id="101" idx="0"/>
                <a:endCxn id="86" idx="3"/>
              </p:cNvCxnSpPr>
              <p:nvPr/>
            </p:nvCxnSpPr>
            <p:spPr>
              <a:xfrm flipV="1">
                <a:off x="6295723" y="1915353"/>
                <a:ext cx="630308" cy="809274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 50"/>
              <p:cNvCxnSpPr>
                <a:stCxn id="101" idx="5"/>
                <a:endCxn id="106" idx="1"/>
              </p:cNvCxnSpPr>
              <p:nvPr/>
            </p:nvCxnSpPr>
            <p:spPr>
              <a:xfrm>
                <a:off x="6321179" y="2786083"/>
                <a:ext cx="698920" cy="841629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>
                <a:stCxn id="106" idx="0"/>
                <a:endCxn id="86" idx="4"/>
              </p:cNvCxnSpPr>
              <p:nvPr/>
            </p:nvCxnSpPr>
            <p:spPr>
              <a:xfrm flipH="1" flipV="1">
                <a:off x="6951487" y="1925897"/>
                <a:ext cx="94068" cy="169127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 52"/>
              <p:cNvCxnSpPr>
                <a:stCxn id="106" idx="7"/>
                <a:endCxn id="89" idx="3"/>
              </p:cNvCxnSpPr>
              <p:nvPr/>
            </p:nvCxnSpPr>
            <p:spPr>
              <a:xfrm flipV="1">
                <a:off x="7071011" y="2770197"/>
                <a:ext cx="436307" cy="85751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>
                <a:stCxn id="93" idx="1"/>
                <a:endCxn id="106" idx="5"/>
              </p:cNvCxnSpPr>
              <p:nvPr/>
            </p:nvCxnSpPr>
            <p:spPr>
              <a:xfrm flipH="1" flipV="1">
                <a:off x="7071011" y="3678624"/>
                <a:ext cx="413447" cy="107405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接连接符 54"/>
              <p:cNvCxnSpPr>
                <a:stCxn id="99" idx="4"/>
                <a:endCxn id="105" idx="1"/>
              </p:cNvCxnSpPr>
              <p:nvPr/>
            </p:nvCxnSpPr>
            <p:spPr>
              <a:xfrm>
                <a:off x="4676753" y="2881677"/>
                <a:ext cx="845309" cy="296662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接连接符 55"/>
              <p:cNvCxnSpPr>
                <a:stCxn id="104" idx="5"/>
                <a:endCxn id="105" idx="1"/>
              </p:cNvCxnSpPr>
              <p:nvPr/>
            </p:nvCxnSpPr>
            <p:spPr>
              <a:xfrm>
                <a:off x="4294306" y="3707469"/>
                <a:ext cx="1227756" cy="2140836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接连接符 56"/>
              <p:cNvCxnSpPr>
                <a:stCxn id="91" idx="5"/>
                <a:endCxn id="103" idx="1"/>
              </p:cNvCxnSpPr>
              <p:nvPr/>
            </p:nvCxnSpPr>
            <p:spPr>
              <a:xfrm>
                <a:off x="2494504" y="3761893"/>
                <a:ext cx="1006882" cy="1262023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>
                <a:stCxn id="103" idx="7"/>
                <a:endCxn id="104" idx="2"/>
              </p:cNvCxnSpPr>
              <p:nvPr/>
            </p:nvCxnSpPr>
            <p:spPr>
              <a:xfrm flipV="1">
                <a:off x="3552298" y="3682013"/>
                <a:ext cx="680552" cy="1341903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>
                <a:stCxn id="103" idx="0"/>
                <a:endCxn id="100" idx="4"/>
              </p:cNvCxnSpPr>
              <p:nvPr/>
            </p:nvCxnSpPr>
            <p:spPr>
              <a:xfrm flipH="1" flipV="1">
                <a:off x="3317968" y="2581627"/>
                <a:ext cx="208874" cy="243174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>
                <a:stCxn id="100" idx="1"/>
                <a:endCxn id="87" idx="4"/>
              </p:cNvCxnSpPr>
              <p:nvPr/>
            </p:nvCxnSpPr>
            <p:spPr>
              <a:xfrm flipH="1" flipV="1">
                <a:off x="3245968" y="1921650"/>
                <a:ext cx="46544" cy="59852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>
                <a:stCxn id="94" idx="0"/>
                <a:endCxn id="106" idx="4"/>
              </p:cNvCxnSpPr>
              <p:nvPr/>
            </p:nvCxnSpPr>
            <p:spPr>
              <a:xfrm flipV="1">
                <a:off x="6960914" y="3689168"/>
                <a:ext cx="84641" cy="188994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>
                <a:stCxn id="106" idx="3"/>
                <a:endCxn id="105" idx="7"/>
              </p:cNvCxnSpPr>
              <p:nvPr/>
            </p:nvCxnSpPr>
            <p:spPr>
              <a:xfrm flipH="1">
                <a:off x="5572974" y="3678624"/>
                <a:ext cx="1447125" cy="2169681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>
                <a:stCxn id="105" idx="6"/>
                <a:endCxn id="94" idx="2"/>
              </p:cNvCxnSpPr>
              <p:nvPr/>
            </p:nvCxnSpPr>
            <p:spPr>
              <a:xfrm flipV="1">
                <a:off x="5583518" y="5615109"/>
                <a:ext cx="1341396" cy="25865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接连接符 75"/>
              <p:cNvCxnSpPr>
                <a:stCxn id="105" idx="5"/>
                <a:endCxn id="97" idx="1"/>
              </p:cNvCxnSpPr>
              <p:nvPr/>
            </p:nvCxnSpPr>
            <p:spPr>
              <a:xfrm>
                <a:off x="5572974" y="5899217"/>
                <a:ext cx="527898" cy="244415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>
                <a:stCxn id="104" idx="0"/>
                <a:endCxn id="99" idx="3"/>
              </p:cNvCxnSpPr>
              <p:nvPr/>
            </p:nvCxnSpPr>
            <p:spPr>
              <a:xfrm flipV="1">
                <a:off x="4268850" y="2871133"/>
                <a:ext cx="382447" cy="774880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>
                <a:stCxn id="103" idx="6"/>
                <a:endCxn id="105" idx="2"/>
              </p:cNvCxnSpPr>
              <p:nvPr/>
            </p:nvCxnSpPr>
            <p:spPr>
              <a:xfrm>
                <a:off x="3562842" y="5049372"/>
                <a:ext cx="1948676" cy="824389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>
                <a:stCxn id="92" idx="6"/>
                <a:endCxn id="103" idx="2"/>
              </p:cNvCxnSpPr>
              <p:nvPr/>
            </p:nvCxnSpPr>
            <p:spPr>
              <a:xfrm>
                <a:off x="2723516" y="4804810"/>
                <a:ext cx="767326" cy="244562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stCxn id="95" idx="7"/>
                <a:endCxn id="103" idx="3"/>
              </p:cNvCxnSpPr>
              <p:nvPr/>
            </p:nvCxnSpPr>
            <p:spPr>
              <a:xfrm flipV="1">
                <a:off x="3271424" y="5074828"/>
                <a:ext cx="229962" cy="510578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96" idx="0"/>
                <a:endCxn id="103" idx="5"/>
              </p:cNvCxnSpPr>
              <p:nvPr/>
            </p:nvCxnSpPr>
            <p:spPr>
              <a:xfrm flipH="1" flipV="1">
                <a:off x="3552298" y="5074828"/>
                <a:ext cx="539139" cy="1058756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>
                <a:stCxn id="96" idx="7"/>
                <a:endCxn id="105" idx="2"/>
              </p:cNvCxnSpPr>
              <p:nvPr/>
            </p:nvCxnSpPr>
            <p:spPr>
              <a:xfrm flipV="1">
                <a:off x="4116893" y="5873761"/>
                <a:ext cx="1394625" cy="270367"/>
              </a:xfrm>
              <a:prstGeom prst="line">
                <a:avLst/>
              </a:prstGeom>
              <a:ln>
                <a:solidFill>
                  <a:srgbClr val="9D81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等腰三角形 106"/>
          <p:cNvSpPr/>
          <p:nvPr/>
        </p:nvSpPr>
        <p:spPr>
          <a:xfrm rot="2134315">
            <a:off x="7422349" y="1425039"/>
            <a:ext cx="289510" cy="249578"/>
          </a:xfrm>
          <a:prstGeom prst="triangle">
            <a:avLst/>
          </a:prstGeom>
          <a:solidFill>
            <a:srgbClr val="663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8" name="等腰三角形 107"/>
          <p:cNvSpPr/>
          <p:nvPr/>
        </p:nvSpPr>
        <p:spPr>
          <a:xfrm rot="12600000">
            <a:off x="6621198" y="981396"/>
            <a:ext cx="227683" cy="196278"/>
          </a:xfrm>
          <a:prstGeom prst="triangle">
            <a:avLst/>
          </a:prstGeom>
          <a:solidFill>
            <a:srgbClr val="A252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9" name="等腰三角形 108"/>
          <p:cNvSpPr/>
          <p:nvPr/>
        </p:nvSpPr>
        <p:spPr>
          <a:xfrm rot="460079">
            <a:off x="7032034" y="877443"/>
            <a:ext cx="384542" cy="331501"/>
          </a:xfrm>
          <a:prstGeom prst="triangle">
            <a:avLst/>
          </a:prstGeom>
          <a:solidFill>
            <a:srgbClr val="8A37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915636" y="1452646"/>
            <a:ext cx="6096000" cy="34691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马赛克现代性</a:t>
            </a:r>
            <a:endParaRPr lang="en-US" altLang="zh-CN" sz="2400" kern="0" dirty="0">
              <a:solidFill>
                <a:schemeClr val="accent1">
                  <a:lumMod val="60000"/>
                  <a:lumOff val="4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传统</a:t>
            </a:r>
            <a:endParaRPr lang="en-US" altLang="zh-CN" sz="2400" kern="0" dirty="0">
              <a:solidFill>
                <a:schemeClr val="accent1">
                  <a:lumMod val="60000"/>
                  <a:lumOff val="4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社会主义现代性</a:t>
            </a:r>
            <a:endParaRPr lang="en-US" altLang="zh-CN" sz="2400" kern="0" dirty="0">
              <a:solidFill>
                <a:schemeClr val="accent1">
                  <a:lumMod val="60000"/>
                  <a:lumOff val="4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市场经济现代性</a:t>
            </a:r>
            <a:endParaRPr lang="en-US" altLang="zh-CN" sz="2400" kern="0" dirty="0">
              <a:solidFill>
                <a:schemeClr val="accent1">
                  <a:lumMod val="60000"/>
                  <a:lumOff val="4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全球化和新自由主义的影响</a:t>
            </a:r>
            <a:endParaRPr lang="en-US" altLang="zh-CN" sz="2400" kern="0" dirty="0">
              <a:solidFill>
                <a:schemeClr val="accent1">
                  <a:lumMod val="60000"/>
                  <a:lumOff val="40000"/>
                </a:schemeClr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marL="800100" lvl="1" indent="-34290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24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从宏观到微观的杂糅性</a:t>
            </a:r>
          </a:p>
        </p:txBody>
      </p:sp>
    </p:spTree>
    <p:extLst>
      <p:ext uri="{BB962C8B-B14F-4D97-AF65-F5344CB8AC3E}">
        <p14:creationId xmlns:p14="http://schemas.microsoft.com/office/powerpoint/2010/main" val="152432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1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-10800000">
                                      <p:cBhvr>
                                        <p:cTn id="16" dur="1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0800000">
                                      <p:cBhvr>
                                        <p:cTn id="22" dur="1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 rot="21480000">
            <a:off x="3480700" y="2917832"/>
            <a:ext cx="4858651" cy="934569"/>
          </a:xfrm>
          <a:custGeom>
            <a:avLst/>
            <a:gdLst>
              <a:gd name="T0" fmla="*/ 6039 w 7794"/>
              <a:gd name="T1" fmla="*/ 219 h 2592"/>
              <a:gd name="T2" fmla="*/ 6114 w 7794"/>
              <a:gd name="T3" fmla="*/ 836 h 2592"/>
              <a:gd name="T4" fmla="*/ 6251 w 7794"/>
              <a:gd name="T5" fmla="*/ 615 h 2592"/>
              <a:gd name="T6" fmla="*/ 6285 w 7794"/>
              <a:gd name="T7" fmla="*/ 415 h 2592"/>
              <a:gd name="T8" fmla="*/ 6105 w 7794"/>
              <a:gd name="T9" fmla="*/ 282 h 2592"/>
              <a:gd name="T10" fmla="*/ 6575 w 7794"/>
              <a:gd name="T11" fmla="*/ 275 h 2592"/>
              <a:gd name="T12" fmla="*/ 6393 w 7794"/>
              <a:gd name="T13" fmla="*/ 494 h 2592"/>
              <a:gd name="T14" fmla="*/ 6212 w 7794"/>
              <a:gd name="T15" fmla="*/ 2158 h 2592"/>
              <a:gd name="T16" fmla="*/ 5450 w 7794"/>
              <a:gd name="T17" fmla="*/ 2213 h 2592"/>
              <a:gd name="T18" fmla="*/ 4576 w 7794"/>
              <a:gd name="T19" fmla="*/ 328 h 2592"/>
              <a:gd name="T20" fmla="*/ 5020 w 7794"/>
              <a:gd name="T21" fmla="*/ 584 h 2592"/>
              <a:gd name="T22" fmla="*/ 4891 w 7794"/>
              <a:gd name="T23" fmla="*/ 382 h 2592"/>
              <a:gd name="T24" fmla="*/ 5204 w 7794"/>
              <a:gd name="T25" fmla="*/ 363 h 2592"/>
              <a:gd name="T26" fmla="*/ 5112 w 7794"/>
              <a:gd name="T27" fmla="*/ 582 h 2592"/>
              <a:gd name="T28" fmla="*/ 4951 w 7794"/>
              <a:gd name="T29" fmla="*/ 2250 h 2592"/>
              <a:gd name="T30" fmla="*/ 4317 w 7794"/>
              <a:gd name="T31" fmla="*/ 1994 h 2592"/>
              <a:gd name="T32" fmla="*/ 4459 w 7794"/>
              <a:gd name="T33" fmla="*/ 2209 h 2592"/>
              <a:gd name="T34" fmla="*/ 4150 w 7794"/>
              <a:gd name="T35" fmla="*/ 2215 h 2592"/>
              <a:gd name="T36" fmla="*/ 4229 w 7794"/>
              <a:gd name="T37" fmla="*/ 1833 h 2592"/>
              <a:gd name="T38" fmla="*/ 3496 w 7794"/>
              <a:gd name="T39" fmla="*/ 407 h 2592"/>
              <a:gd name="T40" fmla="*/ 3000 w 7794"/>
              <a:gd name="T41" fmla="*/ 1796 h 2592"/>
              <a:gd name="T42" fmla="*/ 3091 w 7794"/>
              <a:gd name="T43" fmla="*/ 2261 h 2592"/>
              <a:gd name="T44" fmla="*/ 2806 w 7794"/>
              <a:gd name="T45" fmla="*/ 2409 h 2592"/>
              <a:gd name="T46" fmla="*/ 2876 w 7794"/>
              <a:gd name="T47" fmla="*/ 2211 h 2592"/>
              <a:gd name="T48" fmla="*/ 1226 w 7794"/>
              <a:gd name="T49" fmla="*/ 576 h 2592"/>
              <a:gd name="T50" fmla="*/ 1935 w 7794"/>
              <a:gd name="T51" fmla="*/ 524 h 2592"/>
              <a:gd name="T52" fmla="*/ 2073 w 7794"/>
              <a:gd name="T53" fmla="*/ 2396 h 2592"/>
              <a:gd name="T54" fmla="*/ 1367 w 7794"/>
              <a:gd name="T55" fmla="*/ 2448 h 2592"/>
              <a:gd name="T56" fmla="*/ 1203 w 7794"/>
              <a:gd name="T57" fmla="*/ 1258 h 2592"/>
              <a:gd name="T58" fmla="*/ 1044 w 7794"/>
              <a:gd name="T59" fmla="*/ 886 h 2592"/>
              <a:gd name="T60" fmla="*/ 844 w 7794"/>
              <a:gd name="T61" fmla="*/ 686 h 2592"/>
              <a:gd name="T62" fmla="*/ 349 w 7794"/>
              <a:gd name="T63" fmla="*/ 711 h 2592"/>
              <a:gd name="T64" fmla="*/ 165 w 7794"/>
              <a:gd name="T65" fmla="*/ 913 h 2592"/>
              <a:gd name="T66" fmla="*/ 94 w 7794"/>
              <a:gd name="T67" fmla="*/ 1339 h 2592"/>
              <a:gd name="T68" fmla="*/ 7662 w 7794"/>
              <a:gd name="T69" fmla="*/ 586 h 2592"/>
              <a:gd name="T70" fmla="*/ 7458 w 7794"/>
              <a:gd name="T71" fmla="*/ 225 h 2592"/>
              <a:gd name="T72" fmla="*/ 7210 w 7794"/>
              <a:gd name="T73" fmla="*/ 171 h 2592"/>
              <a:gd name="T74" fmla="*/ 7155 w 7794"/>
              <a:gd name="T75" fmla="*/ 440 h 2592"/>
              <a:gd name="T76" fmla="*/ 7395 w 7794"/>
              <a:gd name="T77" fmla="*/ 699 h 2592"/>
              <a:gd name="T78" fmla="*/ 7690 w 7794"/>
              <a:gd name="T79" fmla="*/ 1018 h 2592"/>
              <a:gd name="T80" fmla="*/ 7794 w 7794"/>
              <a:gd name="T81" fmla="*/ 1514 h 2592"/>
              <a:gd name="T82" fmla="*/ 7717 w 7794"/>
              <a:gd name="T83" fmla="*/ 1875 h 2592"/>
              <a:gd name="T84" fmla="*/ 7520 w 7794"/>
              <a:gd name="T85" fmla="*/ 2079 h 2592"/>
              <a:gd name="T86" fmla="*/ 7289 w 7794"/>
              <a:gd name="T87" fmla="*/ 2125 h 2592"/>
              <a:gd name="T88" fmla="*/ 6876 w 7794"/>
              <a:gd name="T89" fmla="*/ 1366 h 2592"/>
              <a:gd name="T90" fmla="*/ 6963 w 7794"/>
              <a:gd name="T91" fmla="*/ 1635 h 2592"/>
              <a:gd name="T92" fmla="*/ 7186 w 7794"/>
              <a:gd name="T93" fmla="*/ 1989 h 2592"/>
              <a:gd name="T94" fmla="*/ 7402 w 7794"/>
              <a:gd name="T95" fmla="*/ 2019 h 2592"/>
              <a:gd name="T96" fmla="*/ 7491 w 7794"/>
              <a:gd name="T97" fmla="*/ 1743 h 2592"/>
              <a:gd name="T98" fmla="*/ 7341 w 7794"/>
              <a:gd name="T99" fmla="*/ 1543 h 2592"/>
              <a:gd name="T100" fmla="*/ 7082 w 7794"/>
              <a:gd name="T101" fmla="*/ 1306 h 2592"/>
              <a:gd name="T102" fmla="*/ 6905 w 7794"/>
              <a:gd name="T103" fmla="*/ 974 h 2592"/>
              <a:gd name="T104" fmla="*/ 6882 w 7794"/>
              <a:gd name="T105" fmla="*/ 515 h 2592"/>
              <a:gd name="T106" fmla="*/ 7076 w 7794"/>
              <a:gd name="T107" fmla="*/ 136 h 2592"/>
              <a:gd name="T108" fmla="*/ 7364 w 7794"/>
              <a:gd name="T109" fmla="*/ 94 h 2592"/>
              <a:gd name="T110" fmla="*/ 7533 w 7794"/>
              <a:gd name="T111" fmla="*/ 211 h 2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94" h="2592">
                <a:moveTo>
                  <a:pt x="3114" y="811"/>
                </a:moveTo>
                <a:lnTo>
                  <a:pt x="3008" y="1727"/>
                </a:lnTo>
                <a:lnTo>
                  <a:pt x="3359" y="1700"/>
                </a:lnTo>
                <a:lnTo>
                  <a:pt x="3117" y="811"/>
                </a:lnTo>
                <a:lnTo>
                  <a:pt x="3114" y="811"/>
                </a:lnTo>
                <a:lnTo>
                  <a:pt x="3114" y="811"/>
                </a:lnTo>
                <a:close/>
                <a:moveTo>
                  <a:pt x="5306" y="273"/>
                </a:moveTo>
                <a:lnTo>
                  <a:pt x="6039" y="219"/>
                </a:lnTo>
                <a:lnTo>
                  <a:pt x="6043" y="288"/>
                </a:lnTo>
                <a:lnTo>
                  <a:pt x="5911" y="298"/>
                </a:lnTo>
                <a:lnTo>
                  <a:pt x="5966" y="1072"/>
                </a:lnTo>
                <a:lnTo>
                  <a:pt x="6001" y="1018"/>
                </a:lnTo>
                <a:lnTo>
                  <a:pt x="6032" y="968"/>
                </a:lnTo>
                <a:lnTo>
                  <a:pt x="6062" y="920"/>
                </a:lnTo>
                <a:lnTo>
                  <a:pt x="6089" y="876"/>
                </a:lnTo>
                <a:lnTo>
                  <a:pt x="6114" y="836"/>
                </a:lnTo>
                <a:lnTo>
                  <a:pt x="6137" y="797"/>
                </a:lnTo>
                <a:lnTo>
                  <a:pt x="6160" y="761"/>
                </a:lnTo>
                <a:lnTo>
                  <a:pt x="6180" y="730"/>
                </a:lnTo>
                <a:lnTo>
                  <a:pt x="6197" y="699"/>
                </a:lnTo>
                <a:lnTo>
                  <a:pt x="6214" y="674"/>
                </a:lnTo>
                <a:lnTo>
                  <a:pt x="6228" y="651"/>
                </a:lnTo>
                <a:lnTo>
                  <a:pt x="6239" y="630"/>
                </a:lnTo>
                <a:lnTo>
                  <a:pt x="6251" y="615"/>
                </a:lnTo>
                <a:lnTo>
                  <a:pt x="6258" y="599"/>
                </a:lnTo>
                <a:lnTo>
                  <a:pt x="6264" y="590"/>
                </a:lnTo>
                <a:lnTo>
                  <a:pt x="6268" y="580"/>
                </a:lnTo>
                <a:lnTo>
                  <a:pt x="6279" y="555"/>
                </a:lnTo>
                <a:lnTo>
                  <a:pt x="6287" y="524"/>
                </a:lnTo>
                <a:lnTo>
                  <a:pt x="6291" y="494"/>
                </a:lnTo>
                <a:lnTo>
                  <a:pt x="6291" y="459"/>
                </a:lnTo>
                <a:lnTo>
                  <a:pt x="6285" y="415"/>
                </a:lnTo>
                <a:lnTo>
                  <a:pt x="6274" y="377"/>
                </a:lnTo>
                <a:lnTo>
                  <a:pt x="6260" y="346"/>
                </a:lnTo>
                <a:lnTo>
                  <a:pt x="6241" y="321"/>
                </a:lnTo>
                <a:lnTo>
                  <a:pt x="6216" y="302"/>
                </a:lnTo>
                <a:lnTo>
                  <a:pt x="6189" y="288"/>
                </a:lnTo>
                <a:lnTo>
                  <a:pt x="6156" y="282"/>
                </a:lnTo>
                <a:lnTo>
                  <a:pt x="6120" y="282"/>
                </a:lnTo>
                <a:lnTo>
                  <a:pt x="6105" y="282"/>
                </a:lnTo>
                <a:lnTo>
                  <a:pt x="6099" y="215"/>
                </a:lnTo>
                <a:lnTo>
                  <a:pt x="6671" y="173"/>
                </a:lnTo>
                <a:lnTo>
                  <a:pt x="6677" y="240"/>
                </a:lnTo>
                <a:lnTo>
                  <a:pt x="6658" y="242"/>
                </a:lnTo>
                <a:lnTo>
                  <a:pt x="6636" y="244"/>
                </a:lnTo>
                <a:lnTo>
                  <a:pt x="6617" y="252"/>
                </a:lnTo>
                <a:lnTo>
                  <a:pt x="6596" y="261"/>
                </a:lnTo>
                <a:lnTo>
                  <a:pt x="6575" y="275"/>
                </a:lnTo>
                <a:lnTo>
                  <a:pt x="6552" y="292"/>
                </a:lnTo>
                <a:lnTo>
                  <a:pt x="6531" y="311"/>
                </a:lnTo>
                <a:lnTo>
                  <a:pt x="6508" y="334"/>
                </a:lnTo>
                <a:lnTo>
                  <a:pt x="6487" y="361"/>
                </a:lnTo>
                <a:lnTo>
                  <a:pt x="6464" y="392"/>
                </a:lnTo>
                <a:lnTo>
                  <a:pt x="6441" y="423"/>
                </a:lnTo>
                <a:lnTo>
                  <a:pt x="6416" y="457"/>
                </a:lnTo>
                <a:lnTo>
                  <a:pt x="6393" y="494"/>
                </a:lnTo>
                <a:lnTo>
                  <a:pt x="6368" y="532"/>
                </a:lnTo>
                <a:lnTo>
                  <a:pt x="6343" y="572"/>
                </a:lnTo>
                <a:lnTo>
                  <a:pt x="6318" y="615"/>
                </a:lnTo>
                <a:lnTo>
                  <a:pt x="6293" y="659"/>
                </a:lnTo>
                <a:lnTo>
                  <a:pt x="6809" y="2044"/>
                </a:lnTo>
                <a:lnTo>
                  <a:pt x="6863" y="2040"/>
                </a:lnTo>
                <a:lnTo>
                  <a:pt x="6869" y="2108"/>
                </a:lnTo>
                <a:lnTo>
                  <a:pt x="6212" y="2158"/>
                </a:lnTo>
                <a:lnTo>
                  <a:pt x="6206" y="2088"/>
                </a:lnTo>
                <a:lnTo>
                  <a:pt x="6318" y="2081"/>
                </a:lnTo>
                <a:lnTo>
                  <a:pt x="5978" y="1164"/>
                </a:lnTo>
                <a:lnTo>
                  <a:pt x="5974" y="1164"/>
                </a:lnTo>
                <a:lnTo>
                  <a:pt x="6043" y="2100"/>
                </a:lnTo>
                <a:lnTo>
                  <a:pt x="6166" y="2092"/>
                </a:lnTo>
                <a:lnTo>
                  <a:pt x="6172" y="2160"/>
                </a:lnTo>
                <a:lnTo>
                  <a:pt x="5450" y="2213"/>
                </a:lnTo>
                <a:lnTo>
                  <a:pt x="5444" y="2146"/>
                </a:lnTo>
                <a:lnTo>
                  <a:pt x="5573" y="2136"/>
                </a:lnTo>
                <a:lnTo>
                  <a:pt x="5440" y="332"/>
                </a:lnTo>
                <a:lnTo>
                  <a:pt x="5312" y="342"/>
                </a:lnTo>
                <a:lnTo>
                  <a:pt x="5306" y="273"/>
                </a:lnTo>
                <a:lnTo>
                  <a:pt x="5306" y="273"/>
                </a:lnTo>
                <a:close/>
                <a:moveTo>
                  <a:pt x="3951" y="375"/>
                </a:moveTo>
                <a:lnTo>
                  <a:pt x="4576" y="328"/>
                </a:lnTo>
                <a:lnTo>
                  <a:pt x="5106" y="1406"/>
                </a:lnTo>
                <a:lnTo>
                  <a:pt x="5072" y="932"/>
                </a:lnTo>
                <a:lnTo>
                  <a:pt x="5066" y="861"/>
                </a:lnTo>
                <a:lnTo>
                  <a:pt x="5058" y="797"/>
                </a:lnTo>
                <a:lnTo>
                  <a:pt x="5051" y="736"/>
                </a:lnTo>
                <a:lnTo>
                  <a:pt x="5041" y="680"/>
                </a:lnTo>
                <a:lnTo>
                  <a:pt x="5031" y="630"/>
                </a:lnTo>
                <a:lnTo>
                  <a:pt x="5020" y="584"/>
                </a:lnTo>
                <a:lnTo>
                  <a:pt x="5008" y="544"/>
                </a:lnTo>
                <a:lnTo>
                  <a:pt x="4995" y="505"/>
                </a:lnTo>
                <a:lnTo>
                  <a:pt x="4980" y="475"/>
                </a:lnTo>
                <a:lnTo>
                  <a:pt x="4964" y="448"/>
                </a:lnTo>
                <a:lnTo>
                  <a:pt x="4949" y="425"/>
                </a:lnTo>
                <a:lnTo>
                  <a:pt x="4930" y="405"/>
                </a:lnTo>
                <a:lnTo>
                  <a:pt x="4911" y="392"/>
                </a:lnTo>
                <a:lnTo>
                  <a:pt x="4891" y="382"/>
                </a:lnTo>
                <a:lnTo>
                  <a:pt x="4870" y="377"/>
                </a:lnTo>
                <a:lnTo>
                  <a:pt x="4849" y="377"/>
                </a:lnTo>
                <a:lnTo>
                  <a:pt x="4813" y="378"/>
                </a:lnTo>
                <a:lnTo>
                  <a:pt x="4807" y="311"/>
                </a:lnTo>
                <a:lnTo>
                  <a:pt x="5239" y="279"/>
                </a:lnTo>
                <a:lnTo>
                  <a:pt x="5243" y="346"/>
                </a:lnTo>
                <a:lnTo>
                  <a:pt x="5223" y="353"/>
                </a:lnTo>
                <a:lnTo>
                  <a:pt x="5204" y="363"/>
                </a:lnTo>
                <a:lnTo>
                  <a:pt x="5187" y="378"/>
                </a:lnTo>
                <a:lnTo>
                  <a:pt x="5172" y="396"/>
                </a:lnTo>
                <a:lnTo>
                  <a:pt x="5158" y="417"/>
                </a:lnTo>
                <a:lnTo>
                  <a:pt x="5145" y="442"/>
                </a:lnTo>
                <a:lnTo>
                  <a:pt x="5135" y="471"/>
                </a:lnTo>
                <a:lnTo>
                  <a:pt x="5126" y="505"/>
                </a:lnTo>
                <a:lnTo>
                  <a:pt x="5118" y="542"/>
                </a:lnTo>
                <a:lnTo>
                  <a:pt x="5112" y="582"/>
                </a:lnTo>
                <a:lnTo>
                  <a:pt x="5108" y="626"/>
                </a:lnTo>
                <a:lnTo>
                  <a:pt x="5106" y="674"/>
                </a:lnTo>
                <a:lnTo>
                  <a:pt x="5104" y="726"/>
                </a:lnTo>
                <a:lnTo>
                  <a:pt x="5106" y="782"/>
                </a:lnTo>
                <a:lnTo>
                  <a:pt x="5108" y="840"/>
                </a:lnTo>
                <a:lnTo>
                  <a:pt x="5112" y="903"/>
                </a:lnTo>
                <a:lnTo>
                  <a:pt x="5210" y="2231"/>
                </a:lnTo>
                <a:lnTo>
                  <a:pt x="4951" y="2250"/>
                </a:lnTo>
                <a:lnTo>
                  <a:pt x="4193" y="713"/>
                </a:lnTo>
                <a:lnTo>
                  <a:pt x="4262" y="1637"/>
                </a:lnTo>
                <a:lnTo>
                  <a:pt x="4267" y="1708"/>
                </a:lnTo>
                <a:lnTo>
                  <a:pt x="4275" y="1775"/>
                </a:lnTo>
                <a:lnTo>
                  <a:pt x="4285" y="1837"/>
                </a:lnTo>
                <a:lnTo>
                  <a:pt x="4294" y="1894"/>
                </a:lnTo>
                <a:lnTo>
                  <a:pt x="4304" y="1946"/>
                </a:lnTo>
                <a:lnTo>
                  <a:pt x="4317" y="1994"/>
                </a:lnTo>
                <a:lnTo>
                  <a:pt x="4331" y="2038"/>
                </a:lnTo>
                <a:lnTo>
                  <a:pt x="4344" y="2077"/>
                </a:lnTo>
                <a:lnTo>
                  <a:pt x="4361" y="2110"/>
                </a:lnTo>
                <a:lnTo>
                  <a:pt x="4379" y="2140"/>
                </a:lnTo>
                <a:lnTo>
                  <a:pt x="4396" y="2163"/>
                </a:lnTo>
                <a:lnTo>
                  <a:pt x="4415" y="2183"/>
                </a:lnTo>
                <a:lnTo>
                  <a:pt x="4436" y="2198"/>
                </a:lnTo>
                <a:lnTo>
                  <a:pt x="4459" y="2209"/>
                </a:lnTo>
                <a:lnTo>
                  <a:pt x="4482" y="2215"/>
                </a:lnTo>
                <a:lnTo>
                  <a:pt x="4507" y="2215"/>
                </a:lnTo>
                <a:lnTo>
                  <a:pt x="4511" y="2283"/>
                </a:lnTo>
                <a:lnTo>
                  <a:pt x="4095" y="2313"/>
                </a:lnTo>
                <a:lnTo>
                  <a:pt x="4091" y="2246"/>
                </a:lnTo>
                <a:lnTo>
                  <a:pt x="4112" y="2240"/>
                </a:lnTo>
                <a:lnTo>
                  <a:pt x="4133" y="2231"/>
                </a:lnTo>
                <a:lnTo>
                  <a:pt x="4150" y="2215"/>
                </a:lnTo>
                <a:lnTo>
                  <a:pt x="4168" y="2196"/>
                </a:lnTo>
                <a:lnTo>
                  <a:pt x="4181" y="2173"/>
                </a:lnTo>
                <a:lnTo>
                  <a:pt x="4193" y="2146"/>
                </a:lnTo>
                <a:lnTo>
                  <a:pt x="4202" y="2113"/>
                </a:lnTo>
                <a:lnTo>
                  <a:pt x="4210" y="2077"/>
                </a:lnTo>
                <a:lnTo>
                  <a:pt x="4221" y="1998"/>
                </a:lnTo>
                <a:lnTo>
                  <a:pt x="4229" y="1917"/>
                </a:lnTo>
                <a:lnTo>
                  <a:pt x="4229" y="1833"/>
                </a:lnTo>
                <a:lnTo>
                  <a:pt x="4225" y="1745"/>
                </a:lnTo>
                <a:lnTo>
                  <a:pt x="4141" y="607"/>
                </a:lnTo>
                <a:lnTo>
                  <a:pt x="4056" y="434"/>
                </a:lnTo>
                <a:lnTo>
                  <a:pt x="3956" y="442"/>
                </a:lnTo>
                <a:lnTo>
                  <a:pt x="3951" y="375"/>
                </a:lnTo>
                <a:lnTo>
                  <a:pt x="3951" y="375"/>
                </a:lnTo>
                <a:close/>
                <a:moveTo>
                  <a:pt x="3125" y="436"/>
                </a:moveTo>
                <a:lnTo>
                  <a:pt x="3496" y="407"/>
                </a:lnTo>
                <a:lnTo>
                  <a:pt x="3997" y="2254"/>
                </a:lnTo>
                <a:lnTo>
                  <a:pt x="4056" y="2248"/>
                </a:lnTo>
                <a:lnTo>
                  <a:pt x="4062" y="2317"/>
                </a:lnTo>
                <a:lnTo>
                  <a:pt x="3400" y="2365"/>
                </a:lnTo>
                <a:lnTo>
                  <a:pt x="3396" y="2298"/>
                </a:lnTo>
                <a:lnTo>
                  <a:pt x="3517" y="2288"/>
                </a:lnTo>
                <a:lnTo>
                  <a:pt x="3375" y="1768"/>
                </a:lnTo>
                <a:lnTo>
                  <a:pt x="3000" y="1796"/>
                </a:lnTo>
                <a:lnTo>
                  <a:pt x="2996" y="1881"/>
                </a:lnTo>
                <a:lnTo>
                  <a:pt x="2998" y="1964"/>
                </a:lnTo>
                <a:lnTo>
                  <a:pt x="3008" y="2037"/>
                </a:lnTo>
                <a:lnTo>
                  <a:pt x="3020" y="2104"/>
                </a:lnTo>
                <a:lnTo>
                  <a:pt x="3039" y="2163"/>
                </a:lnTo>
                <a:lnTo>
                  <a:pt x="3062" y="2217"/>
                </a:lnTo>
                <a:lnTo>
                  <a:pt x="3075" y="2240"/>
                </a:lnTo>
                <a:lnTo>
                  <a:pt x="3091" y="2261"/>
                </a:lnTo>
                <a:lnTo>
                  <a:pt x="3108" y="2277"/>
                </a:lnTo>
                <a:lnTo>
                  <a:pt x="3127" y="2290"/>
                </a:lnTo>
                <a:lnTo>
                  <a:pt x="3148" y="2300"/>
                </a:lnTo>
                <a:lnTo>
                  <a:pt x="3171" y="2307"/>
                </a:lnTo>
                <a:lnTo>
                  <a:pt x="3194" y="2311"/>
                </a:lnTo>
                <a:lnTo>
                  <a:pt x="3221" y="2311"/>
                </a:lnTo>
                <a:lnTo>
                  <a:pt x="3227" y="2379"/>
                </a:lnTo>
                <a:lnTo>
                  <a:pt x="2806" y="2409"/>
                </a:lnTo>
                <a:lnTo>
                  <a:pt x="2801" y="2342"/>
                </a:lnTo>
                <a:lnTo>
                  <a:pt x="2812" y="2332"/>
                </a:lnTo>
                <a:lnTo>
                  <a:pt x="2824" y="2319"/>
                </a:lnTo>
                <a:lnTo>
                  <a:pt x="2835" y="2304"/>
                </a:lnTo>
                <a:lnTo>
                  <a:pt x="2845" y="2284"/>
                </a:lnTo>
                <a:lnTo>
                  <a:pt x="2856" y="2263"/>
                </a:lnTo>
                <a:lnTo>
                  <a:pt x="2866" y="2238"/>
                </a:lnTo>
                <a:lnTo>
                  <a:pt x="2876" y="2211"/>
                </a:lnTo>
                <a:lnTo>
                  <a:pt x="2885" y="2181"/>
                </a:lnTo>
                <a:lnTo>
                  <a:pt x="2904" y="2113"/>
                </a:lnTo>
                <a:lnTo>
                  <a:pt x="2920" y="2044"/>
                </a:lnTo>
                <a:lnTo>
                  <a:pt x="2933" y="1969"/>
                </a:lnTo>
                <a:lnTo>
                  <a:pt x="2945" y="1891"/>
                </a:lnTo>
                <a:lnTo>
                  <a:pt x="3125" y="436"/>
                </a:lnTo>
                <a:lnTo>
                  <a:pt x="3125" y="436"/>
                </a:lnTo>
                <a:close/>
                <a:moveTo>
                  <a:pt x="1226" y="576"/>
                </a:moveTo>
                <a:lnTo>
                  <a:pt x="1908" y="526"/>
                </a:lnTo>
                <a:lnTo>
                  <a:pt x="1914" y="594"/>
                </a:lnTo>
                <a:lnTo>
                  <a:pt x="1829" y="599"/>
                </a:lnTo>
                <a:lnTo>
                  <a:pt x="1891" y="1429"/>
                </a:lnTo>
                <a:lnTo>
                  <a:pt x="2081" y="1414"/>
                </a:lnTo>
                <a:lnTo>
                  <a:pt x="2019" y="586"/>
                </a:lnTo>
                <a:lnTo>
                  <a:pt x="1941" y="592"/>
                </a:lnTo>
                <a:lnTo>
                  <a:pt x="1935" y="524"/>
                </a:lnTo>
                <a:lnTo>
                  <a:pt x="2605" y="475"/>
                </a:lnTo>
                <a:lnTo>
                  <a:pt x="2609" y="542"/>
                </a:lnTo>
                <a:lnTo>
                  <a:pt x="2480" y="551"/>
                </a:lnTo>
                <a:lnTo>
                  <a:pt x="2614" y="2356"/>
                </a:lnTo>
                <a:lnTo>
                  <a:pt x="2743" y="2346"/>
                </a:lnTo>
                <a:lnTo>
                  <a:pt x="2749" y="2413"/>
                </a:lnTo>
                <a:lnTo>
                  <a:pt x="2079" y="2463"/>
                </a:lnTo>
                <a:lnTo>
                  <a:pt x="2073" y="2396"/>
                </a:lnTo>
                <a:lnTo>
                  <a:pt x="2152" y="2390"/>
                </a:lnTo>
                <a:lnTo>
                  <a:pt x="2085" y="1479"/>
                </a:lnTo>
                <a:lnTo>
                  <a:pt x="1896" y="1495"/>
                </a:lnTo>
                <a:lnTo>
                  <a:pt x="1964" y="2404"/>
                </a:lnTo>
                <a:lnTo>
                  <a:pt x="2046" y="2398"/>
                </a:lnTo>
                <a:lnTo>
                  <a:pt x="2052" y="2465"/>
                </a:lnTo>
                <a:lnTo>
                  <a:pt x="1370" y="2517"/>
                </a:lnTo>
                <a:lnTo>
                  <a:pt x="1367" y="2448"/>
                </a:lnTo>
                <a:lnTo>
                  <a:pt x="1493" y="2438"/>
                </a:lnTo>
                <a:lnTo>
                  <a:pt x="1359" y="636"/>
                </a:lnTo>
                <a:lnTo>
                  <a:pt x="1232" y="644"/>
                </a:lnTo>
                <a:lnTo>
                  <a:pt x="1226" y="576"/>
                </a:lnTo>
                <a:lnTo>
                  <a:pt x="1226" y="576"/>
                </a:lnTo>
                <a:close/>
                <a:moveTo>
                  <a:pt x="0" y="669"/>
                </a:moveTo>
                <a:lnTo>
                  <a:pt x="1153" y="582"/>
                </a:lnTo>
                <a:lnTo>
                  <a:pt x="1203" y="1258"/>
                </a:lnTo>
                <a:lnTo>
                  <a:pt x="1159" y="1260"/>
                </a:lnTo>
                <a:lnTo>
                  <a:pt x="1146" y="1195"/>
                </a:lnTo>
                <a:lnTo>
                  <a:pt x="1130" y="1132"/>
                </a:lnTo>
                <a:lnTo>
                  <a:pt x="1115" y="1074"/>
                </a:lnTo>
                <a:lnTo>
                  <a:pt x="1098" y="1020"/>
                </a:lnTo>
                <a:lnTo>
                  <a:pt x="1081" y="970"/>
                </a:lnTo>
                <a:lnTo>
                  <a:pt x="1063" y="926"/>
                </a:lnTo>
                <a:lnTo>
                  <a:pt x="1044" y="886"/>
                </a:lnTo>
                <a:lnTo>
                  <a:pt x="1025" y="849"/>
                </a:lnTo>
                <a:lnTo>
                  <a:pt x="1004" y="817"/>
                </a:lnTo>
                <a:lnTo>
                  <a:pt x="981" y="788"/>
                </a:lnTo>
                <a:lnTo>
                  <a:pt x="958" y="761"/>
                </a:lnTo>
                <a:lnTo>
                  <a:pt x="931" y="738"/>
                </a:lnTo>
                <a:lnTo>
                  <a:pt x="904" y="717"/>
                </a:lnTo>
                <a:lnTo>
                  <a:pt x="875" y="701"/>
                </a:lnTo>
                <a:lnTo>
                  <a:pt x="844" y="686"/>
                </a:lnTo>
                <a:lnTo>
                  <a:pt x="812" y="676"/>
                </a:lnTo>
                <a:lnTo>
                  <a:pt x="946" y="2480"/>
                </a:lnTo>
                <a:lnTo>
                  <a:pt x="1086" y="2469"/>
                </a:lnTo>
                <a:lnTo>
                  <a:pt x="1092" y="2536"/>
                </a:lnTo>
                <a:lnTo>
                  <a:pt x="349" y="2592"/>
                </a:lnTo>
                <a:lnTo>
                  <a:pt x="343" y="2525"/>
                </a:lnTo>
                <a:lnTo>
                  <a:pt x="483" y="2513"/>
                </a:lnTo>
                <a:lnTo>
                  <a:pt x="349" y="711"/>
                </a:lnTo>
                <a:lnTo>
                  <a:pt x="320" y="726"/>
                </a:lnTo>
                <a:lnTo>
                  <a:pt x="291" y="743"/>
                </a:lnTo>
                <a:lnTo>
                  <a:pt x="265" y="765"/>
                </a:lnTo>
                <a:lnTo>
                  <a:pt x="242" y="790"/>
                </a:lnTo>
                <a:lnTo>
                  <a:pt x="220" y="815"/>
                </a:lnTo>
                <a:lnTo>
                  <a:pt x="199" y="845"/>
                </a:lnTo>
                <a:lnTo>
                  <a:pt x="182" y="878"/>
                </a:lnTo>
                <a:lnTo>
                  <a:pt x="165" y="913"/>
                </a:lnTo>
                <a:lnTo>
                  <a:pt x="151" y="951"/>
                </a:lnTo>
                <a:lnTo>
                  <a:pt x="140" y="995"/>
                </a:lnTo>
                <a:lnTo>
                  <a:pt x="128" y="1041"/>
                </a:lnTo>
                <a:lnTo>
                  <a:pt x="119" y="1093"/>
                </a:lnTo>
                <a:lnTo>
                  <a:pt x="109" y="1149"/>
                </a:lnTo>
                <a:lnTo>
                  <a:pt x="103" y="1208"/>
                </a:lnTo>
                <a:lnTo>
                  <a:pt x="98" y="1272"/>
                </a:lnTo>
                <a:lnTo>
                  <a:pt x="94" y="1339"/>
                </a:lnTo>
                <a:lnTo>
                  <a:pt x="50" y="1343"/>
                </a:lnTo>
                <a:lnTo>
                  <a:pt x="0" y="669"/>
                </a:lnTo>
                <a:lnTo>
                  <a:pt x="0" y="669"/>
                </a:lnTo>
                <a:close/>
                <a:moveTo>
                  <a:pt x="7667" y="0"/>
                </a:moveTo>
                <a:lnTo>
                  <a:pt x="7719" y="717"/>
                </a:lnTo>
                <a:lnTo>
                  <a:pt x="7681" y="720"/>
                </a:lnTo>
                <a:lnTo>
                  <a:pt x="7673" y="651"/>
                </a:lnTo>
                <a:lnTo>
                  <a:pt x="7662" y="586"/>
                </a:lnTo>
                <a:lnTo>
                  <a:pt x="7648" y="524"/>
                </a:lnTo>
                <a:lnTo>
                  <a:pt x="7629" y="469"/>
                </a:lnTo>
                <a:lnTo>
                  <a:pt x="7608" y="417"/>
                </a:lnTo>
                <a:lnTo>
                  <a:pt x="7583" y="369"/>
                </a:lnTo>
                <a:lnTo>
                  <a:pt x="7556" y="327"/>
                </a:lnTo>
                <a:lnTo>
                  <a:pt x="7523" y="288"/>
                </a:lnTo>
                <a:lnTo>
                  <a:pt x="7491" y="254"/>
                </a:lnTo>
                <a:lnTo>
                  <a:pt x="7458" y="225"/>
                </a:lnTo>
                <a:lnTo>
                  <a:pt x="7425" y="200"/>
                </a:lnTo>
                <a:lnTo>
                  <a:pt x="7393" y="181"/>
                </a:lnTo>
                <a:lnTo>
                  <a:pt x="7360" y="167"/>
                </a:lnTo>
                <a:lnTo>
                  <a:pt x="7328" y="157"/>
                </a:lnTo>
                <a:lnTo>
                  <a:pt x="7295" y="152"/>
                </a:lnTo>
                <a:lnTo>
                  <a:pt x="7264" y="152"/>
                </a:lnTo>
                <a:lnTo>
                  <a:pt x="7235" y="157"/>
                </a:lnTo>
                <a:lnTo>
                  <a:pt x="7210" y="171"/>
                </a:lnTo>
                <a:lnTo>
                  <a:pt x="7189" y="190"/>
                </a:lnTo>
                <a:lnTo>
                  <a:pt x="7170" y="219"/>
                </a:lnTo>
                <a:lnTo>
                  <a:pt x="7157" y="252"/>
                </a:lnTo>
                <a:lnTo>
                  <a:pt x="7147" y="288"/>
                </a:lnTo>
                <a:lnTo>
                  <a:pt x="7143" y="328"/>
                </a:lnTo>
                <a:lnTo>
                  <a:pt x="7145" y="375"/>
                </a:lnTo>
                <a:lnTo>
                  <a:pt x="7149" y="409"/>
                </a:lnTo>
                <a:lnTo>
                  <a:pt x="7155" y="440"/>
                </a:lnTo>
                <a:lnTo>
                  <a:pt x="7164" y="467"/>
                </a:lnTo>
                <a:lnTo>
                  <a:pt x="7176" y="492"/>
                </a:lnTo>
                <a:lnTo>
                  <a:pt x="7193" y="515"/>
                </a:lnTo>
                <a:lnTo>
                  <a:pt x="7216" y="540"/>
                </a:lnTo>
                <a:lnTo>
                  <a:pt x="7243" y="567"/>
                </a:lnTo>
                <a:lnTo>
                  <a:pt x="7276" y="597"/>
                </a:lnTo>
                <a:lnTo>
                  <a:pt x="7337" y="651"/>
                </a:lnTo>
                <a:lnTo>
                  <a:pt x="7395" y="699"/>
                </a:lnTo>
                <a:lnTo>
                  <a:pt x="7445" y="745"/>
                </a:lnTo>
                <a:lnTo>
                  <a:pt x="7491" y="788"/>
                </a:lnTo>
                <a:lnTo>
                  <a:pt x="7531" y="826"/>
                </a:lnTo>
                <a:lnTo>
                  <a:pt x="7566" y="859"/>
                </a:lnTo>
                <a:lnTo>
                  <a:pt x="7594" y="890"/>
                </a:lnTo>
                <a:lnTo>
                  <a:pt x="7617" y="916"/>
                </a:lnTo>
                <a:lnTo>
                  <a:pt x="7658" y="966"/>
                </a:lnTo>
                <a:lnTo>
                  <a:pt x="7690" y="1018"/>
                </a:lnTo>
                <a:lnTo>
                  <a:pt x="7719" y="1074"/>
                </a:lnTo>
                <a:lnTo>
                  <a:pt x="7740" y="1130"/>
                </a:lnTo>
                <a:lnTo>
                  <a:pt x="7758" y="1189"/>
                </a:lnTo>
                <a:lnTo>
                  <a:pt x="7773" y="1255"/>
                </a:lnTo>
                <a:lnTo>
                  <a:pt x="7783" y="1326"/>
                </a:lnTo>
                <a:lnTo>
                  <a:pt x="7790" y="1399"/>
                </a:lnTo>
                <a:lnTo>
                  <a:pt x="7794" y="1458"/>
                </a:lnTo>
                <a:lnTo>
                  <a:pt x="7794" y="1514"/>
                </a:lnTo>
                <a:lnTo>
                  <a:pt x="7794" y="1568"/>
                </a:lnTo>
                <a:lnTo>
                  <a:pt x="7790" y="1618"/>
                </a:lnTo>
                <a:lnTo>
                  <a:pt x="7783" y="1668"/>
                </a:lnTo>
                <a:lnTo>
                  <a:pt x="7775" y="1714"/>
                </a:lnTo>
                <a:lnTo>
                  <a:pt x="7763" y="1758"/>
                </a:lnTo>
                <a:lnTo>
                  <a:pt x="7750" y="1800"/>
                </a:lnTo>
                <a:lnTo>
                  <a:pt x="7735" y="1839"/>
                </a:lnTo>
                <a:lnTo>
                  <a:pt x="7717" y="1875"/>
                </a:lnTo>
                <a:lnTo>
                  <a:pt x="7698" y="1910"/>
                </a:lnTo>
                <a:lnTo>
                  <a:pt x="7677" y="1942"/>
                </a:lnTo>
                <a:lnTo>
                  <a:pt x="7656" y="1971"/>
                </a:lnTo>
                <a:lnTo>
                  <a:pt x="7631" y="1998"/>
                </a:lnTo>
                <a:lnTo>
                  <a:pt x="7604" y="2021"/>
                </a:lnTo>
                <a:lnTo>
                  <a:pt x="7577" y="2042"/>
                </a:lnTo>
                <a:lnTo>
                  <a:pt x="7548" y="2062"/>
                </a:lnTo>
                <a:lnTo>
                  <a:pt x="7520" y="2079"/>
                </a:lnTo>
                <a:lnTo>
                  <a:pt x="7493" y="2092"/>
                </a:lnTo>
                <a:lnTo>
                  <a:pt x="7466" y="2106"/>
                </a:lnTo>
                <a:lnTo>
                  <a:pt x="7441" y="2115"/>
                </a:lnTo>
                <a:lnTo>
                  <a:pt x="7414" y="2123"/>
                </a:lnTo>
                <a:lnTo>
                  <a:pt x="7389" y="2129"/>
                </a:lnTo>
                <a:lnTo>
                  <a:pt x="7364" y="2131"/>
                </a:lnTo>
                <a:lnTo>
                  <a:pt x="7328" y="2131"/>
                </a:lnTo>
                <a:lnTo>
                  <a:pt x="7289" y="2125"/>
                </a:lnTo>
                <a:lnTo>
                  <a:pt x="7251" y="2113"/>
                </a:lnTo>
                <a:lnTo>
                  <a:pt x="7214" y="2096"/>
                </a:lnTo>
                <a:lnTo>
                  <a:pt x="7178" y="2073"/>
                </a:lnTo>
                <a:lnTo>
                  <a:pt x="7141" y="2044"/>
                </a:lnTo>
                <a:lnTo>
                  <a:pt x="7103" y="2010"/>
                </a:lnTo>
                <a:lnTo>
                  <a:pt x="7066" y="1967"/>
                </a:lnTo>
                <a:lnTo>
                  <a:pt x="6938" y="2183"/>
                </a:lnTo>
                <a:lnTo>
                  <a:pt x="6876" y="1366"/>
                </a:lnTo>
                <a:lnTo>
                  <a:pt x="6919" y="1362"/>
                </a:lnTo>
                <a:lnTo>
                  <a:pt x="6919" y="1372"/>
                </a:lnTo>
                <a:lnTo>
                  <a:pt x="6922" y="1420"/>
                </a:lnTo>
                <a:lnTo>
                  <a:pt x="6928" y="1468"/>
                </a:lnTo>
                <a:lnTo>
                  <a:pt x="6936" y="1512"/>
                </a:lnTo>
                <a:lnTo>
                  <a:pt x="6944" y="1556"/>
                </a:lnTo>
                <a:lnTo>
                  <a:pt x="6951" y="1597"/>
                </a:lnTo>
                <a:lnTo>
                  <a:pt x="6963" y="1635"/>
                </a:lnTo>
                <a:lnTo>
                  <a:pt x="6974" y="1673"/>
                </a:lnTo>
                <a:lnTo>
                  <a:pt x="6986" y="1708"/>
                </a:lnTo>
                <a:lnTo>
                  <a:pt x="7015" y="1773"/>
                </a:lnTo>
                <a:lnTo>
                  <a:pt x="7049" y="1835"/>
                </a:lnTo>
                <a:lnTo>
                  <a:pt x="7091" y="1892"/>
                </a:lnTo>
                <a:lnTo>
                  <a:pt x="7136" y="1944"/>
                </a:lnTo>
                <a:lnTo>
                  <a:pt x="7161" y="1969"/>
                </a:lnTo>
                <a:lnTo>
                  <a:pt x="7186" y="1989"/>
                </a:lnTo>
                <a:lnTo>
                  <a:pt x="7209" y="2006"/>
                </a:lnTo>
                <a:lnTo>
                  <a:pt x="7234" y="2019"/>
                </a:lnTo>
                <a:lnTo>
                  <a:pt x="7257" y="2031"/>
                </a:lnTo>
                <a:lnTo>
                  <a:pt x="7281" y="2037"/>
                </a:lnTo>
                <a:lnTo>
                  <a:pt x="7305" y="2040"/>
                </a:lnTo>
                <a:lnTo>
                  <a:pt x="7328" y="2040"/>
                </a:lnTo>
                <a:lnTo>
                  <a:pt x="7368" y="2033"/>
                </a:lnTo>
                <a:lnTo>
                  <a:pt x="7402" y="2019"/>
                </a:lnTo>
                <a:lnTo>
                  <a:pt x="7433" y="1996"/>
                </a:lnTo>
                <a:lnTo>
                  <a:pt x="7460" y="1967"/>
                </a:lnTo>
                <a:lnTo>
                  <a:pt x="7479" y="1933"/>
                </a:lnTo>
                <a:lnTo>
                  <a:pt x="7493" y="1892"/>
                </a:lnTo>
                <a:lnTo>
                  <a:pt x="7500" y="1848"/>
                </a:lnTo>
                <a:lnTo>
                  <a:pt x="7498" y="1800"/>
                </a:lnTo>
                <a:lnTo>
                  <a:pt x="7497" y="1770"/>
                </a:lnTo>
                <a:lnTo>
                  <a:pt x="7491" y="1743"/>
                </a:lnTo>
                <a:lnTo>
                  <a:pt x="7481" y="1716"/>
                </a:lnTo>
                <a:lnTo>
                  <a:pt x="7470" y="1691"/>
                </a:lnTo>
                <a:lnTo>
                  <a:pt x="7441" y="1643"/>
                </a:lnTo>
                <a:lnTo>
                  <a:pt x="7404" y="1600"/>
                </a:lnTo>
                <a:lnTo>
                  <a:pt x="7395" y="1589"/>
                </a:lnTo>
                <a:lnTo>
                  <a:pt x="7379" y="1575"/>
                </a:lnTo>
                <a:lnTo>
                  <a:pt x="7362" y="1560"/>
                </a:lnTo>
                <a:lnTo>
                  <a:pt x="7341" y="1543"/>
                </a:lnTo>
                <a:lnTo>
                  <a:pt x="7316" y="1522"/>
                </a:lnTo>
                <a:lnTo>
                  <a:pt x="7289" y="1499"/>
                </a:lnTo>
                <a:lnTo>
                  <a:pt x="7258" y="1474"/>
                </a:lnTo>
                <a:lnTo>
                  <a:pt x="7226" y="1447"/>
                </a:lnTo>
                <a:lnTo>
                  <a:pt x="7186" y="1414"/>
                </a:lnTo>
                <a:lnTo>
                  <a:pt x="7149" y="1379"/>
                </a:lnTo>
                <a:lnTo>
                  <a:pt x="7114" y="1343"/>
                </a:lnTo>
                <a:lnTo>
                  <a:pt x="7082" y="1306"/>
                </a:lnTo>
                <a:lnTo>
                  <a:pt x="7051" y="1270"/>
                </a:lnTo>
                <a:lnTo>
                  <a:pt x="7024" y="1230"/>
                </a:lnTo>
                <a:lnTo>
                  <a:pt x="6999" y="1191"/>
                </a:lnTo>
                <a:lnTo>
                  <a:pt x="6974" y="1149"/>
                </a:lnTo>
                <a:lnTo>
                  <a:pt x="6955" y="1107"/>
                </a:lnTo>
                <a:lnTo>
                  <a:pt x="6936" y="1064"/>
                </a:lnTo>
                <a:lnTo>
                  <a:pt x="6919" y="1020"/>
                </a:lnTo>
                <a:lnTo>
                  <a:pt x="6905" y="974"/>
                </a:lnTo>
                <a:lnTo>
                  <a:pt x="6894" y="928"/>
                </a:lnTo>
                <a:lnTo>
                  <a:pt x="6884" y="880"/>
                </a:lnTo>
                <a:lnTo>
                  <a:pt x="6876" y="832"/>
                </a:lnTo>
                <a:lnTo>
                  <a:pt x="6873" y="782"/>
                </a:lnTo>
                <a:lnTo>
                  <a:pt x="6869" y="713"/>
                </a:lnTo>
                <a:lnTo>
                  <a:pt x="6869" y="644"/>
                </a:lnTo>
                <a:lnTo>
                  <a:pt x="6874" y="578"/>
                </a:lnTo>
                <a:lnTo>
                  <a:pt x="6882" y="515"/>
                </a:lnTo>
                <a:lnTo>
                  <a:pt x="6894" y="455"/>
                </a:lnTo>
                <a:lnTo>
                  <a:pt x="6911" y="398"/>
                </a:lnTo>
                <a:lnTo>
                  <a:pt x="6930" y="344"/>
                </a:lnTo>
                <a:lnTo>
                  <a:pt x="6955" y="292"/>
                </a:lnTo>
                <a:lnTo>
                  <a:pt x="6982" y="244"/>
                </a:lnTo>
                <a:lnTo>
                  <a:pt x="7011" y="202"/>
                </a:lnTo>
                <a:lnTo>
                  <a:pt x="7043" y="167"/>
                </a:lnTo>
                <a:lnTo>
                  <a:pt x="7076" y="136"/>
                </a:lnTo>
                <a:lnTo>
                  <a:pt x="7113" y="113"/>
                </a:lnTo>
                <a:lnTo>
                  <a:pt x="7151" y="94"/>
                </a:lnTo>
                <a:lnTo>
                  <a:pt x="7193" y="83"/>
                </a:lnTo>
                <a:lnTo>
                  <a:pt x="7235" y="77"/>
                </a:lnTo>
                <a:lnTo>
                  <a:pt x="7266" y="77"/>
                </a:lnTo>
                <a:lnTo>
                  <a:pt x="7297" y="79"/>
                </a:lnTo>
                <a:lnTo>
                  <a:pt x="7329" y="84"/>
                </a:lnTo>
                <a:lnTo>
                  <a:pt x="7364" y="94"/>
                </a:lnTo>
                <a:lnTo>
                  <a:pt x="7381" y="100"/>
                </a:lnTo>
                <a:lnTo>
                  <a:pt x="7401" y="109"/>
                </a:lnTo>
                <a:lnTo>
                  <a:pt x="7420" y="119"/>
                </a:lnTo>
                <a:lnTo>
                  <a:pt x="7441" y="132"/>
                </a:lnTo>
                <a:lnTo>
                  <a:pt x="7462" y="150"/>
                </a:lnTo>
                <a:lnTo>
                  <a:pt x="7485" y="167"/>
                </a:lnTo>
                <a:lnTo>
                  <a:pt x="7510" y="188"/>
                </a:lnTo>
                <a:lnTo>
                  <a:pt x="7533" y="211"/>
                </a:lnTo>
                <a:lnTo>
                  <a:pt x="7667" y="0"/>
                </a:lnTo>
                <a:lnTo>
                  <a:pt x="76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@Yingchun Ji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78538" y="694346"/>
            <a:ext cx="10954459" cy="796011"/>
          </a:xfrm>
        </p:spPr>
        <p:txBody>
          <a:bodyPr>
            <a:normAutofit fontScale="90000"/>
          </a:bodyPr>
          <a:lstStyle/>
          <a:p>
            <a:r>
              <a:rPr lang="en-US" altLang="zh-CN" i="1" dirty="0">
                <a:latin typeface="Comic Sans MS" charset="0"/>
                <a:ea typeface="Comic Sans MS" charset="0"/>
                <a:cs typeface="Comic Sans MS" charset="0"/>
              </a:rPr>
              <a:t>Background</a:t>
            </a:r>
            <a:r>
              <a:rPr lang="zh-CN" altLang="en-US" i="1" dirty="0">
                <a:latin typeface="Comic Sans MS" charset="0"/>
                <a:ea typeface="Comic Sans MS" charset="0"/>
                <a:cs typeface="Comic Sans MS" charset="0"/>
              </a:rPr>
              <a:t>：</a:t>
            </a:r>
            <a:br>
              <a:rPr lang="zh-CN" altLang="en-US" i="1" dirty="0">
                <a:latin typeface="Comic Sans MS" charset="0"/>
                <a:ea typeface="Comic Sans MS" charset="0"/>
                <a:cs typeface="Comic Sans MS" charset="0"/>
              </a:rPr>
            </a:br>
            <a:r>
              <a:rPr lang="en-US" altLang="zh-CN" i="1" dirty="0">
                <a:latin typeface="Comic Sans MS" charset="0"/>
                <a:ea typeface="Comic Sans MS" charset="0"/>
                <a:cs typeface="Comic Sans MS" charset="0"/>
              </a:rPr>
              <a:t>Economic Transition and Globalization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22297" y="1662861"/>
            <a:ext cx="10954459" cy="510014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Socialist to Market Economy Transition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Resurgence of Confucian Patriarchal Tradition</a:t>
            </a:r>
          </a:p>
          <a:p>
            <a:pPr>
              <a:lnSpc>
                <a:spcPct val="200000"/>
              </a:lnSpc>
            </a:pP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Globalization and Neoliberalism</a:t>
            </a:r>
          </a:p>
          <a:p>
            <a:endParaRPr lang="zh-CN" altLang="en-US" dirty="0"/>
          </a:p>
        </p:txBody>
      </p:sp>
      <p:grpSp>
        <p:nvGrpSpPr>
          <p:cNvPr id="4" name="组合 143"/>
          <p:cNvGrpSpPr/>
          <p:nvPr/>
        </p:nvGrpSpPr>
        <p:grpSpPr>
          <a:xfrm>
            <a:off x="464192" y="1910677"/>
            <a:ext cx="540256" cy="493916"/>
            <a:chOff x="6430963" y="3910013"/>
            <a:chExt cx="901700" cy="841375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477000" y="4572000"/>
              <a:ext cx="811213" cy="90488"/>
            </a:xfrm>
            <a:prstGeom prst="rect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477000" y="4572000"/>
              <a:ext cx="811213" cy="90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auto">
            <a:xfrm>
              <a:off x="6461125" y="3910013"/>
              <a:ext cx="841375" cy="841375"/>
            </a:xfrm>
            <a:prstGeom prst="ellipse">
              <a:avLst/>
            </a:prstGeom>
            <a:solidFill>
              <a:srgbClr val="FFBF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6551613" y="4000500"/>
              <a:ext cx="661988" cy="661988"/>
            </a:xfrm>
            <a:prstGeom prst="ellipse">
              <a:avLst/>
            </a:pr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777038" y="4135438"/>
              <a:ext cx="209550" cy="211138"/>
            </a:xfrm>
            <a:custGeom>
              <a:avLst/>
              <a:gdLst>
                <a:gd name="T0" fmla="*/ 28 w 56"/>
                <a:gd name="T1" fmla="*/ 56 h 56"/>
                <a:gd name="T2" fmla="*/ 27 w 56"/>
                <a:gd name="T3" fmla="*/ 56 h 56"/>
                <a:gd name="T4" fmla="*/ 0 w 56"/>
                <a:gd name="T5" fmla="*/ 28 h 56"/>
                <a:gd name="T6" fmla="*/ 28 w 56"/>
                <a:gd name="T7" fmla="*/ 0 h 56"/>
                <a:gd name="T8" fmla="*/ 56 w 56"/>
                <a:gd name="T9" fmla="*/ 28 h 56"/>
                <a:gd name="T10" fmla="*/ 52 w 56"/>
                <a:gd name="T11" fmla="*/ 32 h 56"/>
                <a:gd name="T12" fmla="*/ 48 w 56"/>
                <a:gd name="T13" fmla="*/ 28 h 56"/>
                <a:gd name="T14" fmla="*/ 28 w 56"/>
                <a:gd name="T15" fmla="*/ 8 h 56"/>
                <a:gd name="T16" fmla="*/ 8 w 56"/>
                <a:gd name="T17" fmla="*/ 28 h 56"/>
                <a:gd name="T18" fmla="*/ 29 w 56"/>
                <a:gd name="T19" fmla="*/ 48 h 56"/>
                <a:gd name="T20" fmla="*/ 32 w 56"/>
                <a:gd name="T21" fmla="*/ 53 h 56"/>
                <a:gd name="T22" fmla="*/ 28 w 56"/>
                <a:gd name="T2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27" y="56"/>
                    <a:pt x="27" y="56"/>
                    <a:pt x="27" y="56"/>
                  </a:cubicBezTo>
                  <a:cubicBezTo>
                    <a:pt x="18" y="54"/>
                    <a:pt x="0" y="47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43" y="0"/>
                    <a:pt x="56" y="13"/>
                    <a:pt x="56" y="28"/>
                  </a:cubicBezTo>
                  <a:cubicBezTo>
                    <a:pt x="56" y="30"/>
                    <a:pt x="54" y="32"/>
                    <a:pt x="52" y="32"/>
                  </a:cubicBezTo>
                  <a:cubicBezTo>
                    <a:pt x="50" y="32"/>
                    <a:pt x="48" y="30"/>
                    <a:pt x="48" y="28"/>
                  </a:cubicBezTo>
                  <a:cubicBezTo>
                    <a:pt x="48" y="17"/>
                    <a:pt x="39" y="8"/>
                    <a:pt x="28" y="8"/>
                  </a:cubicBezTo>
                  <a:cubicBezTo>
                    <a:pt x="17" y="8"/>
                    <a:pt x="8" y="17"/>
                    <a:pt x="8" y="28"/>
                  </a:cubicBezTo>
                  <a:cubicBezTo>
                    <a:pt x="8" y="44"/>
                    <a:pt x="28" y="48"/>
                    <a:pt x="29" y="48"/>
                  </a:cubicBezTo>
                  <a:cubicBezTo>
                    <a:pt x="31" y="48"/>
                    <a:pt x="32" y="50"/>
                    <a:pt x="32" y="53"/>
                  </a:cubicBezTo>
                  <a:cubicBezTo>
                    <a:pt x="32" y="55"/>
                    <a:pt x="30" y="56"/>
                    <a:pt x="28" y="56"/>
                  </a:cubicBez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6777038" y="4316413"/>
              <a:ext cx="209550" cy="209550"/>
            </a:xfrm>
            <a:custGeom>
              <a:avLst/>
              <a:gdLst>
                <a:gd name="T0" fmla="*/ 28 w 56"/>
                <a:gd name="T1" fmla="*/ 56 h 56"/>
                <a:gd name="T2" fmla="*/ 0 w 56"/>
                <a:gd name="T3" fmla="*/ 28 h 56"/>
                <a:gd name="T4" fmla="*/ 4 w 56"/>
                <a:gd name="T5" fmla="*/ 24 h 56"/>
                <a:gd name="T6" fmla="*/ 8 w 56"/>
                <a:gd name="T7" fmla="*/ 28 h 56"/>
                <a:gd name="T8" fmla="*/ 28 w 56"/>
                <a:gd name="T9" fmla="*/ 48 h 56"/>
                <a:gd name="T10" fmla="*/ 48 w 56"/>
                <a:gd name="T11" fmla="*/ 28 h 56"/>
                <a:gd name="T12" fmla="*/ 27 w 56"/>
                <a:gd name="T13" fmla="*/ 8 h 56"/>
                <a:gd name="T14" fmla="*/ 24 w 56"/>
                <a:gd name="T15" fmla="*/ 3 h 56"/>
                <a:gd name="T16" fmla="*/ 29 w 56"/>
                <a:gd name="T17" fmla="*/ 0 h 56"/>
                <a:gd name="T18" fmla="*/ 56 w 56"/>
                <a:gd name="T19" fmla="*/ 28 h 56"/>
                <a:gd name="T20" fmla="*/ 28 w 56"/>
                <a:gd name="T2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56">
                  <a:moveTo>
                    <a:pt x="28" y="56"/>
                  </a:moveTo>
                  <a:cubicBezTo>
                    <a:pt x="13" y="56"/>
                    <a:pt x="0" y="43"/>
                    <a:pt x="0" y="28"/>
                  </a:cubicBezTo>
                  <a:cubicBezTo>
                    <a:pt x="0" y="26"/>
                    <a:pt x="2" y="24"/>
                    <a:pt x="4" y="24"/>
                  </a:cubicBezTo>
                  <a:cubicBezTo>
                    <a:pt x="6" y="24"/>
                    <a:pt x="8" y="26"/>
                    <a:pt x="8" y="28"/>
                  </a:cubicBezTo>
                  <a:cubicBezTo>
                    <a:pt x="8" y="39"/>
                    <a:pt x="17" y="48"/>
                    <a:pt x="28" y="48"/>
                  </a:cubicBezTo>
                  <a:cubicBezTo>
                    <a:pt x="39" y="48"/>
                    <a:pt x="48" y="39"/>
                    <a:pt x="48" y="28"/>
                  </a:cubicBezTo>
                  <a:cubicBezTo>
                    <a:pt x="48" y="13"/>
                    <a:pt x="28" y="8"/>
                    <a:pt x="27" y="8"/>
                  </a:cubicBezTo>
                  <a:cubicBezTo>
                    <a:pt x="25" y="7"/>
                    <a:pt x="24" y="5"/>
                    <a:pt x="24" y="3"/>
                  </a:cubicBezTo>
                  <a:cubicBezTo>
                    <a:pt x="25" y="1"/>
                    <a:pt x="27" y="0"/>
                    <a:pt x="29" y="0"/>
                  </a:cubicBezTo>
                  <a:cubicBezTo>
                    <a:pt x="30" y="0"/>
                    <a:pt x="56" y="6"/>
                    <a:pt x="56" y="28"/>
                  </a:cubicBezTo>
                  <a:cubicBezTo>
                    <a:pt x="56" y="43"/>
                    <a:pt x="43" y="56"/>
                    <a:pt x="28" y="56"/>
                  </a:cubicBez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6867525" y="4105275"/>
              <a:ext cx="30163" cy="450850"/>
            </a:xfrm>
            <a:custGeom>
              <a:avLst/>
              <a:gdLst>
                <a:gd name="T0" fmla="*/ 4 w 8"/>
                <a:gd name="T1" fmla="*/ 120 h 120"/>
                <a:gd name="T2" fmla="*/ 0 w 8"/>
                <a:gd name="T3" fmla="*/ 116 h 120"/>
                <a:gd name="T4" fmla="*/ 0 w 8"/>
                <a:gd name="T5" fmla="*/ 4 h 120"/>
                <a:gd name="T6" fmla="*/ 4 w 8"/>
                <a:gd name="T7" fmla="*/ 0 h 120"/>
                <a:gd name="T8" fmla="*/ 8 w 8"/>
                <a:gd name="T9" fmla="*/ 4 h 120"/>
                <a:gd name="T10" fmla="*/ 8 w 8"/>
                <a:gd name="T11" fmla="*/ 116 h 120"/>
                <a:gd name="T12" fmla="*/ 4 w 8"/>
                <a:gd name="T13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20">
                  <a:moveTo>
                    <a:pt x="4" y="120"/>
                  </a:moveTo>
                  <a:cubicBezTo>
                    <a:pt x="2" y="120"/>
                    <a:pt x="0" y="118"/>
                    <a:pt x="0" y="11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6" y="120"/>
                    <a:pt x="4" y="120"/>
                  </a:cubicBez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6477000" y="4632325"/>
              <a:ext cx="811213" cy="30163"/>
            </a:xfrm>
            <a:custGeom>
              <a:avLst/>
              <a:gdLst>
                <a:gd name="T0" fmla="*/ 30 w 216"/>
                <a:gd name="T1" fmla="*/ 0 h 8"/>
                <a:gd name="T2" fmla="*/ 0 w 216"/>
                <a:gd name="T3" fmla="*/ 0 h 8"/>
                <a:gd name="T4" fmla="*/ 0 w 216"/>
                <a:gd name="T5" fmla="*/ 8 h 8"/>
                <a:gd name="T6" fmla="*/ 39 w 216"/>
                <a:gd name="T7" fmla="*/ 8 h 8"/>
                <a:gd name="T8" fmla="*/ 30 w 216"/>
                <a:gd name="T9" fmla="*/ 0 h 8"/>
                <a:gd name="T10" fmla="*/ 216 w 216"/>
                <a:gd name="T11" fmla="*/ 0 h 8"/>
                <a:gd name="T12" fmla="*/ 186 w 216"/>
                <a:gd name="T13" fmla="*/ 0 h 8"/>
                <a:gd name="T14" fmla="*/ 177 w 216"/>
                <a:gd name="T15" fmla="*/ 8 h 8"/>
                <a:gd name="T16" fmla="*/ 216 w 216"/>
                <a:gd name="T17" fmla="*/ 8 h 8"/>
                <a:gd name="T18" fmla="*/ 216 w 21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6" h="8">
                  <a:moveTo>
                    <a:pt x="3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6" y="5"/>
                    <a:pt x="33" y="3"/>
                    <a:pt x="30" y="0"/>
                  </a:cubicBezTo>
                  <a:moveTo>
                    <a:pt x="21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3" y="3"/>
                    <a:pt x="180" y="5"/>
                    <a:pt x="177" y="8"/>
                  </a:cubicBezTo>
                  <a:cubicBezTo>
                    <a:pt x="216" y="8"/>
                    <a:pt x="216" y="8"/>
                    <a:pt x="216" y="8"/>
                  </a:cubicBezTo>
                  <a:cubicBezTo>
                    <a:pt x="216" y="0"/>
                    <a:pt x="216" y="0"/>
                    <a:pt x="216" y="0"/>
                  </a:cubicBezTo>
                </a:path>
              </a:pathLst>
            </a:cu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" name="Freeform 13"/>
            <p:cNvSpPr>
              <a:spLocks noEditPoints="1"/>
            </p:cNvSpPr>
            <p:nvPr/>
          </p:nvSpPr>
          <p:spPr bwMode="auto">
            <a:xfrm>
              <a:off x="6589713" y="4632325"/>
              <a:ext cx="585788" cy="30163"/>
            </a:xfrm>
            <a:custGeom>
              <a:avLst/>
              <a:gdLst>
                <a:gd name="T0" fmla="*/ 41 w 156"/>
                <a:gd name="T1" fmla="*/ 0 h 8"/>
                <a:gd name="T2" fmla="*/ 0 w 156"/>
                <a:gd name="T3" fmla="*/ 0 h 8"/>
                <a:gd name="T4" fmla="*/ 9 w 156"/>
                <a:gd name="T5" fmla="*/ 8 h 8"/>
                <a:gd name="T6" fmla="*/ 78 w 156"/>
                <a:gd name="T7" fmla="*/ 8 h 8"/>
                <a:gd name="T8" fmla="*/ 41 w 156"/>
                <a:gd name="T9" fmla="*/ 0 h 8"/>
                <a:gd name="T10" fmla="*/ 156 w 156"/>
                <a:gd name="T11" fmla="*/ 0 h 8"/>
                <a:gd name="T12" fmla="*/ 115 w 156"/>
                <a:gd name="T13" fmla="*/ 0 h 8"/>
                <a:gd name="T14" fmla="*/ 78 w 156"/>
                <a:gd name="T15" fmla="*/ 8 h 8"/>
                <a:gd name="T16" fmla="*/ 147 w 156"/>
                <a:gd name="T17" fmla="*/ 8 h 8"/>
                <a:gd name="T18" fmla="*/ 156 w 156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8">
                  <a:moveTo>
                    <a:pt x="4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3"/>
                    <a:pt x="6" y="5"/>
                    <a:pt x="9" y="8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65" y="8"/>
                    <a:pt x="52" y="5"/>
                    <a:pt x="41" y="0"/>
                  </a:cubicBezTo>
                  <a:moveTo>
                    <a:pt x="156" y="0"/>
                  </a:moveTo>
                  <a:cubicBezTo>
                    <a:pt x="115" y="0"/>
                    <a:pt x="115" y="0"/>
                    <a:pt x="115" y="0"/>
                  </a:cubicBezTo>
                  <a:cubicBezTo>
                    <a:pt x="104" y="5"/>
                    <a:pt x="91" y="8"/>
                    <a:pt x="78" y="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50" y="5"/>
                    <a:pt x="153" y="3"/>
                    <a:pt x="156" y="0"/>
                  </a:cubicBezTo>
                </a:path>
              </a:pathLst>
            </a:custGeom>
            <a:solidFill>
              <a:srgbClr val="D0AA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743700" y="4632325"/>
              <a:ext cx="277813" cy="30163"/>
            </a:xfrm>
            <a:custGeom>
              <a:avLst/>
              <a:gdLst>
                <a:gd name="T0" fmla="*/ 74 w 74"/>
                <a:gd name="T1" fmla="*/ 0 h 8"/>
                <a:gd name="T2" fmla="*/ 0 w 74"/>
                <a:gd name="T3" fmla="*/ 0 h 8"/>
                <a:gd name="T4" fmla="*/ 37 w 74"/>
                <a:gd name="T5" fmla="*/ 8 h 8"/>
                <a:gd name="T6" fmla="*/ 37 w 74"/>
                <a:gd name="T7" fmla="*/ 8 h 8"/>
                <a:gd name="T8" fmla="*/ 74 w 7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8">
                  <a:moveTo>
                    <a:pt x="7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1" y="5"/>
                    <a:pt x="24" y="8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50" y="8"/>
                    <a:pt x="63" y="5"/>
                    <a:pt x="74" y="0"/>
                  </a:cubicBezTo>
                </a:path>
              </a:pathLst>
            </a:custGeom>
            <a:solidFill>
              <a:srgbClr val="C49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430963" y="4572000"/>
              <a:ext cx="90488" cy="90488"/>
            </a:xfrm>
            <a:prstGeom prst="ellipse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7242175" y="4572000"/>
              <a:ext cx="90488" cy="90488"/>
            </a:xfrm>
            <a:prstGeom prst="ellipse">
              <a:avLst/>
            </a:prstGeom>
            <a:solidFill>
              <a:srgbClr val="647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" name="组合 156"/>
          <p:cNvGrpSpPr/>
          <p:nvPr/>
        </p:nvGrpSpPr>
        <p:grpSpPr>
          <a:xfrm>
            <a:off x="378538" y="2651463"/>
            <a:ext cx="660399" cy="677839"/>
            <a:chOff x="8099425" y="782638"/>
            <a:chExt cx="871537" cy="873125"/>
          </a:xfrm>
        </p:grpSpPr>
        <p:sp>
          <p:nvSpPr>
            <p:cNvPr id="18" name="Freeform 249"/>
            <p:cNvSpPr>
              <a:spLocks/>
            </p:cNvSpPr>
            <p:nvPr/>
          </p:nvSpPr>
          <p:spPr bwMode="auto">
            <a:xfrm>
              <a:off x="8099425" y="782638"/>
              <a:ext cx="871537" cy="873125"/>
            </a:xfrm>
            <a:custGeom>
              <a:avLst/>
              <a:gdLst>
                <a:gd name="T0" fmla="*/ 275 w 549"/>
                <a:gd name="T1" fmla="*/ 0 h 550"/>
                <a:gd name="T2" fmla="*/ 315 w 549"/>
                <a:gd name="T3" fmla="*/ 74 h 550"/>
                <a:gd name="T4" fmla="*/ 379 w 549"/>
                <a:gd name="T5" fmla="*/ 19 h 550"/>
                <a:gd name="T6" fmla="*/ 388 w 549"/>
                <a:gd name="T7" fmla="*/ 104 h 550"/>
                <a:gd name="T8" fmla="*/ 474 w 549"/>
                <a:gd name="T9" fmla="*/ 76 h 550"/>
                <a:gd name="T10" fmla="*/ 445 w 549"/>
                <a:gd name="T11" fmla="*/ 161 h 550"/>
                <a:gd name="T12" fmla="*/ 530 w 549"/>
                <a:gd name="T13" fmla="*/ 171 h 550"/>
                <a:gd name="T14" fmla="*/ 476 w 549"/>
                <a:gd name="T15" fmla="*/ 235 h 550"/>
                <a:gd name="T16" fmla="*/ 549 w 549"/>
                <a:gd name="T17" fmla="*/ 275 h 550"/>
                <a:gd name="T18" fmla="*/ 476 w 549"/>
                <a:gd name="T19" fmla="*/ 315 h 550"/>
                <a:gd name="T20" fmla="*/ 530 w 549"/>
                <a:gd name="T21" fmla="*/ 379 h 550"/>
                <a:gd name="T22" fmla="*/ 445 w 549"/>
                <a:gd name="T23" fmla="*/ 389 h 550"/>
                <a:gd name="T24" fmla="*/ 474 w 549"/>
                <a:gd name="T25" fmla="*/ 474 h 550"/>
                <a:gd name="T26" fmla="*/ 388 w 549"/>
                <a:gd name="T27" fmla="*/ 445 h 550"/>
                <a:gd name="T28" fmla="*/ 379 w 549"/>
                <a:gd name="T29" fmla="*/ 531 h 550"/>
                <a:gd name="T30" fmla="*/ 315 w 549"/>
                <a:gd name="T31" fmla="*/ 476 h 550"/>
                <a:gd name="T32" fmla="*/ 275 w 549"/>
                <a:gd name="T33" fmla="*/ 550 h 550"/>
                <a:gd name="T34" fmla="*/ 235 w 549"/>
                <a:gd name="T35" fmla="*/ 476 h 550"/>
                <a:gd name="T36" fmla="*/ 171 w 549"/>
                <a:gd name="T37" fmla="*/ 531 h 550"/>
                <a:gd name="T38" fmla="*/ 161 w 549"/>
                <a:gd name="T39" fmla="*/ 445 h 550"/>
                <a:gd name="T40" fmla="*/ 76 w 549"/>
                <a:gd name="T41" fmla="*/ 474 h 550"/>
                <a:gd name="T42" fmla="*/ 104 w 549"/>
                <a:gd name="T43" fmla="*/ 389 h 550"/>
                <a:gd name="T44" fmla="*/ 19 w 549"/>
                <a:gd name="T45" fmla="*/ 379 h 550"/>
                <a:gd name="T46" fmla="*/ 74 w 549"/>
                <a:gd name="T47" fmla="*/ 315 h 550"/>
                <a:gd name="T48" fmla="*/ 0 w 549"/>
                <a:gd name="T49" fmla="*/ 275 h 550"/>
                <a:gd name="T50" fmla="*/ 74 w 549"/>
                <a:gd name="T51" fmla="*/ 235 h 550"/>
                <a:gd name="T52" fmla="*/ 19 w 549"/>
                <a:gd name="T53" fmla="*/ 171 h 550"/>
                <a:gd name="T54" fmla="*/ 104 w 549"/>
                <a:gd name="T55" fmla="*/ 161 h 550"/>
                <a:gd name="T56" fmla="*/ 76 w 549"/>
                <a:gd name="T57" fmla="*/ 76 h 550"/>
                <a:gd name="T58" fmla="*/ 161 w 549"/>
                <a:gd name="T59" fmla="*/ 104 h 550"/>
                <a:gd name="T60" fmla="*/ 171 w 549"/>
                <a:gd name="T61" fmla="*/ 19 h 550"/>
                <a:gd name="T62" fmla="*/ 235 w 549"/>
                <a:gd name="T63" fmla="*/ 74 h 550"/>
                <a:gd name="T64" fmla="*/ 275 w 549"/>
                <a:gd name="T6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9" h="550">
                  <a:moveTo>
                    <a:pt x="275" y="0"/>
                  </a:moveTo>
                  <a:lnTo>
                    <a:pt x="315" y="74"/>
                  </a:lnTo>
                  <a:lnTo>
                    <a:pt x="379" y="19"/>
                  </a:lnTo>
                  <a:lnTo>
                    <a:pt x="388" y="104"/>
                  </a:lnTo>
                  <a:lnTo>
                    <a:pt x="474" y="76"/>
                  </a:lnTo>
                  <a:lnTo>
                    <a:pt x="445" y="161"/>
                  </a:lnTo>
                  <a:lnTo>
                    <a:pt x="530" y="171"/>
                  </a:lnTo>
                  <a:lnTo>
                    <a:pt x="476" y="235"/>
                  </a:lnTo>
                  <a:lnTo>
                    <a:pt x="549" y="275"/>
                  </a:lnTo>
                  <a:lnTo>
                    <a:pt x="476" y="315"/>
                  </a:lnTo>
                  <a:lnTo>
                    <a:pt x="530" y="379"/>
                  </a:lnTo>
                  <a:lnTo>
                    <a:pt x="445" y="389"/>
                  </a:lnTo>
                  <a:lnTo>
                    <a:pt x="474" y="474"/>
                  </a:lnTo>
                  <a:lnTo>
                    <a:pt x="388" y="445"/>
                  </a:lnTo>
                  <a:lnTo>
                    <a:pt x="379" y="531"/>
                  </a:lnTo>
                  <a:lnTo>
                    <a:pt x="315" y="476"/>
                  </a:lnTo>
                  <a:lnTo>
                    <a:pt x="275" y="550"/>
                  </a:lnTo>
                  <a:lnTo>
                    <a:pt x="235" y="476"/>
                  </a:lnTo>
                  <a:lnTo>
                    <a:pt x="171" y="531"/>
                  </a:lnTo>
                  <a:lnTo>
                    <a:pt x="161" y="445"/>
                  </a:lnTo>
                  <a:lnTo>
                    <a:pt x="76" y="474"/>
                  </a:lnTo>
                  <a:lnTo>
                    <a:pt x="104" y="389"/>
                  </a:lnTo>
                  <a:lnTo>
                    <a:pt x="19" y="379"/>
                  </a:lnTo>
                  <a:lnTo>
                    <a:pt x="74" y="315"/>
                  </a:lnTo>
                  <a:lnTo>
                    <a:pt x="0" y="275"/>
                  </a:lnTo>
                  <a:lnTo>
                    <a:pt x="74" y="235"/>
                  </a:lnTo>
                  <a:lnTo>
                    <a:pt x="19" y="171"/>
                  </a:lnTo>
                  <a:lnTo>
                    <a:pt x="104" y="161"/>
                  </a:lnTo>
                  <a:lnTo>
                    <a:pt x="76" y="76"/>
                  </a:lnTo>
                  <a:lnTo>
                    <a:pt x="161" y="104"/>
                  </a:lnTo>
                  <a:lnTo>
                    <a:pt x="171" y="19"/>
                  </a:lnTo>
                  <a:lnTo>
                    <a:pt x="235" y="74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Freeform 250"/>
            <p:cNvSpPr>
              <a:spLocks/>
            </p:cNvSpPr>
            <p:nvPr/>
          </p:nvSpPr>
          <p:spPr bwMode="auto">
            <a:xfrm>
              <a:off x="8099425" y="782638"/>
              <a:ext cx="871537" cy="873125"/>
            </a:xfrm>
            <a:custGeom>
              <a:avLst/>
              <a:gdLst>
                <a:gd name="T0" fmla="*/ 275 w 549"/>
                <a:gd name="T1" fmla="*/ 0 h 550"/>
                <a:gd name="T2" fmla="*/ 315 w 549"/>
                <a:gd name="T3" fmla="*/ 74 h 550"/>
                <a:gd name="T4" fmla="*/ 379 w 549"/>
                <a:gd name="T5" fmla="*/ 19 h 550"/>
                <a:gd name="T6" fmla="*/ 388 w 549"/>
                <a:gd name="T7" fmla="*/ 104 h 550"/>
                <a:gd name="T8" fmla="*/ 474 w 549"/>
                <a:gd name="T9" fmla="*/ 76 h 550"/>
                <a:gd name="T10" fmla="*/ 445 w 549"/>
                <a:gd name="T11" fmla="*/ 161 h 550"/>
                <a:gd name="T12" fmla="*/ 530 w 549"/>
                <a:gd name="T13" fmla="*/ 171 h 550"/>
                <a:gd name="T14" fmla="*/ 476 w 549"/>
                <a:gd name="T15" fmla="*/ 235 h 550"/>
                <a:gd name="T16" fmla="*/ 549 w 549"/>
                <a:gd name="T17" fmla="*/ 275 h 550"/>
                <a:gd name="T18" fmla="*/ 476 w 549"/>
                <a:gd name="T19" fmla="*/ 315 h 550"/>
                <a:gd name="T20" fmla="*/ 530 w 549"/>
                <a:gd name="T21" fmla="*/ 379 h 550"/>
                <a:gd name="T22" fmla="*/ 445 w 549"/>
                <a:gd name="T23" fmla="*/ 389 h 550"/>
                <a:gd name="T24" fmla="*/ 474 w 549"/>
                <a:gd name="T25" fmla="*/ 474 h 550"/>
                <a:gd name="T26" fmla="*/ 388 w 549"/>
                <a:gd name="T27" fmla="*/ 445 h 550"/>
                <a:gd name="T28" fmla="*/ 379 w 549"/>
                <a:gd name="T29" fmla="*/ 531 h 550"/>
                <a:gd name="T30" fmla="*/ 315 w 549"/>
                <a:gd name="T31" fmla="*/ 476 h 550"/>
                <a:gd name="T32" fmla="*/ 275 w 549"/>
                <a:gd name="T33" fmla="*/ 550 h 550"/>
                <a:gd name="T34" fmla="*/ 235 w 549"/>
                <a:gd name="T35" fmla="*/ 476 h 550"/>
                <a:gd name="T36" fmla="*/ 171 w 549"/>
                <a:gd name="T37" fmla="*/ 531 h 550"/>
                <a:gd name="T38" fmla="*/ 161 w 549"/>
                <a:gd name="T39" fmla="*/ 445 h 550"/>
                <a:gd name="T40" fmla="*/ 76 w 549"/>
                <a:gd name="T41" fmla="*/ 474 h 550"/>
                <a:gd name="T42" fmla="*/ 104 w 549"/>
                <a:gd name="T43" fmla="*/ 389 h 550"/>
                <a:gd name="T44" fmla="*/ 19 w 549"/>
                <a:gd name="T45" fmla="*/ 379 h 550"/>
                <a:gd name="T46" fmla="*/ 74 w 549"/>
                <a:gd name="T47" fmla="*/ 315 h 550"/>
                <a:gd name="T48" fmla="*/ 0 w 549"/>
                <a:gd name="T49" fmla="*/ 275 h 550"/>
                <a:gd name="T50" fmla="*/ 74 w 549"/>
                <a:gd name="T51" fmla="*/ 235 h 550"/>
                <a:gd name="T52" fmla="*/ 19 w 549"/>
                <a:gd name="T53" fmla="*/ 171 h 550"/>
                <a:gd name="T54" fmla="*/ 104 w 549"/>
                <a:gd name="T55" fmla="*/ 161 h 550"/>
                <a:gd name="T56" fmla="*/ 76 w 549"/>
                <a:gd name="T57" fmla="*/ 76 h 550"/>
                <a:gd name="T58" fmla="*/ 161 w 549"/>
                <a:gd name="T59" fmla="*/ 104 h 550"/>
                <a:gd name="T60" fmla="*/ 171 w 549"/>
                <a:gd name="T61" fmla="*/ 19 h 550"/>
                <a:gd name="T62" fmla="*/ 235 w 549"/>
                <a:gd name="T63" fmla="*/ 74 h 550"/>
                <a:gd name="T64" fmla="*/ 275 w 549"/>
                <a:gd name="T65" fmla="*/ 0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9" h="550">
                  <a:moveTo>
                    <a:pt x="275" y="0"/>
                  </a:moveTo>
                  <a:lnTo>
                    <a:pt x="315" y="74"/>
                  </a:lnTo>
                  <a:lnTo>
                    <a:pt x="379" y="19"/>
                  </a:lnTo>
                  <a:lnTo>
                    <a:pt x="388" y="104"/>
                  </a:lnTo>
                  <a:lnTo>
                    <a:pt x="474" y="76"/>
                  </a:lnTo>
                  <a:lnTo>
                    <a:pt x="445" y="161"/>
                  </a:lnTo>
                  <a:lnTo>
                    <a:pt x="530" y="171"/>
                  </a:lnTo>
                  <a:lnTo>
                    <a:pt x="476" y="235"/>
                  </a:lnTo>
                  <a:lnTo>
                    <a:pt x="549" y="275"/>
                  </a:lnTo>
                  <a:lnTo>
                    <a:pt x="476" y="315"/>
                  </a:lnTo>
                  <a:lnTo>
                    <a:pt x="530" y="379"/>
                  </a:lnTo>
                  <a:lnTo>
                    <a:pt x="445" y="389"/>
                  </a:lnTo>
                  <a:lnTo>
                    <a:pt x="474" y="474"/>
                  </a:lnTo>
                  <a:lnTo>
                    <a:pt x="388" y="445"/>
                  </a:lnTo>
                  <a:lnTo>
                    <a:pt x="379" y="531"/>
                  </a:lnTo>
                  <a:lnTo>
                    <a:pt x="315" y="476"/>
                  </a:lnTo>
                  <a:lnTo>
                    <a:pt x="275" y="550"/>
                  </a:lnTo>
                  <a:lnTo>
                    <a:pt x="235" y="476"/>
                  </a:lnTo>
                  <a:lnTo>
                    <a:pt x="171" y="531"/>
                  </a:lnTo>
                  <a:lnTo>
                    <a:pt x="161" y="445"/>
                  </a:lnTo>
                  <a:lnTo>
                    <a:pt x="76" y="474"/>
                  </a:lnTo>
                  <a:lnTo>
                    <a:pt x="104" y="389"/>
                  </a:lnTo>
                  <a:lnTo>
                    <a:pt x="19" y="379"/>
                  </a:lnTo>
                  <a:lnTo>
                    <a:pt x="74" y="315"/>
                  </a:lnTo>
                  <a:lnTo>
                    <a:pt x="0" y="275"/>
                  </a:lnTo>
                  <a:lnTo>
                    <a:pt x="74" y="235"/>
                  </a:lnTo>
                  <a:lnTo>
                    <a:pt x="19" y="171"/>
                  </a:lnTo>
                  <a:lnTo>
                    <a:pt x="104" y="161"/>
                  </a:lnTo>
                  <a:lnTo>
                    <a:pt x="76" y="76"/>
                  </a:lnTo>
                  <a:lnTo>
                    <a:pt x="161" y="104"/>
                  </a:lnTo>
                  <a:lnTo>
                    <a:pt x="171" y="19"/>
                  </a:lnTo>
                  <a:lnTo>
                    <a:pt x="235" y="74"/>
                  </a:lnTo>
                  <a:lnTo>
                    <a:pt x="2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Freeform 251"/>
            <p:cNvSpPr>
              <a:spLocks/>
            </p:cNvSpPr>
            <p:nvPr/>
          </p:nvSpPr>
          <p:spPr bwMode="auto">
            <a:xfrm>
              <a:off x="8459788" y="1114425"/>
              <a:ext cx="120650" cy="209550"/>
            </a:xfrm>
            <a:custGeom>
              <a:avLst/>
              <a:gdLst>
                <a:gd name="T0" fmla="*/ 32 w 32"/>
                <a:gd name="T1" fmla="*/ 56 h 56"/>
                <a:gd name="T2" fmla="*/ 12 w 32"/>
                <a:gd name="T3" fmla="*/ 56 h 56"/>
                <a:gd name="T4" fmla="*/ 0 w 32"/>
                <a:gd name="T5" fmla="*/ 44 h 56"/>
                <a:gd name="T6" fmla="*/ 0 w 32"/>
                <a:gd name="T7" fmla="*/ 12 h 56"/>
                <a:gd name="T8" fmla="*/ 12 w 32"/>
                <a:gd name="T9" fmla="*/ 0 h 56"/>
                <a:gd name="T10" fmla="*/ 32 w 32"/>
                <a:gd name="T11" fmla="*/ 0 h 56"/>
                <a:gd name="T12" fmla="*/ 32 w 32"/>
                <a:gd name="T13" fmla="*/ 8 h 56"/>
                <a:gd name="T14" fmla="*/ 12 w 32"/>
                <a:gd name="T15" fmla="*/ 8 h 56"/>
                <a:gd name="T16" fmla="*/ 8 w 32"/>
                <a:gd name="T17" fmla="*/ 12 h 56"/>
                <a:gd name="T18" fmla="*/ 8 w 32"/>
                <a:gd name="T19" fmla="*/ 44 h 56"/>
                <a:gd name="T20" fmla="*/ 12 w 32"/>
                <a:gd name="T21" fmla="*/ 48 h 56"/>
                <a:gd name="T22" fmla="*/ 32 w 32"/>
                <a:gd name="T23" fmla="*/ 48 h 56"/>
                <a:gd name="T24" fmla="*/ 32 w 32"/>
                <a:gd name="T2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6">
                  <a:moveTo>
                    <a:pt x="32" y="56"/>
                  </a:moveTo>
                  <a:cubicBezTo>
                    <a:pt x="12" y="56"/>
                    <a:pt x="12" y="56"/>
                    <a:pt x="12" y="56"/>
                  </a:cubicBezTo>
                  <a:cubicBezTo>
                    <a:pt x="5" y="56"/>
                    <a:pt x="0" y="51"/>
                    <a:pt x="0" y="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8" y="10"/>
                    <a:pt x="8" y="12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6"/>
                    <a:pt x="10" y="48"/>
                    <a:pt x="1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56"/>
                    <a:pt x="32" y="56"/>
                    <a:pt x="32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1" name="Rectangle 252"/>
            <p:cNvSpPr>
              <a:spLocks noChangeArrowheads="1"/>
            </p:cNvSpPr>
            <p:nvPr/>
          </p:nvSpPr>
          <p:spPr bwMode="auto">
            <a:xfrm>
              <a:off x="8489950" y="1203325"/>
              <a:ext cx="90487" cy="30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Rectangle 253"/>
            <p:cNvSpPr>
              <a:spLocks noChangeArrowheads="1"/>
            </p:cNvSpPr>
            <p:nvPr/>
          </p:nvSpPr>
          <p:spPr bwMode="auto">
            <a:xfrm>
              <a:off x="8489950" y="1203325"/>
              <a:ext cx="90487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Rectangle 254"/>
            <p:cNvSpPr>
              <a:spLocks noChangeArrowheads="1"/>
            </p:cNvSpPr>
            <p:nvPr/>
          </p:nvSpPr>
          <p:spPr bwMode="auto">
            <a:xfrm>
              <a:off x="8310563" y="1114425"/>
              <a:ext cx="30162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Rectangle 255"/>
            <p:cNvSpPr>
              <a:spLocks noChangeArrowheads="1"/>
            </p:cNvSpPr>
            <p:nvPr/>
          </p:nvSpPr>
          <p:spPr bwMode="auto">
            <a:xfrm>
              <a:off x="8310563" y="1114425"/>
              <a:ext cx="30162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Rectangle 256"/>
            <p:cNvSpPr>
              <a:spLocks noChangeArrowheads="1"/>
            </p:cNvSpPr>
            <p:nvPr/>
          </p:nvSpPr>
          <p:spPr bwMode="auto">
            <a:xfrm>
              <a:off x="8401050" y="1114425"/>
              <a:ext cx="30162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Rectangle 257"/>
            <p:cNvSpPr>
              <a:spLocks noChangeArrowheads="1"/>
            </p:cNvSpPr>
            <p:nvPr/>
          </p:nvSpPr>
          <p:spPr bwMode="auto">
            <a:xfrm>
              <a:off x="8401050" y="1114425"/>
              <a:ext cx="30162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Freeform 258"/>
            <p:cNvSpPr>
              <a:spLocks/>
            </p:cNvSpPr>
            <p:nvPr/>
          </p:nvSpPr>
          <p:spPr bwMode="auto">
            <a:xfrm>
              <a:off x="8310563" y="1114425"/>
              <a:ext cx="120650" cy="209550"/>
            </a:xfrm>
            <a:custGeom>
              <a:avLst/>
              <a:gdLst>
                <a:gd name="T0" fmla="*/ 76 w 76"/>
                <a:gd name="T1" fmla="*/ 132 h 132"/>
                <a:gd name="T2" fmla="*/ 57 w 76"/>
                <a:gd name="T3" fmla="*/ 132 h 132"/>
                <a:gd name="T4" fmla="*/ 0 w 76"/>
                <a:gd name="T5" fmla="*/ 9 h 132"/>
                <a:gd name="T6" fmla="*/ 0 w 76"/>
                <a:gd name="T7" fmla="*/ 0 h 132"/>
                <a:gd name="T8" fmla="*/ 19 w 76"/>
                <a:gd name="T9" fmla="*/ 0 h 132"/>
                <a:gd name="T10" fmla="*/ 76 w 76"/>
                <a:gd name="T11" fmla="*/ 123 h 132"/>
                <a:gd name="T12" fmla="*/ 76 w 76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32">
                  <a:moveTo>
                    <a:pt x="76" y="132"/>
                  </a:moveTo>
                  <a:lnTo>
                    <a:pt x="57" y="13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123"/>
                  </a:lnTo>
                  <a:lnTo>
                    <a:pt x="76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" name="Freeform 259"/>
            <p:cNvSpPr>
              <a:spLocks/>
            </p:cNvSpPr>
            <p:nvPr/>
          </p:nvSpPr>
          <p:spPr bwMode="auto">
            <a:xfrm>
              <a:off x="8310563" y="1114425"/>
              <a:ext cx="120650" cy="209550"/>
            </a:xfrm>
            <a:custGeom>
              <a:avLst/>
              <a:gdLst>
                <a:gd name="T0" fmla="*/ 76 w 76"/>
                <a:gd name="T1" fmla="*/ 132 h 132"/>
                <a:gd name="T2" fmla="*/ 57 w 76"/>
                <a:gd name="T3" fmla="*/ 132 h 132"/>
                <a:gd name="T4" fmla="*/ 0 w 76"/>
                <a:gd name="T5" fmla="*/ 9 h 132"/>
                <a:gd name="T6" fmla="*/ 0 w 76"/>
                <a:gd name="T7" fmla="*/ 0 h 132"/>
                <a:gd name="T8" fmla="*/ 19 w 76"/>
                <a:gd name="T9" fmla="*/ 0 h 132"/>
                <a:gd name="T10" fmla="*/ 76 w 76"/>
                <a:gd name="T11" fmla="*/ 123 h 132"/>
                <a:gd name="T12" fmla="*/ 76 w 76"/>
                <a:gd name="T13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32">
                  <a:moveTo>
                    <a:pt x="76" y="132"/>
                  </a:moveTo>
                  <a:lnTo>
                    <a:pt x="57" y="132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76" y="123"/>
                  </a:lnTo>
                  <a:lnTo>
                    <a:pt x="76" y="1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9" name="Rectangle 260"/>
            <p:cNvSpPr>
              <a:spLocks noChangeArrowheads="1"/>
            </p:cNvSpPr>
            <p:nvPr/>
          </p:nvSpPr>
          <p:spPr bwMode="auto">
            <a:xfrm>
              <a:off x="8610600" y="1114425"/>
              <a:ext cx="30162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Rectangle 261"/>
            <p:cNvSpPr>
              <a:spLocks noChangeArrowheads="1"/>
            </p:cNvSpPr>
            <p:nvPr/>
          </p:nvSpPr>
          <p:spPr bwMode="auto">
            <a:xfrm>
              <a:off x="8610600" y="1114425"/>
              <a:ext cx="30162" cy="20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Rectangle 262"/>
            <p:cNvSpPr>
              <a:spLocks noChangeArrowheads="1"/>
            </p:cNvSpPr>
            <p:nvPr/>
          </p:nvSpPr>
          <p:spPr bwMode="auto">
            <a:xfrm>
              <a:off x="8731250" y="1114425"/>
              <a:ext cx="30162" cy="2095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Freeform 263"/>
            <p:cNvSpPr>
              <a:spLocks/>
            </p:cNvSpPr>
            <p:nvPr/>
          </p:nvSpPr>
          <p:spPr bwMode="auto">
            <a:xfrm>
              <a:off x="8670925" y="1189038"/>
              <a:ext cx="90487" cy="134938"/>
            </a:xfrm>
            <a:custGeom>
              <a:avLst/>
              <a:gdLst>
                <a:gd name="T0" fmla="*/ 57 w 57"/>
                <a:gd name="T1" fmla="*/ 85 h 85"/>
                <a:gd name="T2" fmla="*/ 38 w 57"/>
                <a:gd name="T3" fmla="*/ 85 h 85"/>
                <a:gd name="T4" fmla="*/ 0 w 57"/>
                <a:gd name="T5" fmla="*/ 9 h 85"/>
                <a:gd name="T6" fmla="*/ 0 w 57"/>
                <a:gd name="T7" fmla="*/ 0 h 85"/>
                <a:gd name="T8" fmla="*/ 19 w 57"/>
                <a:gd name="T9" fmla="*/ 0 h 85"/>
                <a:gd name="T10" fmla="*/ 57 w 57"/>
                <a:gd name="T11" fmla="*/ 76 h 85"/>
                <a:gd name="T12" fmla="*/ 57 w 57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5">
                  <a:moveTo>
                    <a:pt x="57" y="85"/>
                  </a:moveTo>
                  <a:lnTo>
                    <a:pt x="38" y="85"/>
                  </a:lnTo>
                  <a:lnTo>
                    <a:pt x="0" y="9"/>
                  </a:lnTo>
                  <a:lnTo>
                    <a:pt x="0" y="0"/>
                  </a:lnTo>
                  <a:lnTo>
                    <a:pt x="19" y="0"/>
                  </a:lnTo>
                  <a:lnTo>
                    <a:pt x="57" y="76"/>
                  </a:lnTo>
                  <a:lnTo>
                    <a:pt x="57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Freeform 264"/>
            <p:cNvSpPr>
              <a:spLocks/>
            </p:cNvSpPr>
            <p:nvPr/>
          </p:nvSpPr>
          <p:spPr bwMode="auto">
            <a:xfrm>
              <a:off x="8610600" y="1189038"/>
              <a:ext cx="90487" cy="134938"/>
            </a:xfrm>
            <a:custGeom>
              <a:avLst/>
              <a:gdLst>
                <a:gd name="T0" fmla="*/ 0 w 57"/>
                <a:gd name="T1" fmla="*/ 85 h 85"/>
                <a:gd name="T2" fmla="*/ 0 w 57"/>
                <a:gd name="T3" fmla="*/ 76 h 85"/>
                <a:gd name="T4" fmla="*/ 38 w 57"/>
                <a:gd name="T5" fmla="*/ 0 h 85"/>
                <a:gd name="T6" fmla="*/ 57 w 57"/>
                <a:gd name="T7" fmla="*/ 0 h 85"/>
                <a:gd name="T8" fmla="*/ 57 w 57"/>
                <a:gd name="T9" fmla="*/ 9 h 85"/>
                <a:gd name="T10" fmla="*/ 19 w 57"/>
                <a:gd name="T11" fmla="*/ 85 h 85"/>
                <a:gd name="T12" fmla="*/ 0 w 57"/>
                <a:gd name="T1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85">
                  <a:moveTo>
                    <a:pt x="0" y="85"/>
                  </a:moveTo>
                  <a:lnTo>
                    <a:pt x="0" y="76"/>
                  </a:lnTo>
                  <a:lnTo>
                    <a:pt x="38" y="0"/>
                  </a:lnTo>
                  <a:lnTo>
                    <a:pt x="57" y="0"/>
                  </a:lnTo>
                  <a:lnTo>
                    <a:pt x="57" y="9"/>
                  </a:lnTo>
                  <a:lnTo>
                    <a:pt x="19" y="85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Freeform 265"/>
            <p:cNvSpPr>
              <a:spLocks noEditPoints="1"/>
            </p:cNvSpPr>
            <p:nvPr/>
          </p:nvSpPr>
          <p:spPr bwMode="auto">
            <a:xfrm>
              <a:off x="8099425" y="1155700"/>
              <a:ext cx="117475" cy="127000"/>
            </a:xfrm>
            <a:custGeom>
              <a:avLst/>
              <a:gdLst>
                <a:gd name="T0" fmla="*/ 0 w 74"/>
                <a:gd name="T1" fmla="*/ 40 h 80"/>
                <a:gd name="T2" fmla="*/ 74 w 74"/>
                <a:gd name="T3" fmla="*/ 80 h 80"/>
                <a:gd name="T4" fmla="*/ 74 w 74"/>
                <a:gd name="T5" fmla="*/ 80 h 80"/>
                <a:gd name="T6" fmla="*/ 0 w 74"/>
                <a:gd name="T7" fmla="*/ 40 h 80"/>
                <a:gd name="T8" fmla="*/ 74 w 74"/>
                <a:gd name="T9" fmla="*/ 0 h 80"/>
                <a:gd name="T10" fmla="*/ 0 w 74"/>
                <a:gd name="T11" fmla="*/ 40 h 80"/>
                <a:gd name="T12" fmla="*/ 74 w 74"/>
                <a:gd name="T13" fmla="*/ 0 h 80"/>
                <a:gd name="T14" fmla="*/ 74 w 74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0">
                  <a:moveTo>
                    <a:pt x="0" y="40"/>
                  </a:moveTo>
                  <a:lnTo>
                    <a:pt x="74" y="80"/>
                  </a:lnTo>
                  <a:lnTo>
                    <a:pt x="74" y="80"/>
                  </a:lnTo>
                  <a:lnTo>
                    <a:pt x="0" y="40"/>
                  </a:lnTo>
                  <a:close/>
                  <a:moveTo>
                    <a:pt x="74" y="0"/>
                  </a:moveTo>
                  <a:lnTo>
                    <a:pt x="0" y="40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Freeform 266"/>
            <p:cNvSpPr>
              <a:spLocks noEditPoints="1"/>
            </p:cNvSpPr>
            <p:nvPr/>
          </p:nvSpPr>
          <p:spPr bwMode="auto">
            <a:xfrm>
              <a:off x="8099425" y="1155700"/>
              <a:ext cx="117475" cy="127000"/>
            </a:xfrm>
            <a:custGeom>
              <a:avLst/>
              <a:gdLst>
                <a:gd name="T0" fmla="*/ 0 w 74"/>
                <a:gd name="T1" fmla="*/ 40 h 80"/>
                <a:gd name="T2" fmla="*/ 74 w 74"/>
                <a:gd name="T3" fmla="*/ 80 h 80"/>
                <a:gd name="T4" fmla="*/ 74 w 74"/>
                <a:gd name="T5" fmla="*/ 80 h 80"/>
                <a:gd name="T6" fmla="*/ 0 w 74"/>
                <a:gd name="T7" fmla="*/ 40 h 80"/>
                <a:gd name="T8" fmla="*/ 74 w 74"/>
                <a:gd name="T9" fmla="*/ 0 h 80"/>
                <a:gd name="T10" fmla="*/ 0 w 74"/>
                <a:gd name="T11" fmla="*/ 40 h 80"/>
                <a:gd name="T12" fmla="*/ 74 w 74"/>
                <a:gd name="T13" fmla="*/ 0 h 80"/>
                <a:gd name="T14" fmla="*/ 74 w 74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80">
                  <a:moveTo>
                    <a:pt x="0" y="40"/>
                  </a:moveTo>
                  <a:lnTo>
                    <a:pt x="74" y="80"/>
                  </a:lnTo>
                  <a:lnTo>
                    <a:pt x="74" y="80"/>
                  </a:lnTo>
                  <a:lnTo>
                    <a:pt x="0" y="40"/>
                  </a:lnTo>
                  <a:moveTo>
                    <a:pt x="74" y="0"/>
                  </a:moveTo>
                  <a:lnTo>
                    <a:pt x="0" y="40"/>
                  </a:lnTo>
                  <a:lnTo>
                    <a:pt x="74" y="0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267"/>
            <p:cNvSpPr>
              <a:spLocks noEditPoints="1"/>
            </p:cNvSpPr>
            <p:nvPr/>
          </p:nvSpPr>
          <p:spPr bwMode="auto">
            <a:xfrm>
              <a:off x="8099425" y="782638"/>
              <a:ext cx="752475" cy="752475"/>
            </a:xfrm>
            <a:custGeom>
              <a:avLst/>
              <a:gdLst>
                <a:gd name="T0" fmla="*/ 80 w 200"/>
                <a:gd name="T1" fmla="*/ 123 h 200"/>
                <a:gd name="T2" fmla="*/ 80 w 200"/>
                <a:gd name="T3" fmla="*/ 88 h 200"/>
                <a:gd name="T4" fmla="*/ 88 w 200"/>
                <a:gd name="T5" fmla="*/ 88 h 200"/>
                <a:gd name="T6" fmla="*/ 88 w 200"/>
                <a:gd name="T7" fmla="*/ 140 h 200"/>
                <a:gd name="T8" fmla="*/ 88 w 200"/>
                <a:gd name="T9" fmla="*/ 144 h 200"/>
                <a:gd name="T10" fmla="*/ 80 w 200"/>
                <a:gd name="T11" fmla="*/ 144 h 200"/>
                <a:gd name="T12" fmla="*/ 64 w 200"/>
                <a:gd name="T13" fmla="*/ 109 h 200"/>
                <a:gd name="T14" fmla="*/ 64 w 200"/>
                <a:gd name="T15" fmla="*/ 144 h 200"/>
                <a:gd name="T16" fmla="*/ 56 w 200"/>
                <a:gd name="T17" fmla="*/ 144 h 200"/>
                <a:gd name="T18" fmla="*/ 56 w 200"/>
                <a:gd name="T19" fmla="*/ 88 h 200"/>
                <a:gd name="T20" fmla="*/ 64 w 200"/>
                <a:gd name="T21" fmla="*/ 88 h 200"/>
                <a:gd name="T22" fmla="*/ 80 w 200"/>
                <a:gd name="T23" fmla="*/ 123 h 200"/>
                <a:gd name="T24" fmla="*/ 116 w 200"/>
                <a:gd name="T25" fmla="*/ 0 h 200"/>
                <a:gd name="T26" fmla="*/ 116 w 200"/>
                <a:gd name="T27" fmla="*/ 0 h 200"/>
                <a:gd name="T28" fmla="*/ 99 w 200"/>
                <a:gd name="T29" fmla="*/ 31 h 200"/>
                <a:gd name="T30" fmla="*/ 72 w 200"/>
                <a:gd name="T31" fmla="*/ 8 h 200"/>
                <a:gd name="T32" fmla="*/ 68 w 200"/>
                <a:gd name="T33" fmla="*/ 44 h 200"/>
                <a:gd name="T34" fmla="*/ 32 w 200"/>
                <a:gd name="T35" fmla="*/ 32 h 200"/>
                <a:gd name="T36" fmla="*/ 44 w 200"/>
                <a:gd name="T37" fmla="*/ 68 h 200"/>
                <a:gd name="T38" fmla="*/ 8 w 200"/>
                <a:gd name="T39" fmla="*/ 72 h 200"/>
                <a:gd name="T40" fmla="*/ 31 w 200"/>
                <a:gd name="T41" fmla="*/ 99 h 200"/>
                <a:gd name="T42" fmla="*/ 31 w 200"/>
                <a:gd name="T43" fmla="*/ 99 h 200"/>
                <a:gd name="T44" fmla="*/ 31 w 200"/>
                <a:gd name="T45" fmla="*/ 99 h 200"/>
                <a:gd name="T46" fmla="*/ 0 w 200"/>
                <a:gd name="T47" fmla="*/ 116 h 200"/>
                <a:gd name="T48" fmla="*/ 31 w 200"/>
                <a:gd name="T49" fmla="*/ 133 h 200"/>
                <a:gd name="T50" fmla="*/ 31 w 200"/>
                <a:gd name="T51" fmla="*/ 133 h 200"/>
                <a:gd name="T52" fmla="*/ 31 w 200"/>
                <a:gd name="T53" fmla="*/ 133 h 200"/>
                <a:gd name="T54" fmla="*/ 8 w 200"/>
                <a:gd name="T55" fmla="*/ 160 h 200"/>
                <a:gd name="T56" fmla="*/ 44 w 200"/>
                <a:gd name="T57" fmla="*/ 164 h 200"/>
                <a:gd name="T58" fmla="*/ 32 w 200"/>
                <a:gd name="T59" fmla="*/ 200 h 200"/>
                <a:gd name="T60" fmla="*/ 97 w 200"/>
                <a:gd name="T61" fmla="*/ 135 h 200"/>
                <a:gd name="T62" fmla="*/ 96 w 200"/>
                <a:gd name="T63" fmla="*/ 132 h 200"/>
                <a:gd name="T64" fmla="*/ 96 w 200"/>
                <a:gd name="T65" fmla="*/ 100 h 200"/>
                <a:gd name="T66" fmla="*/ 108 w 200"/>
                <a:gd name="T67" fmla="*/ 88 h 200"/>
                <a:gd name="T68" fmla="*/ 128 w 200"/>
                <a:gd name="T69" fmla="*/ 88 h 200"/>
                <a:gd name="T70" fmla="*/ 128 w 200"/>
                <a:gd name="T71" fmla="*/ 96 h 200"/>
                <a:gd name="T72" fmla="*/ 108 w 200"/>
                <a:gd name="T73" fmla="*/ 96 h 200"/>
                <a:gd name="T74" fmla="*/ 104 w 200"/>
                <a:gd name="T75" fmla="*/ 100 h 200"/>
                <a:gd name="T76" fmla="*/ 104 w 200"/>
                <a:gd name="T77" fmla="*/ 128 h 200"/>
                <a:gd name="T78" fmla="*/ 112 w 200"/>
                <a:gd name="T79" fmla="*/ 120 h 200"/>
                <a:gd name="T80" fmla="*/ 104 w 200"/>
                <a:gd name="T81" fmla="*/ 120 h 200"/>
                <a:gd name="T82" fmla="*/ 104 w 200"/>
                <a:gd name="T83" fmla="*/ 112 h 200"/>
                <a:gd name="T84" fmla="*/ 120 w 200"/>
                <a:gd name="T85" fmla="*/ 112 h 200"/>
                <a:gd name="T86" fmla="*/ 136 w 200"/>
                <a:gd name="T87" fmla="*/ 96 h 200"/>
                <a:gd name="T88" fmla="*/ 136 w 200"/>
                <a:gd name="T89" fmla="*/ 88 h 200"/>
                <a:gd name="T90" fmla="*/ 144 w 200"/>
                <a:gd name="T91" fmla="*/ 88 h 200"/>
                <a:gd name="T92" fmla="*/ 200 w 200"/>
                <a:gd name="T93" fmla="*/ 32 h 200"/>
                <a:gd name="T94" fmla="*/ 164 w 200"/>
                <a:gd name="T95" fmla="*/ 44 h 200"/>
                <a:gd name="T96" fmla="*/ 160 w 200"/>
                <a:gd name="T97" fmla="*/ 8 h 200"/>
                <a:gd name="T98" fmla="*/ 133 w 200"/>
                <a:gd name="T99" fmla="*/ 31 h 200"/>
                <a:gd name="T100" fmla="*/ 116 w 200"/>
                <a:gd name="T101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0" h="200">
                  <a:moveTo>
                    <a:pt x="80" y="123"/>
                  </a:moveTo>
                  <a:cubicBezTo>
                    <a:pt x="80" y="88"/>
                    <a:pt x="80" y="88"/>
                    <a:pt x="80" y="88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88" y="140"/>
                    <a:pt x="88" y="140"/>
                    <a:pt x="88" y="140"/>
                  </a:cubicBezTo>
                  <a:cubicBezTo>
                    <a:pt x="88" y="144"/>
                    <a:pt x="88" y="144"/>
                    <a:pt x="88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56" y="144"/>
                    <a:pt x="56" y="144"/>
                    <a:pt x="56" y="14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80" y="123"/>
                    <a:pt x="80" y="123"/>
                    <a:pt x="80" y="123"/>
                  </a:cubicBezTo>
                  <a:moveTo>
                    <a:pt x="116" y="0"/>
                  </a:moveTo>
                  <a:cubicBezTo>
                    <a:pt x="116" y="0"/>
                    <a:pt x="116" y="0"/>
                    <a:pt x="116" y="0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44" y="68"/>
                    <a:pt x="44" y="68"/>
                    <a:pt x="44" y="6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31" y="99"/>
                    <a:pt x="31" y="99"/>
                    <a:pt x="31" y="99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31" y="133"/>
                    <a:pt x="31" y="133"/>
                    <a:pt x="31" y="133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44" y="164"/>
                    <a:pt x="44" y="164"/>
                    <a:pt x="44" y="164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97" y="135"/>
                    <a:pt x="97" y="135"/>
                    <a:pt x="97" y="135"/>
                  </a:cubicBezTo>
                  <a:cubicBezTo>
                    <a:pt x="96" y="134"/>
                    <a:pt x="96" y="133"/>
                    <a:pt x="96" y="132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93"/>
                    <a:pt x="101" y="88"/>
                    <a:pt x="108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6"/>
                    <a:pt x="104" y="98"/>
                    <a:pt x="104" y="100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04" y="120"/>
                    <a:pt x="104" y="120"/>
                    <a:pt x="104" y="12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20" y="112"/>
                    <a:pt x="120" y="112"/>
                    <a:pt x="120" y="112"/>
                  </a:cubicBezTo>
                  <a:cubicBezTo>
                    <a:pt x="136" y="96"/>
                    <a:pt x="136" y="96"/>
                    <a:pt x="136" y="96"/>
                  </a:cubicBezTo>
                  <a:cubicBezTo>
                    <a:pt x="136" y="88"/>
                    <a:pt x="136" y="88"/>
                    <a:pt x="136" y="88"/>
                  </a:cubicBezTo>
                  <a:cubicBezTo>
                    <a:pt x="144" y="88"/>
                    <a:pt x="144" y="88"/>
                    <a:pt x="144" y="88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164" y="44"/>
                    <a:pt x="164" y="44"/>
                    <a:pt x="164" y="44"/>
                  </a:cubicBezTo>
                  <a:cubicBezTo>
                    <a:pt x="160" y="8"/>
                    <a:pt x="160" y="8"/>
                    <a:pt x="160" y="8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52B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268"/>
            <p:cNvSpPr>
              <a:spLocks/>
            </p:cNvSpPr>
            <p:nvPr/>
          </p:nvSpPr>
          <p:spPr bwMode="auto">
            <a:xfrm>
              <a:off x="8459788" y="1114425"/>
              <a:ext cx="120650" cy="176213"/>
            </a:xfrm>
            <a:custGeom>
              <a:avLst/>
              <a:gdLst>
                <a:gd name="T0" fmla="*/ 32 w 32"/>
                <a:gd name="T1" fmla="*/ 0 h 47"/>
                <a:gd name="T2" fmla="*/ 12 w 32"/>
                <a:gd name="T3" fmla="*/ 0 h 47"/>
                <a:gd name="T4" fmla="*/ 0 w 32"/>
                <a:gd name="T5" fmla="*/ 12 h 47"/>
                <a:gd name="T6" fmla="*/ 0 w 32"/>
                <a:gd name="T7" fmla="*/ 44 h 47"/>
                <a:gd name="T8" fmla="*/ 1 w 32"/>
                <a:gd name="T9" fmla="*/ 47 h 47"/>
                <a:gd name="T10" fmla="*/ 8 w 32"/>
                <a:gd name="T11" fmla="*/ 40 h 47"/>
                <a:gd name="T12" fmla="*/ 8 w 32"/>
                <a:gd name="T13" fmla="*/ 12 h 47"/>
                <a:gd name="T14" fmla="*/ 12 w 32"/>
                <a:gd name="T15" fmla="*/ 8 h 47"/>
                <a:gd name="T16" fmla="*/ 32 w 32"/>
                <a:gd name="T17" fmla="*/ 8 h 47"/>
                <a:gd name="T18" fmla="*/ 32 w 32"/>
                <a:gd name="T19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47">
                  <a:moveTo>
                    <a:pt x="3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6"/>
                    <a:pt x="1" y="47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8" name="Freeform 269"/>
            <p:cNvSpPr>
              <a:spLocks/>
            </p:cNvSpPr>
            <p:nvPr/>
          </p:nvSpPr>
          <p:spPr bwMode="auto">
            <a:xfrm>
              <a:off x="8489950" y="1203325"/>
              <a:ext cx="60325" cy="30163"/>
            </a:xfrm>
            <a:custGeom>
              <a:avLst/>
              <a:gdLst>
                <a:gd name="T0" fmla="*/ 38 w 38"/>
                <a:gd name="T1" fmla="*/ 0 h 19"/>
                <a:gd name="T2" fmla="*/ 0 w 38"/>
                <a:gd name="T3" fmla="*/ 0 h 19"/>
                <a:gd name="T4" fmla="*/ 0 w 38"/>
                <a:gd name="T5" fmla="*/ 19 h 19"/>
                <a:gd name="T6" fmla="*/ 19 w 38"/>
                <a:gd name="T7" fmla="*/ 19 h 19"/>
                <a:gd name="T8" fmla="*/ 38 w 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270"/>
            <p:cNvSpPr>
              <a:spLocks/>
            </p:cNvSpPr>
            <p:nvPr/>
          </p:nvSpPr>
          <p:spPr bwMode="auto">
            <a:xfrm>
              <a:off x="8489950" y="1203325"/>
              <a:ext cx="60325" cy="30163"/>
            </a:xfrm>
            <a:custGeom>
              <a:avLst/>
              <a:gdLst>
                <a:gd name="T0" fmla="*/ 38 w 38"/>
                <a:gd name="T1" fmla="*/ 0 h 19"/>
                <a:gd name="T2" fmla="*/ 0 w 38"/>
                <a:gd name="T3" fmla="*/ 0 h 19"/>
                <a:gd name="T4" fmla="*/ 0 w 38"/>
                <a:gd name="T5" fmla="*/ 19 h 19"/>
                <a:gd name="T6" fmla="*/ 19 w 38"/>
                <a:gd name="T7" fmla="*/ 19 h 19"/>
                <a:gd name="T8" fmla="*/ 38 w 3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9">
                  <a:moveTo>
                    <a:pt x="38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271"/>
            <p:cNvSpPr>
              <a:spLocks/>
            </p:cNvSpPr>
            <p:nvPr/>
          </p:nvSpPr>
          <p:spPr bwMode="auto">
            <a:xfrm>
              <a:off x="8310563" y="1114425"/>
              <a:ext cx="30162" cy="209550"/>
            </a:xfrm>
            <a:custGeom>
              <a:avLst/>
              <a:gdLst>
                <a:gd name="T0" fmla="*/ 0 w 19"/>
                <a:gd name="T1" fmla="*/ 0 h 132"/>
                <a:gd name="T2" fmla="*/ 0 w 19"/>
                <a:gd name="T3" fmla="*/ 0 h 132"/>
                <a:gd name="T4" fmla="*/ 0 w 19"/>
                <a:gd name="T5" fmla="*/ 132 h 132"/>
                <a:gd name="T6" fmla="*/ 19 w 19"/>
                <a:gd name="T7" fmla="*/ 132 h 132"/>
                <a:gd name="T8" fmla="*/ 19 w 19"/>
                <a:gd name="T9" fmla="*/ 49 h 132"/>
                <a:gd name="T10" fmla="*/ 0 w 19"/>
                <a:gd name="T11" fmla="*/ 9 h 132"/>
                <a:gd name="T12" fmla="*/ 0 w 19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2">
                  <a:moveTo>
                    <a:pt x="0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9" y="132"/>
                  </a:lnTo>
                  <a:lnTo>
                    <a:pt x="19" y="4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272"/>
            <p:cNvSpPr>
              <a:spLocks/>
            </p:cNvSpPr>
            <p:nvPr/>
          </p:nvSpPr>
          <p:spPr bwMode="auto">
            <a:xfrm>
              <a:off x="8310563" y="1114425"/>
              <a:ext cx="30162" cy="209550"/>
            </a:xfrm>
            <a:custGeom>
              <a:avLst/>
              <a:gdLst>
                <a:gd name="T0" fmla="*/ 0 w 19"/>
                <a:gd name="T1" fmla="*/ 0 h 132"/>
                <a:gd name="T2" fmla="*/ 0 w 19"/>
                <a:gd name="T3" fmla="*/ 0 h 132"/>
                <a:gd name="T4" fmla="*/ 0 w 19"/>
                <a:gd name="T5" fmla="*/ 132 h 132"/>
                <a:gd name="T6" fmla="*/ 19 w 19"/>
                <a:gd name="T7" fmla="*/ 132 h 132"/>
                <a:gd name="T8" fmla="*/ 19 w 19"/>
                <a:gd name="T9" fmla="*/ 49 h 132"/>
                <a:gd name="T10" fmla="*/ 0 w 19"/>
                <a:gd name="T11" fmla="*/ 9 h 132"/>
                <a:gd name="T12" fmla="*/ 0 w 19"/>
                <a:gd name="T1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2">
                  <a:moveTo>
                    <a:pt x="0" y="0"/>
                  </a:moveTo>
                  <a:lnTo>
                    <a:pt x="0" y="0"/>
                  </a:lnTo>
                  <a:lnTo>
                    <a:pt x="0" y="132"/>
                  </a:lnTo>
                  <a:lnTo>
                    <a:pt x="19" y="132"/>
                  </a:lnTo>
                  <a:lnTo>
                    <a:pt x="19" y="49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273"/>
            <p:cNvSpPr>
              <a:spLocks/>
            </p:cNvSpPr>
            <p:nvPr/>
          </p:nvSpPr>
          <p:spPr bwMode="auto">
            <a:xfrm>
              <a:off x="8401050" y="1114425"/>
              <a:ext cx="30162" cy="195263"/>
            </a:xfrm>
            <a:custGeom>
              <a:avLst/>
              <a:gdLst>
                <a:gd name="T0" fmla="*/ 19 w 19"/>
                <a:gd name="T1" fmla="*/ 0 h 123"/>
                <a:gd name="T2" fmla="*/ 0 w 19"/>
                <a:gd name="T3" fmla="*/ 0 h 123"/>
                <a:gd name="T4" fmla="*/ 0 w 19"/>
                <a:gd name="T5" fmla="*/ 82 h 123"/>
                <a:gd name="T6" fmla="*/ 19 w 19"/>
                <a:gd name="T7" fmla="*/ 123 h 123"/>
                <a:gd name="T8" fmla="*/ 19 w 19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3">
                  <a:moveTo>
                    <a:pt x="19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19" y="12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274"/>
            <p:cNvSpPr>
              <a:spLocks/>
            </p:cNvSpPr>
            <p:nvPr/>
          </p:nvSpPr>
          <p:spPr bwMode="auto">
            <a:xfrm>
              <a:off x="8401050" y="1114425"/>
              <a:ext cx="30162" cy="195263"/>
            </a:xfrm>
            <a:custGeom>
              <a:avLst/>
              <a:gdLst>
                <a:gd name="T0" fmla="*/ 19 w 19"/>
                <a:gd name="T1" fmla="*/ 0 h 123"/>
                <a:gd name="T2" fmla="*/ 0 w 19"/>
                <a:gd name="T3" fmla="*/ 0 h 123"/>
                <a:gd name="T4" fmla="*/ 0 w 19"/>
                <a:gd name="T5" fmla="*/ 82 h 123"/>
                <a:gd name="T6" fmla="*/ 19 w 19"/>
                <a:gd name="T7" fmla="*/ 123 h 123"/>
                <a:gd name="T8" fmla="*/ 19 w 19"/>
                <a:gd name="T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23">
                  <a:moveTo>
                    <a:pt x="19" y="0"/>
                  </a:moveTo>
                  <a:lnTo>
                    <a:pt x="0" y="0"/>
                  </a:lnTo>
                  <a:lnTo>
                    <a:pt x="0" y="82"/>
                  </a:lnTo>
                  <a:lnTo>
                    <a:pt x="19" y="123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275"/>
            <p:cNvSpPr>
              <a:spLocks/>
            </p:cNvSpPr>
            <p:nvPr/>
          </p:nvSpPr>
          <p:spPr bwMode="auto">
            <a:xfrm>
              <a:off x="8310563" y="1114425"/>
              <a:ext cx="120650" cy="209550"/>
            </a:xfrm>
            <a:custGeom>
              <a:avLst/>
              <a:gdLst>
                <a:gd name="T0" fmla="*/ 19 w 76"/>
                <a:gd name="T1" fmla="*/ 0 h 132"/>
                <a:gd name="T2" fmla="*/ 0 w 76"/>
                <a:gd name="T3" fmla="*/ 0 h 132"/>
                <a:gd name="T4" fmla="*/ 0 w 76"/>
                <a:gd name="T5" fmla="*/ 9 h 132"/>
                <a:gd name="T6" fmla="*/ 19 w 76"/>
                <a:gd name="T7" fmla="*/ 49 h 132"/>
                <a:gd name="T8" fmla="*/ 57 w 76"/>
                <a:gd name="T9" fmla="*/ 132 h 132"/>
                <a:gd name="T10" fmla="*/ 76 w 76"/>
                <a:gd name="T11" fmla="*/ 132 h 132"/>
                <a:gd name="T12" fmla="*/ 76 w 76"/>
                <a:gd name="T13" fmla="*/ 123 h 132"/>
                <a:gd name="T14" fmla="*/ 57 w 76"/>
                <a:gd name="T15" fmla="*/ 82 h 132"/>
                <a:gd name="T16" fmla="*/ 19 w 76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2">
                  <a:moveTo>
                    <a:pt x="1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9" y="49"/>
                  </a:lnTo>
                  <a:lnTo>
                    <a:pt x="57" y="132"/>
                  </a:lnTo>
                  <a:lnTo>
                    <a:pt x="76" y="132"/>
                  </a:lnTo>
                  <a:lnTo>
                    <a:pt x="76" y="123"/>
                  </a:lnTo>
                  <a:lnTo>
                    <a:pt x="57" y="8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276"/>
            <p:cNvSpPr>
              <a:spLocks/>
            </p:cNvSpPr>
            <p:nvPr/>
          </p:nvSpPr>
          <p:spPr bwMode="auto">
            <a:xfrm>
              <a:off x="8310563" y="1114425"/>
              <a:ext cx="120650" cy="209550"/>
            </a:xfrm>
            <a:custGeom>
              <a:avLst/>
              <a:gdLst>
                <a:gd name="T0" fmla="*/ 19 w 76"/>
                <a:gd name="T1" fmla="*/ 0 h 132"/>
                <a:gd name="T2" fmla="*/ 0 w 76"/>
                <a:gd name="T3" fmla="*/ 0 h 132"/>
                <a:gd name="T4" fmla="*/ 0 w 76"/>
                <a:gd name="T5" fmla="*/ 9 h 132"/>
                <a:gd name="T6" fmla="*/ 19 w 76"/>
                <a:gd name="T7" fmla="*/ 49 h 132"/>
                <a:gd name="T8" fmla="*/ 57 w 76"/>
                <a:gd name="T9" fmla="*/ 132 h 132"/>
                <a:gd name="T10" fmla="*/ 76 w 76"/>
                <a:gd name="T11" fmla="*/ 132 h 132"/>
                <a:gd name="T12" fmla="*/ 76 w 76"/>
                <a:gd name="T13" fmla="*/ 123 h 132"/>
                <a:gd name="T14" fmla="*/ 57 w 76"/>
                <a:gd name="T15" fmla="*/ 82 h 132"/>
                <a:gd name="T16" fmla="*/ 19 w 76"/>
                <a:gd name="T1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32">
                  <a:moveTo>
                    <a:pt x="19" y="0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19" y="49"/>
                  </a:lnTo>
                  <a:lnTo>
                    <a:pt x="57" y="132"/>
                  </a:lnTo>
                  <a:lnTo>
                    <a:pt x="76" y="132"/>
                  </a:lnTo>
                  <a:lnTo>
                    <a:pt x="76" y="123"/>
                  </a:lnTo>
                  <a:lnTo>
                    <a:pt x="57" y="82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277"/>
            <p:cNvSpPr>
              <a:spLocks/>
            </p:cNvSpPr>
            <p:nvPr/>
          </p:nvSpPr>
          <p:spPr bwMode="auto">
            <a:xfrm>
              <a:off x="8610600" y="1114425"/>
              <a:ext cx="30162" cy="30163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0 h 19"/>
                <a:gd name="T4" fmla="*/ 0 w 19"/>
                <a:gd name="T5" fmla="*/ 19 h 19"/>
                <a:gd name="T6" fmla="*/ 19 w 19"/>
                <a:gd name="T7" fmla="*/ 0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278"/>
            <p:cNvSpPr>
              <a:spLocks/>
            </p:cNvSpPr>
            <p:nvPr/>
          </p:nvSpPr>
          <p:spPr bwMode="auto">
            <a:xfrm>
              <a:off x="8610600" y="1114425"/>
              <a:ext cx="30162" cy="30163"/>
            </a:xfrm>
            <a:custGeom>
              <a:avLst/>
              <a:gdLst>
                <a:gd name="T0" fmla="*/ 19 w 19"/>
                <a:gd name="T1" fmla="*/ 0 h 19"/>
                <a:gd name="T2" fmla="*/ 0 w 19"/>
                <a:gd name="T3" fmla="*/ 0 h 19"/>
                <a:gd name="T4" fmla="*/ 0 w 19"/>
                <a:gd name="T5" fmla="*/ 19 h 19"/>
                <a:gd name="T6" fmla="*/ 19 w 19"/>
                <a:gd name="T7" fmla="*/ 0 h 19"/>
                <a:gd name="T8" fmla="*/ 19 w 1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19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9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8" name="组合 187"/>
          <p:cNvGrpSpPr/>
          <p:nvPr/>
        </p:nvGrpSpPr>
        <p:grpSpPr>
          <a:xfrm>
            <a:off x="448113" y="3612355"/>
            <a:ext cx="595129" cy="623628"/>
            <a:chOff x="8955088" y="2180852"/>
            <a:chExt cx="841376" cy="842963"/>
          </a:xfrm>
        </p:grpSpPr>
        <p:sp>
          <p:nvSpPr>
            <p:cNvPr id="49" name="Freeform 5"/>
            <p:cNvSpPr>
              <a:spLocks noEditPoints="1"/>
            </p:cNvSpPr>
            <p:nvPr/>
          </p:nvSpPr>
          <p:spPr bwMode="auto">
            <a:xfrm>
              <a:off x="9015413" y="2180852"/>
              <a:ext cx="766763" cy="842963"/>
            </a:xfrm>
            <a:custGeom>
              <a:avLst/>
              <a:gdLst>
                <a:gd name="T0" fmla="*/ 176 w 204"/>
                <a:gd name="T1" fmla="*/ 172 h 224"/>
                <a:gd name="T2" fmla="*/ 176 w 204"/>
                <a:gd name="T3" fmla="*/ 148 h 224"/>
                <a:gd name="T4" fmla="*/ 164 w 204"/>
                <a:gd name="T5" fmla="*/ 128 h 224"/>
                <a:gd name="T6" fmla="*/ 140 w 204"/>
                <a:gd name="T7" fmla="*/ 132 h 224"/>
                <a:gd name="T8" fmla="*/ 128 w 204"/>
                <a:gd name="T9" fmla="*/ 104 h 224"/>
                <a:gd name="T10" fmla="*/ 136 w 204"/>
                <a:gd name="T11" fmla="*/ 84 h 224"/>
                <a:gd name="T12" fmla="*/ 164 w 204"/>
                <a:gd name="T13" fmla="*/ 80 h 224"/>
                <a:gd name="T14" fmla="*/ 180 w 204"/>
                <a:gd name="T15" fmla="*/ 84 h 224"/>
                <a:gd name="T16" fmla="*/ 204 w 204"/>
                <a:gd name="T17" fmla="*/ 84 h 224"/>
                <a:gd name="T18" fmla="*/ 196 w 204"/>
                <a:gd name="T19" fmla="*/ 72 h 224"/>
                <a:gd name="T20" fmla="*/ 188 w 204"/>
                <a:gd name="T21" fmla="*/ 64 h 224"/>
                <a:gd name="T22" fmla="*/ 184 w 204"/>
                <a:gd name="T23" fmla="*/ 68 h 224"/>
                <a:gd name="T24" fmla="*/ 172 w 204"/>
                <a:gd name="T25" fmla="*/ 64 h 224"/>
                <a:gd name="T26" fmla="*/ 156 w 204"/>
                <a:gd name="T27" fmla="*/ 64 h 224"/>
                <a:gd name="T28" fmla="*/ 140 w 204"/>
                <a:gd name="T29" fmla="*/ 60 h 224"/>
                <a:gd name="T30" fmla="*/ 156 w 204"/>
                <a:gd name="T31" fmla="*/ 56 h 224"/>
                <a:gd name="T32" fmla="*/ 168 w 204"/>
                <a:gd name="T33" fmla="*/ 44 h 224"/>
                <a:gd name="T34" fmla="*/ 160 w 204"/>
                <a:gd name="T35" fmla="*/ 32 h 224"/>
                <a:gd name="T36" fmla="*/ 44 w 204"/>
                <a:gd name="T37" fmla="*/ 24 h 224"/>
                <a:gd name="T38" fmla="*/ 60 w 204"/>
                <a:gd name="T39" fmla="*/ 20 h 224"/>
                <a:gd name="T40" fmla="*/ 76 w 204"/>
                <a:gd name="T41" fmla="*/ 32 h 224"/>
                <a:gd name="T42" fmla="*/ 52 w 204"/>
                <a:gd name="T43" fmla="*/ 32 h 224"/>
                <a:gd name="T44" fmla="*/ 44 w 204"/>
                <a:gd name="T45" fmla="*/ 44 h 224"/>
                <a:gd name="T46" fmla="*/ 60 w 204"/>
                <a:gd name="T47" fmla="*/ 40 h 224"/>
                <a:gd name="T48" fmla="*/ 80 w 204"/>
                <a:gd name="T49" fmla="*/ 40 h 224"/>
                <a:gd name="T50" fmla="*/ 80 w 204"/>
                <a:gd name="T51" fmla="*/ 56 h 224"/>
                <a:gd name="T52" fmla="*/ 56 w 204"/>
                <a:gd name="T53" fmla="*/ 60 h 224"/>
                <a:gd name="T54" fmla="*/ 36 w 204"/>
                <a:gd name="T55" fmla="*/ 92 h 224"/>
                <a:gd name="T56" fmla="*/ 12 w 204"/>
                <a:gd name="T57" fmla="*/ 92 h 224"/>
                <a:gd name="T58" fmla="*/ 24 w 204"/>
                <a:gd name="T59" fmla="*/ 96 h 224"/>
                <a:gd name="T60" fmla="*/ 28 w 204"/>
                <a:gd name="T61" fmla="*/ 108 h 224"/>
                <a:gd name="T62" fmla="*/ 48 w 204"/>
                <a:gd name="T63" fmla="*/ 104 h 224"/>
                <a:gd name="T64" fmla="*/ 64 w 204"/>
                <a:gd name="T65" fmla="*/ 108 h 224"/>
                <a:gd name="T66" fmla="*/ 80 w 204"/>
                <a:gd name="T67" fmla="*/ 120 h 224"/>
                <a:gd name="T68" fmla="*/ 96 w 204"/>
                <a:gd name="T69" fmla="*/ 136 h 224"/>
                <a:gd name="T70" fmla="*/ 84 w 204"/>
                <a:gd name="T71" fmla="*/ 160 h 224"/>
                <a:gd name="T72" fmla="*/ 68 w 204"/>
                <a:gd name="T73" fmla="*/ 180 h 224"/>
                <a:gd name="T74" fmla="*/ 72 w 204"/>
                <a:gd name="T75" fmla="*/ 204 h 224"/>
                <a:gd name="T76" fmla="*/ 56 w 204"/>
                <a:gd name="T77" fmla="*/ 188 h 224"/>
                <a:gd name="T78" fmla="*/ 48 w 204"/>
                <a:gd name="T79" fmla="*/ 164 h 224"/>
                <a:gd name="T80" fmla="*/ 36 w 204"/>
                <a:gd name="T81" fmla="*/ 148 h 224"/>
                <a:gd name="T82" fmla="*/ 28 w 204"/>
                <a:gd name="T83" fmla="*/ 120 h 224"/>
                <a:gd name="T84" fmla="*/ 24 w 204"/>
                <a:gd name="T85" fmla="*/ 112 h 224"/>
                <a:gd name="T86" fmla="*/ 8 w 204"/>
                <a:gd name="T87" fmla="*/ 104 h 224"/>
                <a:gd name="T88" fmla="*/ 104 w 204"/>
                <a:gd name="T89" fmla="*/ 224 h 224"/>
                <a:gd name="T90" fmla="*/ 152 w 204"/>
                <a:gd name="T91" fmla="*/ 40 h 224"/>
                <a:gd name="T92" fmla="*/ 144 w 204"/>
                <a:gd name="T93" fmla="*/ 44 h 224"/>
                <a:gd name="T94" fmla="*/ 132 w 204"/>
                <a:gd name="T95" fmla="*/ 40 h 224"/>
                <a:gd name="T96" fmla="*/ 136 w 204"/>
                <a:gd name="T97" fmla="*/ 48 h 224"/>
                <a:gd name="T98" fmla="*/ 72 w 204"/>
                <a:gd name="T99" fmla="*/ 72 h 224"/>
                <a:gd name="T100" fmla="*/ 72 w 204"/>
                <a:gd name="T101" fmla="*/ 64 h 224"/>
                <a:gd name="T102" fmla="*/ 84 w 204"/>
                <a:gd name="T103" fmla="*/ 64 h 224"/>
                <a:gd name="T104" fmla="*/ 76 w 204"/>
                <a:gd name="T105" fmla="*/ 6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4" h="224">
                  <a:moveTo>
                    <a:pt x="181" y="185"/>
                  </a:moveTo>
                  <a:cubicBezTo>
                    <a:pt x="176" y="180"/>
                    <a:pt x="176" y="180"/>
                    <a:pt x="176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72" y="164"/>
                    <a:pt x="172" y="164"/>
                    <a:pt x="172" y="164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76" y="148"/>
                    <a:pt x="176" y="148"/>
                    <a:pt x="176" y="148"/>
                  </a:cubicBezTo>
                  <a:cubicBezTo>
                    <a:pt x="172" y="140"/>
                    <a:pt x="172" y="140"/>
                    <a:pt x="172" y="140"/>
                  </a:cubicBezTo>
                  <a:cubicBezTo>
                    <a:pt x="172" y="132"/>
                    <a:pt x="172" y="132"/>
                    <a:pt x="172" y="132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156" y="128"/>
                    <a:pt x="156" y="128"/>
                    <a:pt x="156" y="128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0" y="132"/>
                    <a:pt x="140" y="132"/>
                    <a:pt x="140" y="132"/>
                  </a:cubicBezTo>
                  <a:cubicBezTo>
                    <a:pt x="132" y="128"/>
                    <a:pt x="132" y="128"/>
                    <a:pt x="132" y="128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132" y="100"/>
                    <a:pt x="132" y="100"/>
                    <a:pt x="132" y="100"/>
                  </a:cubicBezTo>
                  <a:cubicBezTo>
                    <a:pt x="132" y="88"/>
                    <a:pt x="132" y="88"/>
                    <a:pt x="132" y="88"/>
                  </a:cubicBezTo>
                  <a:cubicBezTo>
                    <a:pt x="136" y="84"/>
                    <a:pt x="136" y="84"/>
                    <a:pt x="136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52" y="80"/>
                    <a:pt x="152" y="80"/>
                    <a:pt x="152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168" y="84"/>
                    <a:pt x="168" y="84"/>
                    <a:pt x="168" y="84"/>
                  </a:cubicBezTo>
                  <a:cubicBezTo>
                    <a:pt x="176" y="88"/>
                    <a:pt x="176" y="88"/>
                    <a:pt x="176" y="8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8" y="80"/>
                    <a:pt x="188" y="80"/>
                    <a:pt x="188" y="80"/>
                  </a:cubicBezTo>
                  <a:cubicBezTo>
                    <a:pt x="196" y="84"/>
                    <a:pt x="196" y="84"/>
                    <a:pt x="196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203" y="80"/>
                    <a:pt x="202" y="76"/>
                    <a:pt x="201" y="72"/>
                  </a:cubicBezTo>
                  <a:cubicBezTo>
                    <a:pt x="196" y="72"/>
                    <a:pt x="196" y="72"/>
                    <a:pt x="196" y="72"/>
                  </a:cubicBezTo>
                  <a:cubicBezTo>
                    <a:pt x="192" y="68"/>
                    <a:pt x="192" y="68"/>
                    <a:pt x="192" y="68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88" y="64"/>
                    <a:pt x="188" y="64"/>
                    <a:pt x="188" y="64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76" y="60"/>
                    <a:pt x="176" y="60"/>
                    <a:pt x="176" y="60"/>
                  </a:cubicBezTo>
                  <a:cubicBezTo>
                    <a:pt x="184" y="68"/>
                    <a:pt x="184" y="68"/>
                    <a:pt x="184" y="68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2" y="68"/>
                    <a:pt x="172" y="68"/>
                    <a:pt x="172" y="68"/>
                  </a:cubicBezTo>
                  <a:cubicBezTo>
                    <a:pt x="172" y="64"/>
                    <a:pt x="172" y="64"/>
                    <a:pt x="172" y="64"/>
                  </a:cubicBezTo>
                  <a:cubicBezTo>
                    <a:pt x="168" y="56"/>
                    <a:pt x="168" y="56"/>
                    <a:pt x="168" y="56"/>
                  </a:cubicBezTo>
                  <a:cubicBezTo>
                    <a:pt x="164" y="60"/>
                    <a:pt x="164" y="60"/>
                    <a:pt x="164" y="60"/>
                  </a:cubicBezTo>
                  <a:cubicBezTo>
                    <a:pt x="156" y="64"/>
                    <a:pt x="156" y="64"/>
                    <a:pt x="156" y="64"/>
                  </a:cubicBezTo>
                  <a:cubicBezTo>
                    <a:pt x="152" y="68"/>
                    <a:pt x="152" y="68"/>
                    <a:pt x="152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4" y="52"/>
                    <a:pt x="144" y="52"/>
                    <a:pt x="144" y="52"/>
                  </a:cubicBezTo>
                  <a:cubicBezTo>
                    <a:pt x="152" y="52"/>
                    <a:pt x="152" y="52"/>
                    <a:pt x="152" y="52"/>
                  </a:cubicBezTo>
                  <a:cubicBezTo>
                    <a:pt x="156" y="56"/>
                    <a:pt x="156" y="56"/>
                    <a:pt x="156" y="56"/>
                  </a:cubicBezTo>
                  <a:cubicBezTo>
                    <a:pt x="156" y="48"/>
                    <a:pt x="156" y="48"/>
                    <a:pt x="156" y="48"/>
                  </a:cubicBezTo>
                  <a:cubicBezTo>
                    <a:pt x="160" y="44"/>
                    <a:pt x="160" y="44"/>
                    <a:pt x="160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64" y="36"/>
                    <a:pt x="164" y="36"/>
                    <a:pt x="164" y="36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20"/>
                    <a:pt x="160" y="20"/>
                    <a:pt x="160" y="20"/>
                  </a:cubicBezTo>
                  <a:cubicBezTo>
                    <a:pt x="144" y="9"/>
                    <a:pt x="125" y="2"/>
                    <a:pt x="104" y="0"/>
                  </a:cubicBezTo>
                  <a:cubicBezTo>
                    <a:pt x="81" y="2"/>
                    <a:pt x="61" y="11"/>
                    <a:pt x="44" y="24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72" y="112"/>
                    <a:pt x="72" y="112"/>
                    <a:pt x="72" y="112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92" y="148"/>
                    <a:pt x="92" y="148"/>
                    <a:pt x="92" y="148"/>
                  </a:cubicBezTo>
                  <a:cubicBezTo>
                    <a:pt x="84" y="152"/>
                    <a:pt x="84" y="152"/>
                    <a:pt x="84" y="152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76" y="164"/>
                    <a:pt x="76" y="164"/>
                    <a:pt x="76" y="164"/>
                  </a:cubicBezTo>
                  <a:cubicBezTo>
                    <a:pt x="76" y="176"/>
                    <a:pt x="76" y="176"/>
                    <a:pt x="76" y="176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4" y="192"/>
                    <a:pt x="64" y="192"/>
                    <a:pt x="64" y="192"/>
                  </a:cubicBezTo>
                  <a:cubicBezTo>
                    <a:pt x="68" y="200"/>
                    <a:pt x="68" y="200"/>
                    <a:pt x="68" y="200"/>
                  </a:cubicBezTo>
                  <a:cubicBezTo>
                    <a:pt x="72" y="204"/>
                    <a:pt x="72" y="204"/>
                    <a:pt x="72" y="204"/>
                  </a:cubicBezTo>
                  <a:cubicBezTo>
                    <a:pt x="64" y="204"/>
                    <a:pt x="64" y="204"/>
                    <a:pt x="64" y="204"/>
                  </a:cubicBezTo>
                  <a:cubicBezTo>
                    <a:pt x="60" y="200"/>
                    <a:pt x="60" y="200"/>
                    <a:pt x="60" y="200"/>
                  </a:cubicBezTo>
                  <a:cubicBezTo>
                    <a:pt x="56" y="188"/>
                    <a:pt x="56" y="188"/>
                    <a:pt x="56" y="188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72"/>
                    <a:pt x="52" y="172"/>
                    <a:pt x="52" y="172"/>
                  </a:cubicBezTo>
                  <a:cubicBezTo>
                    <a:pt x="48" y="164"/>
                    <a:pt x="48" y="164"/>
                    <a:pt x="48" y="164"/>
                  </a:cubicBezTo>
                  <a:cubicBezTo>
                    <a:pt x="44" y="156"/>
                    <a:pt x="44" y="156"/>
                    <a:pt x="44" y="156"/>
                  </a:cubicBezTo>
                  <a:cubicBezTo>
                    <a:pt x="44" y="148"/>
                    <a:pt x="44" y="148"/>
                    <a:pt x="44" y="148"/>
                  </a:cubicBezTo>
                  <a:cubicBezTo>
                    <a:pt x="36" y="148"/>
                    <a:pt x="36" y="148"/>
                    <a:pt x="36" y="148"/>
                  </a:cubicBezTo>
                  <a:cubicBezTo>
                    <a:pt x="28" y="140"/>
                    <a:pt x="28" y="140"/>
                    <a:pt x="28" y="140"/>
                  </a:cubicBezTo>
                  <a:cubicBezTo>
                    <a:pt x="24" y="132"/>
                    <a:pt x="24" y="132"/>
                    <a:pt x="24" y="132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2"/>
                    <a:pt x="32" y="112"/>
                    <a:pt x="32" y="112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2" y="108"/>
                    <a:pt x="12" y="108"/>
                    <a:pt x="12" y="108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71"/>
                    <a:pt x="46" y="220"/>
                    <a:pt x="104" y="224"/>
                  </a:cubicBezTo>
                  <a:cubicBezTo>
                    <a:pt x="135" y="222"/>
                    <a:pt x="162" y="207"/>
                    <a:pt x="181" y="185"/>
                  </a:cubicBezTo>
                  <a:close/>
                  <a:moveTo>
                    <a:pt x="144" y="36"/>
                  </a:moveTo>
                  <a:cubicBezTo>
                    <a:pt x="152" y="40"/>
                    <a:pt x="152" y="40"/>
                    <a:pt x="152" y="40"/>
                  </a:cubicBezTo>
                  <a:cubicBezTo>
                    <a:pt x="148" y="48"/>
                    <a:pt x="148" y="48"/>
                    <a:pt x="148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4"/>
                    <a:pt x="144" y="44"/>
                    <a:pt x="144" y="44"/>
                  </a:cubicBezTo>
                  <a:cubicBezTo>
                    <a:pt x="140" y="40"/>
                    <a:pt x="140" y="40"/>
                    <a:pt x="140" y="40"/>
                  </a:cubicBezTo>
                  <a:lnTo>
                    <a:pt x="144" y="36"/>
                  </a:lnTo>
                  <a:close/>
                  <a:moveTo>
                    <a:pt x="132" y="40"/>
                  </a:moveTo>
                  <a:cubicBezTo>
                    <a:pt x="136" y="40"/>
                    <a:pt x="136" y="40"/>
                    <a:pt x="136" y="40"/>
                  </a:cubicBezTo>
                  <a:cubicBezTo>
                    <a:pt x="140" y="44"/>
                    <a:pt x="140" y="44"/>
                    <a:pt x="140" y="44"/>
                  </a:cubicBezTo>
                  <a:cubicBezTo>
                    <a:pt x="136" y="48"/>
                    <a:pt x="136" y="48"/>
                    <a:pt x="136" y="48"/>
                  </a:cubicBezTo>
                  <a:cubicBezTo>
                    <a:pt x="132" y="44"/>
                    <a:pt x="132" y="44"/>
                    <a:pt x="132" y="44"/>
                  </a:cubicBezTo>
                  <a:lnTo>
                    <a:pt x="132" y="40"/>
                  </a:lnTo>
                  <a:close/>
                  <a:moveTo>
                    <a:pt x="72" y="72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4"/>
                    <a:pt x="68" y="64"/>
                    <a:pt x="68" y="64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76" y="68"/>
                    <a:pt x="76" y="68"/>
                    <a:pt x="76" y="68"/>
                  </a:cubicBezTo>
                  <a:lnTo>
                    <a:pt x="72" y="72"/>
                  </a:lnTo>
                  <a:close/>
                  <a:moveTo>
                    <a:pt x="84" y="64"/>
                  </a:moveTo>
                  <a:cubicBezTo>
                    <a:pt x="80" y="68"/>
                    <a:pt x="80" y="68"/>
                    <a:pt x="80" y="68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76" y="60"/>
                    <a:pt x="76" y="60"/>
                    <a:pt x="76" y="60"/>
                  </a:cubicBezTo>
                  <a:cubicBezTo>
                    <a:pt x="84" y="60"/>
                    <a:pt x="84" y="60"/>
                    <a:pt x="84" y="60"/>
                  </a:cubicBezTo>
                  <a:lnTo>
                    <a:pt x="84" y="64"/>
                  </a:lnTo>
                  <a:close/>
                </a:path>
              </a:pathLst>
            </a:custGeom>
            <a:solidFill>
              <a:srgbClr val="27A2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9540876" y="2257052"/>
              <a:ext cx="230188" cy="195263"/>
            </a:xfrm>
            <a:custGeom>
              <a:avLst/>
              <a:gdLst>
                <a:gd name="T0" fmla="*/ 24 w 61"/>
                <a:gd name="T1" fmla="*/ 16 h 52"/>
                <a:gd name="T2" fmla="*/ 32 w 61"/>
                <a:gd name="T3" fmla="*/ 20 h 52"/>
                <a:gd name="T4" fmla="*/ 28 w 61"/>
                <a:gd name="T5" fmla="*/ 24 h 52"/>
                <a:gd name="T6" fmla="*/ 20 w 61"/>
                <a:gd name="T7" fmla="*/ 24 h 52"/>
                <a:gd name="T8" fmla="*/ 16 w 61"/>
                <a:gd name="T9" fmla="*/ 28 h 52"/>
                <a:gd name="T10" fmla="*/ 16 w 61"/>
                <a:gd name="T11" fmla="*/ 36 h 52"/>
                <a:gd name="T12" fmla="*/ 12 w 61"/>
                <a:gd name="T13" fmla="*/ 32 h 52"/>
                <a:gd name="T14" fmla="*/ 4 w 61"/>
                <a:gd name="T15" fmla="*/ 32 h 52"/>
                <a:gd name="T16" fmla="*/ 0 w 61"/>
                <a:gd name="T17" fmla="*/ 40 h 52"/>
                <a:gd name="T18" fmla="*/ 4 w 61"/>
                <a:gd name="T19" fmla="*/ 48 h 52"/>
                <a:gd name="T20" fmla="*/ 12 w 61"/>
                <a:gd name="T21" fmla="*/ 48 h 52"/>
                <a:gd name="T22" fmla="*/ 16 w 61"/>
                <a:gd name="T23" fmla="*/ 44 h 52"/>
                <a:gd name="T24" fmla="*/ 24 w 61"/>
                <a:gd name="T25" fmla="*/ 40 h 52"/>
                <a:gd name="T26" fmla="*/ 28 w 61"/>
                <a:gd name="T27" fmla="*/ 36 h 52"/>
                <a:gd name="T28" fmla="*/ 32 w 61"/>
                <a:gd name="T29" fmla="*/ 44 h 52"/>
                <a:gd name="T30" fmla="*/ 32 w 61"/>
                <a:gd name="T31" fmla="*/ 48 h 52"/>
                <a:gd name="T32" fmla="*/ 36 w 61"/>
                <a:gd name="T33" fmla="*/ 52 h 52"/>
                <a:gd name="T34" fmla="*/ 44 w 61"/>
                <a:gd name="T35" fmla="*/ 48 h 52"/>
                <a:gd name="T36" fmla="*/ 36 w 61"/>
                <a:gd name="T37" fmla="*/ 40 h 52"/>
                <a:gd name="T38" fmla="*/ 40 w 61"/>
                <a:gd name="T39" fmla="*/ 36 h 52"/>
                <a:gd name="T40" fmla="*/ 48 w 61"/>
                <a:gd name="T41" fmla="*/ 44 h 52"/>
                <a:gd name="T42" fmla="*/ 48 w 61"/>
                <a:gd name="T43" fmla="*/ 48 h 52"/>
                <a:gd name="T44" fmla="*/ 52 w 61"/>
                <a:gd name="T45" fmla="*/ 48 h 52"/>
                <a:gd name="T46" fmla="*/ 56 w 61"/>
                <a:gd name="T47" fmla="*/ 52 h 52"/>
                <a:gd name="T48" fmla="*/ 61 w 61"/>
                <a:gd name="T49" fmla="*/ 52 h 52"/>
                <a:gd name="T50" fmla="*/ 20 w 61"/>
                <a:gd name="T51" fmla="*/ 0 h 52"/>
                <a:gd name="T52" fmla="*/ 20 w 61"/>
                <a:gd name="T53" fmla="*/ 12 h 52"/>
                <a:gd name="T54" fmla="*/ 24 w 61"/>
                <a:gd name="T55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1" h="52">
                  <a:moveTo>
                    <a:pt x="24" y="16"/>
                  </a:moveTo>
                  <a:cubicBezTo>
                    <a:pt x="32" y="20"/>
                    <a:pt x="32" y="20"/>
                    <a:pt x="32" y="20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52"/>
                    <a:pt x="36" y="52"/>
                    <a:pt x="36" y="52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61" y="52"/>
                    <a:pt x="61" y="52"/>
                    <a:pt x="61" y="52"/>
                  </a:cubicBezTo>
                  <a:cubicBezTo>
                    <a:pt x="53" y="31"/>
                    <a:pt x="38" y="13"/>
                    <a:pt x="20" y="0"/>
                  </a:cubicBezTo>
                  <a:cubicBezTo>
                    <a:pt x="20" y="12"/>
                    <a:pt x="20" y="12"/>
                    <a:pt x="20" y="12"/>
                  </a:cubicBezTo>
                  <a:lnTo>
                    <a:pt x="24" y="16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7"/>
            <p:cNvSpPr>
              <a:spLocks/>
            </p:cNvSpPr>
            <p:nvPr/>
          </p:nvSpPr>
          <p:spPr bwMode="auto">
            <a:xfrm>
              <a:off x="9540876" y="2317377"/>
              <a:ext cx="46038" cy="44450"/>
            </a:xfrm>
            <a:custGeom>
              <a:avLst/>
              <a:gdLst>
                <a:gd name="T0" fmla="*/ 10 w 29"/>
                <a:gd name="T1" fmla="*/ 28 h 28"/>
                <a:gd name="T2" fmla="*/ 19 w 29"/>
                <a:gd name="T3" fmla="*/ 28 h 28"/>
                <a:gd name="T4" fmla="*/ 29 w 29"/>
                <a:gd name="T5" fmla="*/ 9 h 28"/>
                <a:gd name="T6" fmla="*/ 10 w 29"/>
                <a:gd name="T7" fmla="*/ 0 h 28"/>
                <a:gd name="T8" fmla="*/ 0 w 29"/>
                <a:gd name="T9" fmla="*/ 9 h 28"/>
                <a:gd name="T10" fmla="*/ 10 w 29"/>
                <a:gd name="T11" fmla="*/ 19 h 28"/>
                <a:gd name="T12" fmla="*/ 10 w 29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10" y="28"/>
                  </a:moveTo>
                  <a:lnTo>
                    <a:pt x="19" y="28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9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8"/>
            <p:cNvSpPr>
              <a:spLocks/>
            </p:cNvSpPr>
            <p:nvPr/>
          </p:nvSpPr>
          <p:spPr bwMode="auto">
            <a:xfrm>
              <a:off x="9510713" y="2331664"/>
              <a:ext cx="30163" cy="30163"/>
            </a:xfrm>
            <a:custGeom>
              <a:avLst/>
              <a:gdLst>
                <a:gd name="T0" fmla="*/ 19 w 19"/>
                <a:gd name="T1" fmla="*/ 10 h 19"/>
                <a:gd name="T2" fmla="*/ 10 w 19"/>
                <a:gd name="T3" fmla="*/ 0 h 19"/>
                <a:gd name="T4" fmla="*/ 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1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9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9496426" y="2482477"/>
              <a:ext cx="300038" cy="393700"/>
            </a:xfrm>
            <a:custGeom>
              <a:avLst/>
              <a:gdLst>
                <a:gd name="T0" fmla="*/ 76 w 80"/>
                <a:gd name="T1" fmla="*/ 4 h 105"/>
                <a:gd name="T2" fmla="*/ 76 w 80"/>
                <a:gd name="T3" fmla="*/ 4 h 105"/>
                <a:gd name="T4" fmla="*/ 68 w 80"/>
                <a:gd name="T5" fmla="*/ 4 h 105"/>
                <a:gd name="T6" fmla="*/ 60 w 80"/>
                <a:gd name="T7" fmla="*/ 0 h 105"/>
                <a:gd name="T8" fmla="*/ 52 w 80"/>
                <a:gd name="T9" fmla="*/ 4 h 105"/>
                <a:gd name="T10" fmla="*/ 48 w 80"/>
                <a:gd name="T11" fmla="*/ 8 h 105"/>
                <a:gd name="T12" fmla="*/ 40 w 80"/>
                <a:gd name="T13" fmla="*/ 4 h 105"/>
                <a:gd name="T14" fmla="*/ 36 w 80"/>
                <a:gd name="T15" fmla="*/ 0 h 105"/>
                <a:gd name="T16" fmla="*/ 24 w 80"/>
                <a:gd name="T17" fmla="*/ 0 h 105"/>
                <a:gd name="T18" fmla="*/ 16 w 80"/>
                <a:gd name="T19" fmla="*/ 4 h 105"/>
                <a:gd name="T20" fmla="*/ 8 w 80"/>
                <a:gd name="T21" fmla="*/ 4 h 105"/>
                <a:gd name="T22" fmla="*/ 4 w 80"/>
                <a:gd name="T23" fmla="*/ 8 h 105"/>
                <a:gd name="T24" fmla="*/ 4 w 80"/>
                <a:gd name="T25" fmla="*/ 20 h 105"/>
                <a:gd name="T26" fmla="*/ 0 w 80"/>
                <a:gd name="T27" fmla="*/ 24 h 105"/>
                <a:gd name="T28" fmla="*/ 0 w 80"/>
                <a:gd name="T29" fmla="*/ 36 h 105"/>
                <a:gd name="T30" fmla="*/ 4 w 80"/>
                <a:gd name="T31" fmla="*/ 48 h 105"/>
                <a:gd name="T32" fmla="*/ 12 w 80"/>
                <a:gd name="T33" fmla="*/ 52 h 105"/>
                <a:gd name="T34" fmla="*/ 20 w 80"/>
                <a:gd name="T35" fmla="*/ 52 h 105"/>
                <a:gd name="T36" fmla="*/ 28 w 80"/>
                <a:gd name="T37" fmla="*/ 48 h 105"/>
                <a:gd name="T38" fmla="*/ 36 w 80"/>
                <a:gd name="T39" fmla="*/ 48 h 105"/>
                <a:gd name="T40" fmla="*/ 44 w 80"/>
                <a:gd name="T41" fmla="*/ 52 h 105"/>
                <a:gd name="T42" fmla="*/ 44 w 80"/>
                <a:gd name="T43" fmla="*/ 60 h 105"/>
                <a:gd name="T44" fmla="*/ 48 w 80"/>
                <a:gd name="T45" fmla="*/ 68 h 105"/>
                <a:gd name="T46" fmla="*/ 40 w 80"/>
                <a:gd name="T47" fmla="*/ 76 h 105"/>
                <a:gd name="T48" fmla="*/ 44 w 80"/>
                <a:gd name="T49" fmla="*/ 84 h 105"/>
                <a:gd name="T50" fmla="*/ 48 w 80"/>
                <a:gd name="T51" fmla="*/ 92 h 105"/>
                <a:gd name="T52" fmla="*/ 48 w 80"/>
                <a:gd name="T53" fmla="*/ 100 h 105"/>
                <a:gd name="T54" fmla="*/ 53 w 80"/>
                <a:gd name="T55" fmla="*/ 105 h 105"/>
                <a:gd name="T56" fmla="*/ 80 w 80"/>
                <a:gd name="T57" fmla="*/ 32 h 105"/>
                <a:gd name="T58" fmla="*/ 76 w 80"/>
                <a:gd name="T59" fmla="*/ 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105">
                  <a:moveTo>
                    <a:pt x="76" y="4"/>
                  </a:moveTo>
                  <a:cubicBezTo>
                    <a:pt x="76" y="4"/>
                    <a:pt x="76" y="4"/>
                    <a:pt x="76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8" y="68"/>
                    <a:pt x="48" y="68"/>
                    <a:pt x="48" y="68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100"/>
                    <a:pt x="48" y="100"/>
                    <a:pt x="48" y="100"/>
                  </a:cubicBezTo>
                  <a:cubicBezTo>
                    <a:pt x="53" y="105"/>
                    <a:pt x="53" y="105"/>
                    <a:pt x="53" y="105"/>
                  </a:cubicBezTo>
                  <a:cubicBezTo>
                    <a:pt x="70" y="85"/>
                    <a:pt x="80" y="60"/>
                    <a:pt x="80" y="32"/>
                  </a:cubicBezTo>
                  <a:cubicBezTo>
                    <a:pt x="80" y="22"/>
                    <a:pt x="79" y="13"/>
                    <a:pt x="76" y="4"/>
                  </a:cubicBez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Freeform 10"/>
            <p:cNvSpPr>
              <a:spLocks/>
            </p:cNvSpPr>
            <p:nvPr/>
          </p:nvSpPr>
          <p:spPr bwMode="auto">
            <a:xfrm>
              <a:off x="9301163" y="2407864"/>
              <a:ext cx="30163" cy="28575"/>
            </a:xfrm>
            <a:custGeom>
              <a:avLst/>
              <a:gdLst>
                <a:gd name="T0" fmla="*/ 0 w 19"/>
                <a:gd name="T1" fmla="*/ 9 h 18"/>
                <a:gd name="T2" fmla="*/ 9 w 19"/>
                <a:gd name="T3" fmla="*/ 18 h 18"/>
                <a:gd name="T4" fmla="*/ 19 w 19"/>
                <a:gd name="T5" fmla="*/ 9 h 18"/>
                <a:gd name="T6" fmla="*/ 19 w 19"/>
                <a:gd name="T7" fmla="*/ 0 h 18"/>
                <a:gd name="T8" fmla="*/ 0 w 19"/>
                <a:gd name="T9" fmla="*/ 0 h 18"/>
                <a:gd name="T10" fmla="*/ 0 w 19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0" y="9"/>
                  </a:moveTo>
                  <a:lnTo>
                    <a:pt x="9" y="18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Freeform 11"/>
            <p:cNvSpPr>
              <a:spLocks/>
            </p:cNvSpPr>
            <p:nvPr/>
          </p:nvSpPr>
          <p:spPr bwMode="auto">
            <a:xfrm>
              <a:off x="9271001" y="2422152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9 h 19"/>
                <a:gd name="T4" fmla="*/ 9 w 19"/>
                <a:gd name="T5" fmla="*/ 19 h 19"/>
                <a:gd name="T6" fmla="*/ 19 w 19"/>
                <a:gd name="T7" fmla="*/ 9 h 19"/>
                <a:gd name="T8" fmla="*/ 9 w 19"/>
                <a:gd name="T9" fmla="*/ 0 h 19"/>
                <a:gd name="T10" fmla="*/ 0 w 1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9"/>
                  </a:lnTo>
                  <a:lnTo>
                    <a:pt x="9" y="19"/>
                  </a:lnTo>
                  <a:lnTo>
                    <a:pt x="19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Freeform 12"/>
            <p:cNvSpPr>
              <a:spLocks/>
            </p:cNvSpPr>
            <p:nvPr/>
          </p:nvSpPr>
          <p:spPr bwMode="auto">
            <a:xfrm>
              <a:off x="8955088" y="2538039"/>
              <a:ext cx="450850" cy="485775"/>
            </a:xfrm>
            <a:custGeom>
              <a:avLst/>
              <a:gdLst>
                <a:gd name="T0" fmla="*/ 16 w 120"/>
                <a:gd name="T1" fmla="*/ 17 h 129"/>
                <a:gd name="T2" fmla="*/ 16 w 120"/>
                <a:gd name="T3" fmla="*/ 5 h 129"/>
                <a:gd name="T4" fmla="*/ 12 w 120"/>
                <a:gd name="T5" fmla="*/ 5 h 129"/>
                <a:gd name="T6" fmla="*/ 8 w 120"/>
                <a:gd name="T7" fmla="*/ 1 h 129"/>
                <a:gd name="T8" fmla="*/ 4 w 120"/>
                <a:gd name="T9" fmla="*/ 1 h 129"/>
                <a:gd name="T10" fmla="*/ 1 w 120"/>
                <a:gd name="T11" fmla="*/ 0 h 129"/>
                <a:gd name="T12" fmla="*/ 0 w 120"/>
                <a:gd name="T13" fmla="*/ 17 h 129"/>
                <a:gd name="T14" fmla="*/ 112 w 120"/>
                <a:gd name="T15" fmla="*/ 129 h 129"/>
                <a:gd name="T16" fmla="*/ 120 w 120"/>
                <a:gd name="T17" fmla="*/ 129 h 129"/>
                <a:gd name="T18" fmla="*/ 16 w 120"/>
                <a:gd name="T19" fmla="*/ 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29">
                  <a:moveTo>
                    <a:pt x="16" y="17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6"/>
                    <a:pt x="0" y="11"/>
                    <a:pt x="0" y="17"/>
                  </a:cubicBezTo>
                  <a:cubicBezTo>
                    <a:pt x="0" y="79"/>
                    <a:pt x="50" y="129"/>
                    <a:pt x="112" y="129"/>
                  </a:cubicBezTo>
                  <a:cubicBezTo>
                    <a:pt x="115" y="129"/>
                    <a:pt x="117" y="129"/>
                    <a:pt x="120" y="129"/>
                  </a:cubicBezTo>
                  <a:cubicBezTo>
                    <a:pt x="62" y="125"/>
                    <a:pt x="16" y="76"/>
                    <a:pt x="16" y="17"/>
                  </a:cubicBez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7" name="Freeform 13"/>
            <p:cNvSpPr>
              <a:spLocks/>
            </p:cNvSpPr>
            <p:nvPr/>
          </p:nvSpPr>
          <p:spPr bwMode="auto">
            <a:xfrm>
              <a:off x="9136063" y="2180852"/>
              <a:ext cx="269875" cy="90488"/>
            </a:xfrm>
            <a:custGeom>
              <a:avLst/>
              <a:gdLst>
                <a:gd name="T0" fmla="*/ 12 w 72"/>
                <a:gd name="T1" fmla="*/ 24 h 24"/>
                <a:gd name="T2" fmla="*/ 72 w 72"/>
                <a:gd name="T3" fmla="*/ 0 h 24"/>
                <a:gd name="T4" fmla="*/ 64 w 72"/>
                <a:gd name="T5" fmla="*/ 0 h 24"/>
                <a:gd name="T6" fmla="*/ 0 w 72"/>
                <a:gd name="T7" fmla="*/ 20 h 24"/>
                <a:gd name="T8" fmla="*/ 4 w 72"/>
                <a:gd name="T9" fmla="*/ 20 h 24"/>
                <a:gd name="T10" fmla="*/ 12 w 72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24">
                  <a:moveTo>
                    <a:pt x="12" y="24"/>
                  </a:moveTo>
                  <a:cubicBezTo>
                    <a:pt x="29" y="11"/>
                    <a:pt x="49" y="2"/>
                    <a:pt x="72" y="0"/>
                  </a:cubicBezTo>
                  <a:cubicBezTo>
                    <a:pt x="69" y="0"/>
                    <a:pt x="67" y="0"/>
                    <a:pt x="64" y="0"/>
                  </a:cubicBezTo>
                  <a:cubicBezTo>
                    <a:pt x="40" y="0"/>
                    <a:pt x="18" y="7"/>
                    <a:pt x="0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2" y="24"/>
                  </a:lnTo>
                  <a:close/>
                </a:path>
              </a:pathLst>
            </a:custGeom>
            <a:solidFill>
              <a:srgbClr val="218B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8" name="Freeform 14"/>
            <p:cNvSpPr>
              <a:spLocks/>
            </p:cNvSpPr>
            <p:nvPr/>
          </p:nvSpPr>
          <p:spPr bwMode="auto">
            <a:xfrm>
              <a:off x="8958263" y="2257052"/>
              <a:ext cx="222250" cy="300038"/>
            </a:xfrm>
            <a:custGeom>
              <a:avLst/>
              <a:gdLst>
                <a:gd name="T0" fmla="*/ 7 w 59"/>
                <a:gd name="T1" fmla="*/ 76 h 80"/>
                <a:gd name="T2" fmla="*/ 11 w 59"/>
                <a:gd name="T3" fmla="*/ 80 h 80"/>
                <a:gd name="T4" fmla="*/ 15 w 59"/>
                <a:gd name="T5" fmla="*/ 80 h 80"/>
                <a:gd name="T6" fmla="*/ 59 w 59"/>
                <a:gd name="T7" fmla="*/ 4 h 80"/>
                <a:gd name="T8" fmla="*/ 51 w 59"/>
                <a:gd name="T9" fmla="*/ 0 h 80"/>
                <a:gd name="T10" fmla="*/ 47 w 59"/>
                <a:gd name="T11" fmla="*/ 0 h 80"/>
                <a:gd name="T12" fmla="*/ 0 w 59"/>
                <a:gd name="T13" fmla="*/ 75 h 80"/>
                <a:gd name="T14" fmla="*/ 3 w 59"/>
                <a:gd name="T15" fmla="*/ 76 h 80"/>
                <a:gd name="T16" fmla="*/ 7 w 59"/>
                <a:gd name="T1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0">
                  <a:moveTo>
                    <a:pt x="7" y="76"/>
                  </a:moveTo>
                  <a:cubicBezTo>
                    <a:pt x="11" y="80"/>
                    <a:pt x="11" y="80"/>
                    <a:pt x="11" y="80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8" y="48"/>
                    <a:pt x="35" y="22"/>
                    <a:pt x="59" y="4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22" y="17"/>
                    <a:pt x="5" y="44"/>
                    <a:pt x="0" y="75"/>
                  </a:cubicBezTo>
                  <a:cubicBezTo>
                    <a:pt x="3" y="76"/>
                    <a:pt x="3" y="76"/>
                    <a:pt x="3" y="76"/>
                  </a:cubicBezTo>
                  <a:lnTo>
                    <a:pt x="7" y="76"/>
                  </a:lnTo>
                  <a:close/>
                </a:path>
              </a:pathLst>
            </a:custGeom>
            <a:solidFill>
              <a:srgbClr val="EDA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9540876" y="2317377"/>
              <a:ext cx="46038" cy="44450"/>
            </a:xfrm>
            <a:custGeom>
              <a:avLst/>
              <a:gdLst>
                <a:gd name="T0" fmla="*/ 10 w 29"/>
                <a:gd name="T1" fmla="*/ 28 h 28"/>
                <a:gd name="T2" fmla="*/ 19 w 29"/>
                <a:gd name="T3" fmla="*/ 28 h 28"/>
                <a:gd name="T4" fmla="*/ 29 w 29"/>
                <a:gd name="T5" fmla="*/ 9 h 28"/>
                <a:gd name="T6" fmla="*/ 10 w 29"/>
                <a:gd name="T7" fmla="*/ 0 h 28"/>
                <a:gd name="T8" fmla="*/ 0 w 29"/>
                <a:gd name="T9" fmla="*/ 9 h 28"/>
                <a:gd name="T10" fmla="*/ 10 w 29"/>
                <a:gd name="T11" fmla="*/ 19 h 28"/>
                <a:gd name="T12" fmla="*/ 10 w 29"/>
                <a:gd name="T1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8">
                  <a:moveTo>
                    <a:pt x="10" y="28"/>
                  </a:moveTo>
                  <a:lnTo>
                    <a:pt x="19" y="28"/>
                  </a:lnTo>
                  <a:lnTo>
                    <a:pt x="29" y="9"/>
                  </a:lnTo>
                  <a:lnTo>
                    <a:pt x="10" y="0"/>
                  </a:lnTo>
                  <a:lnTo>
                    <a:pt x="0" y="9"/>
                  </a:lnTo>
                  <a:lnTo>
                    <a:pt x="10" y="19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0" name="Freeform 16"/>
            <p:cNvSpPr>
              <a:spLocks/>
            </p:cNvSpPr>
            <p:nvPr/>
          </p:nvSpPr>
          <p:spPr bwMode="auto">
            <a:xfrm>
              <a:off x="9510713" y="2331664"/>
              <a:ext cx="30163" cy="30163"/>
            </a:xfrm>
            <a:custGeom>
              <a:avLst/>
              <a:gdLst>
                <a:gd name="T0" fmla="*/ 19 w 19"/>
                <a:gd name="T1" fmla="*/ 10 h 19"/>
                <a:gd name="T2" fmla="*/ 10 w 19"/>
                <a:gd name="T3" fmla="*/ 0 h 19"/>
                <a:gd name="T4" fmla="*/ 0 w 19"/>
                <a:gd name="T5" fmla="*/ 0 h 19"/>
                <a:gd name="T6" fmla="*/ 0 w 19"/>
                <a:gd name="T7" fmla="*/ 10 h 19"/>
                <a:gd name="T8" fmla="*/ 10 w 19"/>
                <a:gd name="T9" fmla="*/ 19 h 19"/>
                <a:gd name="T10" fmla="*/ 19 w 19"/>
                <a:gd name="T11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1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0" y="19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1" name="Freeform 17"/>
            <p:cNvSpPr>
              <a:spLocks/>
            </p:cNvSpPr>
            <p:nvPr/>
          </p:nvSpPr>
          <p:spPr bwMode="auto">
            <a:xfrm>
              <a:off x="9271001" y="2422152"/>
              <a:ext cx="30163" cy="30163"/>
            </a:xfrm>
            <a:custGeom>
              <a:avLst/>
              <a:gdLst>
                <a:gd name="T0" fmla="*/ 0 w 19"/>
                <a:gd name="T1" fmla="*/ 0 h 19"/>
                <a:gd name="T2" fmla="*/ 0 w 19"/>
                <a:gd name="T3" fmla="*/ 9 h 19"/>
                <a:gd name="T4" fmla="*/ 9 w 19"/>
                <a:gd name="T5" fmla="*/ 19 h 19"/>
                <a:gd name="T6" fmla="*/ 19 w 19"/>
                <a:gd name="T7" fmla="*/ 9 h 19"/>
                <a:gd name="T8" fmla="*/ 9 w 19"/>
                <a:gd name="T9" fmla="*/ 0 h 19"/>
                <a:gd name="T10" fmla="*/ 0 w 19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0" y="9"/>
                  </a:lnTo>
                  <a:lnTo>
                    <a:pt x="9" y="19"/>
                  </a:lnTo>
                  <a:lnTo>
                    <a:pt x="19" y="9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2" name="Freeform 18"/>
            <p:cNvSpPr>
              <a:spLocks/>
            </p:cNvSpPr>
            <p:nvPr/>
          </p:nvSpPr>
          <p:spPr bwMode="auto">
            <a:xfrm>
              <a:off x="9301163" y="2407864"/>
              <a:ext cx="30163" cy="28575"/>
            </a:xfrm>
            <a:custGeom>
              <a:avLst/>
              <a:gdLst>
                <a:gd name="T0" fmla="*/ 0 w 19"/>
                <a:gd name="T1" fmla="*/ 9 h 18"/>
                <a:gd name="T2" fmla="*/ 9 w 19"/>
                <a:gd name="T3" fmla="*/ 18 h 18"/>
                <a:gd name="T4" fmla="*/ 19 w 19"/>
                <a:gd name="T5" fmla="*/ 9 h 18"/>
                <a:gd name="T6" fmla="*/ 19 w 19"/>
                <a:gd name="T7" fmla="*/ 0 h 18"/>
                <a:gd name="T8" fmla="*/ 0 w 19"/>
                <a:gd name="T9" fmla="*/ 0 h 18"/>
                <a:gd name="T10" fmla="*/ 0 w 19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0" y="9"/>
                  </a:moveTo>
                  <a:lnTo>
                    <a:pt x="9" y="18"/>
                  </a:lnTo>
                  <a:lnTo>
                    <a:pt x="19" y="9"/>
                  </a:lnTo>
                  <a:lnTo>
                    <a:pt x="19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3" name="Freeform 19"/>
            <p:cNvSpPr>
              <a:spLocks/>
            </p:cNvSpPr>
            <p:nvPr/>
          </p:nvSpPr>
          <p:spPr bwMode="auto">
            <a:xfrm>
              <a:off x="9015413" y="2257052"/>
              <a:ext cx="360363" cy="690563"/>
            </a:xfrm>
            <a:custGeom>
              <a:avLst/>
              <a:gdLst>
                <a:gd name="T0" fmla="*/ 8 w 96"/>
                <a:gd name="T1" fmla="*/ 84 h 184"/>
                <a:gd name="T2" fmla="*/ 20 w 96"/>
                <a:gd name="T3" fmla="*/ 88 h 184"/>
                <a:gd name="T4" fmla="*/ 32 w 96"/>
                <a:gd name="T5" fmla="*/ 92 h 184"/>
                <a:gd name="T6" fmla="*/ 28 w 96"/>
                <a:gd name="T7" fmla="*/ 100 h 184"/>
                <a:gd name="T8" fmla="*/ 28 w 96"/>
                <a:gd name="T9" fmla="*/ 120 h 184"/>
                <a:gd name="T10" fmla="*/ 44 w 96"/>
                <a:gd name="T11" fmla="*/ 128 h 184"/>
                <a:gd name="T12" fmla="*/ 48 w 96"/>
                <a:gd name="T13" fmla="*/ 144 h 184"/>
                <a:gd name="T14" fmla="*/ 52 w 96"/>
                <a:gd name="T15" fmla="*/ 160 h 184"/>
                <a:gd name="T16" fmla="*/ 60 w 96"/>
                <a:gd name="T17" fmla="*/ 180 h 184"/>
                <a:gd name="T18" fmla="*/ 72 w 96"/>
                <a:gd name="T19" fmla="*/ 184 h 184"/>
                <a:gd name="T20" fmla="*/ 64 w 96"/>
                <a:gd name="T21" fmla="*/ 172 h 184"/>
                <a:gd name="T22" fmla="*/ 76 w 96"/>
                <a:gd name="T23" fmla="*/ 156 h 184"/>
                <a:gd name="T24" fmla="*/ 84 w 96"/>
                <a:gd name="T25" fmla="*/ 140 h 184"/>
                <a:gd name="T26" fmla="*/ 92 w 96"/>
                <a:gd name="T27" fmla="*/ 128 h 184"/>
                <a:gd name="T28" fmla="*/ 92 w 96"/>
                <a:gd name="T29" fmla="*/ 108 h 184"/>
                <a:gd name="T30" fmla="*/ 80 w 96"/>
                <a:gd name="T31" fmla="*/ 100 h 184"/>
                <a:gd name="T32" fmla="*/ 72 w 96"/>
                <a:gd name="T33" fmla="*/ 92 h 184"/>
                <a:gd name="T34" fmla="*/ 56 w 96"/>
                <a:gd name="T35" fmla="*/ 88 h 184"/>
                <a:gd name="T36" fmla="*/ 48 w 96"/>
                <a:gd name="T37" fmla="*/ 84 h 184"/>
                <a:gd name="T38" fmla="*/ 36 w 96"/>
                <a:gd name="T39" fmla="*/ 88 h 184"/>
                <a:gd name="T40" fmla="*/ 28 w 96"/>
                <a:gd name="T41" fmla="*/ 84 h 184"/>
                <a:gd name="T42" fmla="*/ 24 w 96"/>
                <a:gd name="T43" fmla="*/ 76 h 184"/>
                <a:gd name="T44" fmla="*/ 16 w 96"/>
                <a:gd name="T45" fmla="*/ 80 h 184"/>
                <a:gd name="T46" fmla="*/ 16 w 96"/>
                <a:gd name="T47" fmla="*/ 68 h 184"/>
                <a:gd name="T48" fmla="*/ 36 w 96"/>
                <a:gd name="T49" fmla="*/ 72 h 184"/>
                <a:gd name="T50" fmla="*/ 48 w 96"/>
                <a:gd name="T51" fmla="*/ 48 h 184"/>
                <a:gd name="T52" fmla="*/ 68 w 96"/>
                <a:gd name="T53" fmla="*/ 40 h 184"/>
                <a:gd name="T54" fmla="*/ 80 w 96"/>
                <a:gd name="T55" fmla="*/ 36 h 184"/>
                <a:gd name="T56" fmla="*/ 84 w 96"/>
                <a:gd name="T57" fmla="*/ 28 h 184"/>
                <a:gd name="T58" fmla="*/ 76 w 96"/>
                <a:gd name="T59" fmla="*/ 16 h 184"/>
                <a:gd name="T60" fmla="*/ 60 w 96"/>
                <a:gd name="T61" fmla="*/ 20 h 184"/>
                <a:gd name="T62" fmla="*/ 48 w 96"/>
                <a:gd name="T63" fmla="*/ 28 h 184"/>
                <a:gd name="T64" fmla="*/ 40 w 96"/>
                <a:gd name="T65" fmla="*/ 24 h 184"/>
                <a:gd name="T66" fmla="*/ 52 w 96"/>
                <a:gd name="T67" fmla="*/ 12 h 184"/>
                <a:gd name="T68" fmla="*/ 68 w 96"/>
                <a:gd name="T69" fmla="*/ 12 h 184"/>
                <a:gd name="T70" fmla="*/ 72 w 96"/>
                <a:gd name="T71" fmla="*/ 4 h 184"/>
                <a:gd name="T72" fmla="*/ 60 w 96"/>
                <a:gd name="T73" fmla="*/ 0 h 184"/>
                <a:gd name="T74" fmla="*/ 48 w 96"/>
                <a:gd name="T75" fmla="*/ 8 h 184"/>
                <a:gd name="T76" fmla="*/ 0 w 96"/>
                <a:gd name="T77" fmla="*/ 8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6" h="184">
                  <a:moveTo>
                    <a:pt x="0" y="80"/>
                  </a:moveTo>
                  <a:cubicBezTo>
                    <a:pt x="8" y="84"/>
                    <a:pt x="8" y="84"/>
                    <a:pt x="8" y="84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20" y="88"/>
                    <a:pt x="20" y="88"/>
                    <a:pt x="20" y="88"/>
                  </a:cubicBezTo>
                  <a:cubicBezTo>
                    <a:pt x="24" y="92"/>
                    <a:pt x="24" y="92"/>
                    <a:pt x="24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8" y="100"/>
                    <a:pt x="28" y="100"/>
                    <a:pt x="28" y="100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4" y="128"/>
                    <a:pt x="44" y="128"/>
                    <a:pt x="44" y="128"/>
                  </a:cubicBezTo>
                  <a:cubicBezTo>
                    <a:pt x="44" y="136"/>
                    <a:pt x="44" y="136"/>
                    <a:pt x="44" y="136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52" y="152"/>
                    <a:pt x="52" y="152"/>
                    <a:pt x="52" y="152"/>
                  </a:cubicBezTo>
                  <a:cubicBezTo>
                    <a:pt x="52" y="160"/>
                    <a:pt x="52" y="160"/>
                    <a:pt x="52" y="160"/>
                  </a:cubicBezTo>
                  <a:cubicBezTo>
                    <a:pt x="56" y="168"/>
                    <a:pt x="56" y="168"/>
                    <a:pt x="56" y="168"/>
                  </a:cubicBezTo>
                  <a:cubicBezTo>
                    <a:pt x="60" y="180"/>
                    <a:pt x="60" y="180"/>
                    <a:pt x="60" y="180"/>
                  </a:cubicBezTo>
                  <a:cubicBezTo>
                    <a:pt x="64" y="184"/>
                    <a:pt x="64" y="184"/>
                    <a:pt x="64" y="184"/>
                  </a:cubicBezTo>
                  <a:cubicBezTo>
                    <a:pt x="72" y="184"/>
                    <a:pt x="72" y="184"/>
                    <a:pt x="72" y="184"/>
                  </a:cubicBezTo>
                  <a:cubicBezTo>
                    <a:pt x="68" y="180"/>
                    <a:pt x="68" y="180"/>
                    <a:pt x="68" y="180"/>
                  </a:cubicBezTo>
                  <a:cubicBezTo>
                    <a:pt x="64" y="172"/>
                    <a:pt x="64" y="172"/>
                    <a:pt x="64" y="172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76" y="156"/>
                    <a:pt x="76" y="156"/>
                    <a:pt x="76" y="156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4" y="132"/>
                    <a:pt x="84" y="132"/>
                    <a:pt x="84" y="132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96" y="116"/>
                    <a:pt x="96" y="116"/>
                    <a:pt x="96" y="116"/>
                  </a:cubicBezTo>
                  <a:cubicBezTo>
                    <a:pt x="92" y="108"/>
                    <a:pt x="92" y="108"/>
                    <a:pt x="92" y="108"/>
                  </a:cubicBezTo>
                  <a:cubicBezTo>
                    <a:pt x="84" y="104"/>
                    <a:pt x="84" y="104"/>
                    <a:pt x="84" y="104"/>
                  </a:cubicBezTo>
                  <a:cubicBezTo>
                    <a:pt x="80" y="100"/>
                    <a:pt x="80" y="100"/>
                    <a:pt x="80" y="10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28" y="88"/>
                    <a:pt x="28" y="88"/>
                    <a:pt x="28" y="88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4" y="80"/>
                    <a:pt x="24" y="80"/>
                    <a:pt x="24" y="80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4" y="64"/>
                    <a:pt x="44" y="64"/>
                    <a:pt x="44" y="64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4" y="28"/>
                    <a:pt x="84" y="28"/>
                    <a:pt x="84" y="2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76" y="12"/>
                    <a:pt x="76" y="12"/>
                    <a:pt x="76" y="12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0" y="22"/>
                    <a:pt x="3" y="48"/>
                    <a:pt x="0" y="80"/>
                  </a:cubicBez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-27384"/>
            <a:ext cx="4706027" cy="6885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3200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矩形 2"/>
          <p:cNvSpPr/>
          <p:nvPr/>
        </p:nvSpPr>
        <p:spPr>
          <a:xfrm>
            <a:off x="4706027" y="0"/>
            <a:ext cx="7534656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b="1" dirty="0">
              <a:ln w="18000">
                <a:solidFill>
                  <a:srgbClr val="C0504D">
                    <a:satMod val="140000"/>
                  </a:srgbClr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0375"/>
                    </a14:imgEffect>
                    <a14:imgEffect>
                      <a14:saturation sa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241" y="3650410"/>
            <a:ext cx="2387831" cy="341059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68544" y="1982858"/>
            <a:ext cx="1231094" cy="2847624"/>
          </a:xfrm>
          <a:prstGeom prst="rect">
            <a:avLst/>
          </a:prstGeom>
          <a:noFill/>
          <a:ln>
            <a:noFill/>
          </a:ln>
        </p:spPr>
        <p:txBody>
          <a:bodyPr vert="eaVert" wrap="square" lIns="121914" tIns="60957" rIns="121914" bIns="60957" rtlCol="0">
            <a:spAutoFit/>
          </a:bodyPr>
          <a:lstStyle/>
          <a:p>
            <a:pPr defTabSz="121914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3200" dirty="0">
                <a:solidFill>
                  <a:schemeClr val="accent1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唉，丢了的传统文化</a:t>
            </a:r>
            <a:r>
              <a:rPr lang="en-US" altLang="zh-CN" sz="3200" dirty="0">
                <a:solidFill>
                  <a:schemeClr val="accent1">
                    <a:lumMod val="50000"/>
                  </a:schemeClr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…</a:t>
            </a:r>
            <a:endParaRPr lang="zh-CN" altLang="en-US" sz="3200" dirty="0">
              <a:solidFill>
                <a:schemeClr val="accent1">
                  <a:lumMod val="50000"/>
                </a:schemeClr>
              </a:solidFill>
              <a:latin typeface="Calibri"/>
              <a:ea typeface="宋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24221" y="1899162"/>
            <a:ext cx="1078136" cy="2880320"/>
          </a:xfrm>
          <a:prstGeom prst="rect">
            <a:avLst/>
          </a:prstGeom>
          <a:noFill/>
          <a:ln w="3175">
            <a:solidFill>
              <a:srgbClr val="2C3F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 defTabSz="1219140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srgbClr val="2C3F46"/>
              </a:solidFill>
            </a:endParaRPr>
          </a:p>
        </p:txBody>
      </p:sp>
      <p:cxnSp>
        <p:nvCxnSpPr>
          <p:cNvPr id="8" name="line01" hidden="1"/>
          <p:cNvCxnSpPr/>
          <p:nvPr/>
        </p:nvCxnSpPr>
        <p:spPr>
          <a:xfrm>
            <a:off x="4657344" y="-27384"/>
            <a:ext cx="0" cy="6885384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line01" hidden="1"/>
          <p:cNvCxnSpPr/>
          <p:nvPr/>
        </p:nvCxnSpPr>
        <p:spPr>
          <a:xfrm>
            <a:off x="-1008789" y="2602832"/>
            <a:ext cx="12192000" cy="0"/>
          </a:xfrm>
          <a:prstGeom prst="line">
            <a:avLst/>
          </a:prstGeom>
          <a:ln>
            <a:solidFill>
              <a:srgbClr val="FFFF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内容占位符 5" descr="QQ图片201705171227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1202" y="1735796"/>
            <a:ext cx="3681576" cy="3628700"/>
          </a:xfrm>
          <a:prstGeom prst="ellipse">
            <a:avLst/>
          </a:prstGeom>
          <a:ln w="63500" cap="rnd">
            <a:solidFill>
              <a:schemeClr val="accent1">
                <a:alpha val="23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582653" y="449180"/>
            <a:ext cx="6827615" cy="5642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唐宋时期，老婆对老公说：官人你我年龄也不小了，你也该娶个小的了，要不左右邻居肯定说我不懂事。</a:t>
            </a:r>
            <a:endParaRPr lang="en-US" altLang="zh-CN" sz="20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1">
              <a:lnSpc>
                <a:spcPct val="150000"/>
              </a:lnSpc>
            </a:pPr>
            <a:endParaRPr lang="zh-CN" altLang="en-US" sz="20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老公专心写字，头也不抬地说：没见我天天在忙么，哪有空想这事。</a:t>
            </a:r>
            <a:endParaRPr lang="en-US" altLang="zh-CN" sz="20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1">
              <a:lnSpc>
                <a:spcPct val="150000"/>
              </a:lnSpc>
            </a:pPr>
            <a:endParaRPr lang="zh-CN" altLang="en-US" sz="20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老婆说：要不我帮你相一个，你看中就点个头，剩下的我来操办行不？</a:t>
            </a:r>
            <a:endParaRPr lang="en-US" altLang="zh-CN" sz="20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1">
              <a:lnSpc>
                <a:spcPct val="150000"/>
              </a:lnSpc>
            </a:pPr>
            <a:endParaRPr lang="zh-CN" altLang="en-US" sz="20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老公仍不抬头，说：你看着办吧</a:t>
            </a:r>
            <a:r>
              <a:rPr lang="en-US" altLang="zh-CN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……</a:t>
            </a: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	</a:t>
            </a:r>
            <a:r>
              <a:rPr lang="zh-CN" altLang="en-US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这么优秀的传统文化，居然丢了，唉</a:t>
            </a:r>
            <a:r>
              <a:rPr lang="en-US" altLang="zh-CN" sz="20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148128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83"/>
          <p:cNvCxnSpPr>
            <a:cxnSpLocks noChangeShapeType="1"/>
          </p:cNvCxnSpPr>
          <p:nvPr/>
        </p:nvCxnSpPr>
        <p:spPr bwMode="auto">
          <a:xfrm flipH="1">
            <a:off x="890588" y="4953000"/>
            <a:ext cx="10206037" cy="0"/>
          </a:xfrm>
          <a:prstGeom prst="line">
            <a:avLst/>
          </a:prstGeom>
          <a:noFill/>
          <a:ln w="9525" algn="ctr">
            <a:solidFill>
              <a:srgbClr val="D9D9D9"/>
            </a:solidFill>
            <a:prstDash val="sysDot"/>
            <a:round/>
            <a:headEnd/>
            <a:tailEnd/>
          </a:ln>
        </p:spPr>
      </p:cxnSp>
      <p:sp>
        <p:nvSpPr>
          <p:cNvPr id="3" name="矩形 2"/>
          <p:cNvSpPr/>
          <p:nvPr/>
        </p:nvSpPr>
        <p:spPr>
          <a:xfrm>
            <a:off x="1294884" y="262909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3200" dirty="0"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56"/>
            <a:ext cx="6031832" cy="6829444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7584559" y="656535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r">
              <a:buNone/>
            </a:pPr>
            <a:r>
              <a:rPr lang="zh-CN" altLang="en-US" sz="3200" dirty="0">
                <a:solidFill>
                  <a:schemeClr val="accent1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危险的女教师</a:t>
            </a:r>
            <a:endParaRPr lang="en-US" altLang="zh-CN" sz="3200" dirty="0">
              <a:solidFill>
                <a:schemeClr val="accent1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9047594" y="1512451"/>
            <a:ext cx="1574800" cy="1820863"/>
            <a:chOff x="5337176" y="339726"/>
            <a:chExt cx="1574800" cy="1820863"/>
          </a:xfrm>
        </p:grpSpPr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5337176" y="587376"/>
              <a:ext cx="1574800" cy="1573213"/>
            </a:xfrm>
            <a:custGeom>
              <a:avLst/>
              <a:gdLst>
                <a:gd name="T0" fmla="*/ 419 w 419"/>
                <a:gd name="T1" fmla="*/ 395 h 419"/>
                <a:gd name="T2" fmla="*/ 395 w 419"/>
                <a:gd name="T3" fmla="*/ 419 h 419"/>
                <a:gd name="T4" fmla="*/ 24 w 419"/>
                <a:gd name="T5" fmla="*/ 419 h 419"/>
                <a:gd name="T6" fmla="*/ 0 w 419"/>
                <a:gd name="T7" fmla="*/ 395 h 419"/>
                <a:gd name="T8" fmla="*/ 0 w 419"/>
                <a:gd name="T9" fmla="*/ 24 h 419"/>
                <a:gd name="T10" fmla="*/ 24 w 419"/>
                <a:gd name="T11" fmla="*/ 0 h 419"/>
                <a:gd name="T12" fmla="*/ 395 w 419"/>
                <a:gd name="T13" fmla="*/ 0 h 419"/>
                <a:gd name="T14" fmla="*/ 419 w 419"/>
                <a:gd name="T15" fmla="*/ 24 h 419"/>
                <a:gd name="T16" fmla="*/ 419 w 419"/>
                <a:gd name="T17" fmla="*/ 395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9" h="419">
                  <a:moveTo>
                    <a:pt x="419" y="395"/>
                  </a:moveTo>
                  <a:cubicBezTo>
                    <a:pt x="419" y="408"/>
                    <a:pt x="408" y="419"/>
                    <a:pt x="395" y="419"/>
                  </a:cubicBezTo>
                  <a:cubicBezTo>
                    <a:pt x="24" y="419"/>
                    <a:pt x="24" y="419"/>
                    <a:pt x="24" y="419"/>
                  </a:cubicBezTo>
                  <a:cubicBezTo>
                    <a:pt x="11" y="419"/>
                    <a:pt x="0" y="408"/>
                    <a:pt x="0" y="39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395" y="0"/>
                    <a:pt x="395" y="0"/>
                    <a:pt x="395" y="0"/>
                  </a:cubicBezTo>
                  <a:cubicBezTo>
                    <a:pt x="408" y="0"/>
                    <a:pt x="419" y="11"/>
                    <a:pt x="419" y="24"/>
                  </a:cubicBezTo>
                  <a:lnTo>
                    <a:pt x="419" y="395"/>
                  </a:lnTo>
                  <a:close/>
                </a:path>
              </a:pathLst>
            </a:custGeom>
            <a:solidFill>
              <a:srgbClr val="F7B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17"/>
            <p:cNvSpPr>
              <a:spLocks/>
            </p:cNvSpPr>
            <p:nvPr/>
          </p:nvSpPr>
          <p:spPr bwMode="auto">
            <a:xfrm>
              <a:off x="5991226" y="1436688"/>
              <a:ext cx="195263" cy="176213"/>
            </a:xfrm>
            <a:custGeom>
              <a:avLst/>
              <a:gdLst>
                <a:gd name="T0" fmla="*/ 52 w 52"/>
                <a:gd name="T1" fmla="*/ 16 h 47"/>
                <a:gd name="T2" fmla="*/ 52 w 52"/>
                <a:gd name="T3" fmla="*/ 0 h 47"/>
                <a:gd name="T4" fmla="*/ 0 w 52"/>
                <a:gd name="T5" fmla="*/ 0 h 47"/>
                <a:gd name="T6" fmla="*/ 0 w 52"/>
                <a:gd name="T7" fmla="*/ 47 h 47"/>
                <a:gd name="T8" fmla="*/ 52 w 52"/>
                <a:gd name="T9" fmla="*/ 1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47">
                  <a:moveTo>
                    <a:pt x="52" y="16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1" y="30"/>
                    <a:pt x="30" y="18"/>
                    <a:pt x="52" y="16"/>
                  </a:cubicBezTo>
                  <a:close/>
                </a:path>
              </a:pathLst>
            </a:custGeom>
            <a:solidFill>
              <a:srgbClr val="EEC5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18"/>
            <p:cNvSpPr>
              <a:spLocks/>
            </p:cNvSpPr>
            <p:nvPr/>
          </p:nvSpPr>
          <p:spPr bwMode="auto">
            <a:xfrm>
              <a:off x="5991226" y="1497013"/>
              <a:ext cx="195263" cy="390525"/>
            </a:xfrm>
            <a:custGeom>
              <a:avLst/>
              <a:gdLst>
                <a:gd name="T0" fmla="*/ 52 w 52"/>
                <a:gd name="T1" fmla="*/ 104 h 104"/>
                <a:gd name="T2" fmla="*/ 52 w 52"/>
                <a:gd name="T3" fmla="*/ 0 h 104"/>
                <a:gd name="T4" fmla="*/ 0 w 52"/>
                <a:gd name="T5" fmla="*/ 31 h 104"/>
                <a:gd name="T6" fmla="*/ 0 w 52"/>
                <a:gd name="T7" fmla="*/ 104 h 104"/>
                <a:gd name="T8" fmla="*/ 52 w 52"/>
                <a:gd name="T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04">
                  <a:moveTo>
                    <a:pt x="52" y="104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30" y="2"/>
                    <a:pt x="11" y="14"/>
                    <a:pt x="0" y="31"/>
                  </a:cubicBezTo>
                  <a:cubicBezTo>
                    <a:pt x="0" y="104"/>
                    <a:pt x="0" y="104"/>
                    <a:pt x="0" y="104"/>
                  </a:cubicBezTo>
                  <a:lnTo>
                    <a:pt x="52" y="104"/>
                  </a:lnTo>
                  <a:close/>
                </a:path>
              </a:pathLst>
            </a:custGeom>
            <a:solidFill>
              <a:srgbClr val="FFD5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5641976" y="722313"/>
              <a:ext cx="885825" cy="758825"/>
            </a:xfrm>
            <a:custGeom>
              <a:avLst/>
              <a:gdLst>
                <a:gd name="T0" fmla="*/ 5 w 236"/>
                <a:gd name="T1" fmla="*/ 45 h 202"/>
                <a:gd name="T2" fmla="*/ 25 w 236"/>
                <a:gd name="T3" fmla="*/ 134 h 202"/>
                <a:gd name="T4" fmla="*/ 107 w 236"/>
                <a:gd name="T5" fmla="*/ 198 h 202"/>
                <a:gd name="T6" fmla="*/ 206 w 236"/>
                <a:gd name="T7" fmla="*/ 143 h 202"/>
                <a:gd name="T8" fmla="*/ 234 w 236"/>
                <a:gd name="T9" fmla="*/ 38 h 202"/>
                <a:gd name="T10" fmla="*/ 205 w 236"/>
                <a:gd name="T11" fmla="*/ 8 h 202"/>
                <a:gd name="T12" fmla="*/ 111 w 236"/>
                <a:gd name="T13" fmla="*/ 0 h 202"/>
                <a:gd name="T14" fmla="*/ 43 w 236"/>
                <a:gd name="T15" fmla="*/ 14 h 202"/>
                <a:gd name="T16" fmla="*/ 5 w 236"/>
                <a:gd name="T17" fmla="*/ 4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6" h="202">
                  <a:moveTo>
                    <a:pt x="5" y="45"/>
                  </a:moveTo>
                  <a:cubicBezTo>
                    <a:pt x="5" y="45"/>
                    <a:pt x="0" y="92"/>
                    <a:pt x="25" y="134"/>
                  </a:cubicBezTo>
                  <a:cubicBezTo>
                    <a:pt x="50" y="175"/>
                    <a:pt x="85" y="194"/>
                    <a:pt x="107" y="198"/>
                  </a:cubicBezTo>
                  <a:cubicBezTo>
                    <a:pt x="129" y="202"/>
                    <a:pt x="176" y="191"/>
                    <a:pt x="206" y="143"/>
                  </a:cubicBezTo>
                  <a:cubicBezTo>
                    <a:pt x="236" y="94"/>
                    <a:pt x="234" y="38"/>
                    <a:pt x="234" y="38"/>
                  </a:cubicBezTo>
                  <a:cubicBezTo>
                    <a:pt x="205" y="8"/>
                    <a:pt x="205" y="8"/>
                    <a:pt x="205" y="8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43" y="14"/>
                    <a:pt x="43" y="14"/>
                    <a:pt x="43" y="14"/>
                  </a:cubicBezTo>
                  <a:lnTo>
                    <a:pt x="5" y="45"/>
                  </a:lnTo>
                  <a:close/>
                </a:path>
              </a:pathLst>
            </a:custGeom>
            <a:solidFill>
              <a:srgbClr val="FED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20"/>
            <p:cNvSpPr>
              <a:spLocks/>
            </p:cNvSpPr>
            <p:nvPr/>
          </p:nvSpPr>
          <p:spPr bwMode="auto">
            <a:xfrm>
              <a:off x="5461001" y="339726"/>
              <a:ext cx="1228725" cy="1201738"/>
            </a:xfrm>
            <a:custGeom>
              <a:avLst/>
              <a:gdLst>
                <a:gd name="T0" fmla="*/ 226 w 327"/>
                <a:gd name="T1" fmla="*/ 123 h 320"/>
                <a:gd name="T2" fmla="*/ 154 w 327"/>
                <a:gd name="T3" fmla="*/ 155 h 320"/>
                <a:gd name="T4" fmla="*/ 98 w 327"/>
                <a:gd name="T5" fmla="*/ 152 h 320"/>
                <a:gd name="T6" fmla="*/ 107 w 327"/>
                <a:gd name="T7" fmla="*/ 134 h 320"/>
                <a:gd name="T8" fmla="*/ 84 w 327"/>
                <a:gd name="T9" fmla="*/ 150 h 320"/>
                <a:gd name="T10" fmla="*/ 53 w 327"/>
                <a:gd name="T11" fmla="*/ 159 h 320"/>
                <a:gd name="T12" fmla="*/ 78 w 327"/>
                <a:gd name="T13" fmla="*/ 244 h 320"/>
                <a:gd name="T14" fmla="*/ 120 w 327"/>
                <a:gd name="T15" fmla="*/ 284 h 320"/>
                <a:gd name="T16" fmla="*/ 106 w 327"/>
                <a:gd name="T17" fmla="*/ 288 h 320"/>
                <a:gd name="T18" fmla="*/ 98 w 327"/>
                <a:gd name="T19" fmla="*/ 303 h 320"/>
                <a:gd name="T20" fmla="*/ 91 w 327"/>
                <a:gd name="T21" fmla="*/ 298 h 320"/>
                <a:gd name="T22" fmla="*/ 91 w 327"/>
                <a:gd name="T23" fmla="*/ 308 h 320"/>
                <a:gd name="T24" fmla="*/ 68 w 327"/>
                <a:gd name="T25" fmla="*/ 311 h 320"/>
                <a:gd name="T26" fmla="*/ 48 w 327"/>
                <a:gd name="T27" fmla="*/ 302 h 320"/>
                <a:gd name="T28" fmla="*/ 48 w 327"/>
                <a:gd name="T29" fmla="*/ 316 h 320"/>
                <a:gd name="T30" fmla="*/ 2 w 327"/>
                <a:gd name="T31" fmla="*/ 238 h 320"/>
                <a:gd name="T32" fmla="*/ 38 w 327"/>
                <a:gd name="T33" fmla="*/ 114 h 320"/>
                <a:gd name="T34" fmla="*/ 110 w 327"/>
                <a:gd name="T35" fmla="*/ 19 h 320"/>
                <a:gd name="T36" fmla="*/ 223 w 327"/>
                <a:gd name="T37" fmla="*/ 21 h 320"/>
                <a:gd name="T38" fmla="*/ 292 w 327"/>
                <a:gd name="T39" fmla="*/ 115 h 320"/>
                <a:gd name="T40" fmla="*/ 318 w 327"/>
                <a:gd name="T41" fmla="*/ 207 h 320"/>
                <a:gd name="T42" fmla="*/ 312 w 327"/>
                <a:gd name="T43" fmla="*/ 292 h 320"/>
                <a:gd name="T44" fmla="*/ 282 w 327"/>
                <a:gd name="T45" fmla="*/ 316 h 320"/>
                <a:gd name="T46" fmla="*/ 285 w 327"/>
                <a:gd name="T47" fmla="*/ 305 h 320"/>
                <a:gd name="T48" fmla="*/ 263 w 327"/>
                <a:gd name="T49" fmla="*/ 312 h 320"/>
                <a:gd name="T50" fmla="*/ 240 w 327"/>
                <a:gd name="T51" fmla="*/ 310 h 320"/>
                <a:gd name="T52" fmla="*/ 244 w 327"/>
                <a:gd name="T53" fmla="*/ 302 h 320"/>
                <a:gd name="T54" fmla="*/ 234 w 327"/>
                <a:gd name="T55" fmla="*/ 302 h 320"/>
                <a:gd name="T56" fmla="*/ 232 w 327"/>
                <a:gd name="T57" fmla="*/ 305 h 320"/>
                <a:gd name="T58" fmla="*/ 227 w 327"/>
                <a:gd name="T59" fmla="*/ 292 h 320"/>
                <a:gd name="T60" fmla="*/ 205 w 327"/>
                <a:gd name="T61" fmla="*/ 289 h 320"/>
                <a:gd name="T62" fmla="*/ 260 w 327"/>
                <a:gd name="T63" fmla="*/ 232 h 320"/>
                <a:gd name="T64" fmla="*/ 277 w 327"/>
                <a:gd name="T65" fmla="*/ 156 h 320"/>
                <a:gd name="T66" fmla="*/ 276 w 327"/>
                <a:gd name="T67" fmla="*/ 147 h 320"/>
                <a:gd name="T68" fmla="*/ 248 w 327"/>
                <a:gd name="T69" fmla="*/ 154 h 320"/>
                <a:gd name="T70" fmla="*/ 202 w 327"/>
                <a:gd name="T71" fmla="*/ 154 h 320"/>
                <a:gd name="T72" fmla="*/ 226 w 327"/>
                <a:gd name="T73" fmla="*/ 12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7" h="320">
                  <a:moveTo>
                    <a:pt x="226" y="123"/>
                  </a:moveTo>
                  <a:cubicBezTo>
                    <a:pt x="226" y="123"/>
                    <a:pt x="200" y="152"/>
                    <a:pt x="154" y="155"/>
                  </a:cubicBezTo>
                  <a:cubicBezTo>
                    <a:pt x="108" y="158"/>
                    <a:pt x="98" y="152"/>
                    <a:pt x="98" y="152"/>
                  </a:cubicBezTo>
                  <a:cubicBezTo>
                    <a:pt x="98" y="152"/>
                    <a:pt x="106" y="141"/>
                    <a:pt x="107" y="134"/>
                  </a:cubicBezTo>
                  <a:cubicBezTo>
                    <a:pt x="108" y="126"/>
                    <a:pt x="101" y="142"/>
                    <a:pt x="84" y="150"/>
                  </a:cubicBezTo>
                  <a:cubicBezTo>
                    <a:pt x="68" y="159"/>
                    <a:pt x="53" y="159"/>
                    <a:pt x="53" y="159"/>
                  </a:cubicBezTo>
                  <a:cubicBezTo>
                    <a:pt x="53" y="159"/>
                    <a:pt x="57" y="212"/>
                    <a:pt x="78" y="244"/>
                  </a:cubicBezTo>
                  <a:cubicBezTo>
                    <a:pt x="100" y="275"/>
                    <a:pt x="120" y="284"/>
                    <a:pt x="120" y="284"/>
                  </a:cubicBezTo>
                  <a:cubicBezTo>
                    <a:pt x="120" y="284"/>
                    <a:pt x="113" y="284"/>
                    <a:pt x="106" y="288"/>
                  </a:cubicBezTo>
                  <a:cubicBezTo>
                    <a:pt x="100" y="292"/>
                    <a:pt x="98" y="303"/>
                    <a:pt x="98" y="303"/>
                  </a:cubicBezTo>
                  <a:cubicBezTo>
                    <a:pt x="91" y="298"/>
                    <a:pt x="91" y="298"/>
                    <a:pt x="91" y="298"/>
                  </a:cubicBezTo>
                  <a:cubicBezTo>
                    <a:pt x="91" y="308"/>
                    <a:pt x="91" y="308"/>
                    <a:pt x="91" y="308"/>
                  </a:cubicBezTo>
                  <a:cubicBezTo>
                    <a:pt x="91" y="308"/>
                    <a:pt x="81" y="314"/>
                    <a:pt x="68" y="311"/>
                  </a:cubicBezTo>
                  <a:cubicBezTo>
                    <a:pt x="54" y="308"/>
                    <a:pt x="48" y="302"/>
                    <a:pt x="48" y="302"/>
                  </a:cubicBezTo>
                  <a:cubicBezTo>
                    <a:pt x="48" y="302"/>
                    <a:pt x="46" y="311"/>
                    <a:pt x="48" y="316"/>
                  </a:cubicBezTo>
                  <a:cubicBezTo>
                    <a:pt x="50" y="320"/>
                    <a:pt x="0" y="301"/>
                    <a:pt x="2" y="238"/>
                  </a:cubicBezTo>
                  <a:cubicBezTo>
                    <a:pt x="5" y="176"/>
                    <a:pt x="30" y="158"/>
                    <a:pt x="38" y="114"/>
                  </a:cubicBezTo>
                  <a:cubicBezTo>
                    <a:pt x="45" y="70"/>
                    <a:pt x="82" y="29"/>
                    <a:pt x="110" y="19"/>
                  </a:cubicBezTo>
                  <a:cubicBezTo>
                    <a:pt x="138" y="9"/>
                    <a:pt x="193" y="0"/>
                    <a:pt x="223" y="21"/>
                  </a:cubicBezTo>
                  <a:cubicBezTo>
                    <a:pt x="223" y="21"/>
                    <a:pt x="272" y="49"/>
                    <a:pt x="292" y="115"/>
                  </a:cubicBezTo>
                  <a:cubicBezTo>
                    <a:pt x="312" y="181"/>
                    <a:pt x="308" y="182"/>
                    <a:pt x="318" y="207"/>
                  </a:cubicBezTo>
                  <a:cubicBezTo>
                    <a:pt x="327" y="232"/>
                    <a:pt x="326" y="269"/>
                    <a:pt x="312" y="292"/>
                  </a:cubicBezTo>
                  <a:cubicBezTo>
                    <a:pt x="299" y="314"/>
                    <a:pt x="282" y="316"/>
                    <a:pt x="282" y="316"/>
                  </a:cubicBezTo>
                  <a:cubicBezTo>
                    <a:pt x="282" y="316"/>
                    <a:pt x="284" y="310"/>
                    <a:pt x="285" y="305"/>
                  </a:cubicBezTo>
                  <a:cubicBezTo>
                    <a:pt x="286" y="300"/>
                    <a:pt x="281" y="312"/>
                    <a:pt x="263" y="312"/>
                  </a:cubicBezTo>
                  <a:cubicBezTo>
                    <a:pt x="245" y="312"/>
                    <a:pt x="240" y="310"/>
                    <a:pt x="240" y="310"/>
                  </a:cubicBezTo>
                  <a:cubicBezTo>
                    <a:pt x="240" y="310"/>
                    <a:pt x="244" y="306"/>
                    <a:pt x="244" y="302"/>
                  </a:cubicBezTo>
                  <a:cubicBezTo>
                    <a:pt x="245" y="298"/>
                    <a:pt x="235" y="300"/>
                    <a:pt x="234" y="302"/>
                  </a:cubicBezTo>
                  <a:cubicBezTo>
                    <a:pt x="232" y="305"/>
                    <a:pt x="232" y="305"/>
                    <a:pt x="232" y="305"/>
                  </a:cubicBezTo>
                  <a:cubicBezTo>
                    <a:pt x="232" y="305"/>
                    <a:pt x="232" y="292"/>
                    <a:pt x="227" y="292"/>
                  </a:cubicBezTo>
                  <a:cubicBezTo>
                    <a:pt x="222" y="292"/>
                    <a:pt x="205" y="289"/>
                    <a:pt x="205" y="289"/>
                  </a:cubicBezTo>
                  <a:cubicBezTo>
                    <a:pt x="205" y="289"/>
                    <a:pt x="249" y="263"/>
                    <a:pt x="260" y="232"/>
                  </a:cubicBezTo>
                  <a:cubicBezTo>
                    <a:pt x="272" y="200"/>
                    <a:pt x="276" y="174"/>
                    <a:pt x="277" y="156"/>
                  </a:cubicBezTo>
                  <a:cubicBezTo>
                    <a:pt x="278" y="137"/>
                    <a:pt x="276" y="147"/>
                    <a:pt x="276" y="147"/>
                  </a:cubicBezTo>
                  <a:cubicBezTo>
                    <a:pt x="276" y="147"/>
                    <a:pt x="266" y="153"/>
                    <a:pt x="248" y="154"/>
                  </a:cubicBezTo>
                  <a:cubicBezTo>
                    <a:pt x="230" y="154"/>
                    <a:pt x="202" y="154"/>
                    <a:pt x="202" y="154"/>
                  </a:cubicBezTo>
                  <a:cubicBezTo>
                    <a:pt x="202" y="154"/>
                    <a:pt x="225" y="140"/>
                    <a:pt x="226" y="123"/>
                  </a:cubicBezTo>
                  <a:close/>
                </a:path>
              </a:pathLst>
            </a:custGeom>
            <a:solidFill>
              <a:srgbClr val="6124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5573713" y="1646238"/>
              <a:ext cx="1017588" cy="514350"/>
            </a:xfrm>
            <a:custGeom>
              <a:avLst/>
              <a:gdLst>
                <a:gd name="T0" fmla="*/ 271 w 271"/>
                <a:gd name="T1" fmla="*/ 137 h 137"/>
                <a:gd name="T2" fmla="*/ 271 w 271"/>
                <a:gd name="T3" fmla="*/ 26 h 137"/>
                <a:gd name="T4" fmla="*/ 247 w 271"/>
                <a:gd name="T5" fmla="*/ 0 h 137"/>
                <a:gd name="T6" fmla="*/ 159 w 271"/>
                <a:gd name="T7" fmla="*/ 0 h 137"/>
                <a:gd name="T8" fmla="*/ 136 w 271"/>
                <a:gd name="T9" fmla="*/ 65 h 137"/>
                <a:gd name="T10" fmla="*/ 108 w 271"/>
                <a:gd name="T11" fmla="*/ 0 h 137"/>
                <a:gd name="T12" fmla="*/ 24 w 271"/>
                <a:gd name="T13" fmla="*/ 0 h 137"/>
                <a:gd name="T14" fmla="*/ 0 w 271"/>
                <a:gd name="T15" fmla="*/ 26 h 137"/>
                <a:gd name="T16" fmla="*/ 0 w 271"/>
                <a:gd name="T17" fmla="*/ 137 h 137"/>
                <a:gd name="T18" fmla="*/ 271 w 271"/>
                <a:gd name="T1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37">
                  <a:moveTo>
                    <a:pt x="271" y="137"/>
                  </a:moveTo>
                  <a:cubicBezTo>
                    <a:pt x="271" y="26"/>
                    <a:pt x="271" y="26"/>
                    <a:pt x="271" y="26"/>
                  </a:cubicBezTo>
                  <a:cubicBezTo>
                    <a:pt x="271" y="12"/>
                    <a:pt x="260" y="0"/>
                    <a:pt x="247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2"/>
                    <a:pt x="0" y="26"/>
                  </a:cubicBezTo>
                  <a:cubicBezTo>
                    <a:pt x="0" y="137"/>
                    <a:pt x="0" y="137"/>
                    <a:pt x="0" y="137"/>
                  </a:cubicBezTo>
                  <a:lnTo>
                    <a:pt x="271" y="137"/>
                  </a:lnTo>
                  <a:close/>
                </a:path>
              </a:pathLst>
            </a:custGeom>
            <a:solidFill>
              <a:srgbClr val="6068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22"/>
            <p:cNvSpPr>
              <a:spLocks/>
            </p:cNvSpPr>
            <p:nvPr/>
          </p:nvSpPr>
          <p:spPr bwMode="auto">
            <a:xfrm>
              <a:off x="5964238" y="1662113"/>
              <a:ext cx="236538" cy="288925"/>
            </a:xfrm>
            <a:custGeom>
              <a:avLst/>
              <a:gdLst>
                <a:gd name="T0" fmla="*/ 38 w 149"/>
                <a:gd name="T1" fmla="*/ 0 h 182"/>
                <a:gd name="T2" fmla="*/ 74 w 149"/>
                <a:gd name="T3" fmla="*/ 30 h 182"/>
                <a:gd name="T4" fmla="*/ 109 w 149"/>
                <a:gd name="T5" fmla="*/ 0 h 182"/>
                <a:gd name="T6" fmla="*/ 149 w 149"/>
                <a:gd name="T7" fmla="*/ 45 h 182"/>
                <a:gd name="T8" fmla="*/ 78 w 149"/>
                <a:gd name="T9" fmla="*/ 182 h 182"/>
                <a:gd name="T10" fmla="*/ 0 w 149"/>
                <a:gd name="T11" fmla="*/ 47 h 182"/>
                <a:gd name="T12" fmla="*/ 38 w 149"/>
                <a:gd name="T1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2">
                  <a:moveTo>
                    <a:pt x="38" y="0"/>
                  </a:moveTo>
                  <a:lnTo>
                    <a:pt x="74" y="30"/>
                  </a:lnTo>
                  <a:lnTo>
                    <a:pt x="109" y="0"/>
                  </a:lnTo>
                  <a:lnTo>
                    <a:pt x="149" y="45"/>
                  </a:lnTo>
                  <a:lnTo>
                    <a:pt x="78" y="182"/>
                  </a:lnTo>
                  <a:lnTo>
                    <a:pt x="0" y="4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23"/>
            <p:cNvSpPr>
              <a:spLocks/>
            </p:cNvSpPr>
            <p:nvPr/>
          </p:nvSpPr>
          <p:spPr bwMode="auto">
            <a:xfrm>
              <a:off x="5788026" y="1646238"/>
              <a:ext cx="588963" cy="384175"/>
            </a:xfrm>
            <a:custGeom>
              <a:avLst/>
              <a:gdLst>
                <a:gd name="T0" fmla="*/ 0 w 371"/>
                <a:gd name="T1" fmla="*/ 0 h 242"/>
                <a:gd name="T2" fmla="*/ 71 w 371"/>
                <a:gd name="T3" fmla="*/ 145 h 242"/>
                <a:gd name="T4" fmla="*/ 102 w 371"/>
                <a:gd name="T5" fmla="*/ 100 h 242"/>
                <a:gd name="T6" fmla="*/ 189 w 371"/>
                <a:gd name="T7" fmla="*/ 242 h 242"/>
                <a:gd name="T8" fmla="*/ 272 w 371"/>
                <a:gd name="T9" fmla="*/ 100 h 242"/>
                <a:gd name="T10" fmla="*/ 305 w 371"/>
                <a:gd name="T11" fmla="*/ 142 h 242"/>
                <a:gd name="T12" fmla="*/ 371 w 371"/>
                <a:gd name="T13" fmla="*/ 0 h 242"/>
                <a:gd name="T14" fmla="*/ 291 w 371"/>
                <a:gd name="T15" fmla="*/ 0 h 242"/>
                <a:gd name="T16" fmla="*/ 189 w 371"/>
                <a:gd name="T17" fmla="*/ 192 h 242"/>
                <a:gd name="T18" fmla="*/ 85 w 371"/>
                <a:gd name="T19" fmla="*/ 0 h 242"/>
                <a:gd name="T20" fmla="*/ 0 w 371"/>
                <a:gd name="T21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1" h="242">
                  <a:moveTo>
                    <a:pt x="0" y="0"/>
                  </a:moveTo>
                  <a:lnTo>
                    <a:pt x="71" y="145"/>
                  </a:lnTo>
                  <a:lnTo>
                    <a:pt x="102" y="100"/>
                  </a:lnTo>
                  <a:lnTo>
                    <a:pt x="189" y="242"/>
                  </a:lnTo>
                  <a:lnTo>
                    <a:pt x="272" y="100"/>
                  </a:lnTo>
                  <a:lnTo>
                    <a:pt x="305" y="142"/>
                  </a:lnTo>
                  <a:lnTo>
                    <a:pt x="371" y="0"/>
                  </a:lnTo>
                  <a:lnTo>
                    <a:pt x="291" y="0"/>
                  </a:lnTo>
                  <a:lnTo>
                    <a:pt x="189" y="192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54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24"/>
            <p:cNvSpPr>
              <a:spLocks/>
            </p:cNvSpPr>
            <p:nvPr/>
          </p:nvSpPr>
          <p:spPr bwMode="auto">
            <a:xfrm>
              <a:off x="5851526" y="1597026"/>
              <a:ext cx="192088" cy="188913"/>
            </a:xfrm>
            <a:custGeom>
              <a:avLst/>
              <a:gdLst>
                <a:gd name="T0" fmla="*/ 95 w 121"/>
                <a:gd name="T1" fmla="*/ 0 h 119"/>
                <a:gd name="T2" fmla="*/ 0 w 121"/>
                <a:gd name="T3" fmla="*/ 0 h 119"/>
                <a:gd name="T4" fmla="*/ 59 w 121"/>
                <a:gd name="T5" fmla="*/ 119 h 119"/>
                <a:gd name="T6" fmla="*/ 121 w 121"/>
                <a:gd name="T7" fmla="*/ 41 h 119"/>
                <a:gd name="T8" fmla="*/ 95 w 12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9">
                  <a:moveTo>
                    <a:pt x="95" y="0"/>
                  </a:moveTo>
                  <a:lnTo>
                    <a:pt x="0" y="0"/>
                  </a:lnTo>
                  <a:lnTo>
                    <a:pt x="59" y="119"/>
                  </a:lnTo>
                  <a:lnTo>
                    <a:pt x="121" y="41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8E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25"/>
            <p:cNvSpPr>
              <a:spLocks/>
            </p:cNvSpPr>
            <p:nvPr/>
          </p:nvSpPr>
          <p:spPr bwMode="auto">
            <a:xfrm>
              <a:off x="5843588" y="1585913"/>
              <a:ext cx="188913" cy="188913"/>
            </a:xfrm>
            <a:custGeom>
              <a:avLst/>
              <a:gdLst>
                <a:gd name="T0" fmla="*/ 93 w 119"/>
                <a:gd name="T1" fmla="*/ 0 h 119"/>
                <a:gd name="T2" fmla="*/ 0 w 119"/>
                <a:gd name="T3" fmla="*/ 0 h 119"/>
                <a:gd name="T4" fmla="*/ 57 w 119"/>
                <a:gd name="T5" fmla="*/ 119 h 119"/>
                <a:gd name="T6" fmla="*/ 119 w 119"/>
                <a:gd name="T7" fmla="*/ 41 h 119"/>
                <a:gd name="T8" fmla="*/ 93 w 119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0"/>
                  </a:moveTo>
                  <a:lnTo>
                    <a:pt x="0" y="0"/>
                  </a:lnTo>
                  <a:lnTo>
                    <a:pt x="57" y="119"/>
                  </a:lnTo>
                  <a:lnTo>
                    <a:pt x="119" y="41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26"/>
            <p:cNvSpPr>
              <a:spLocks/>
            </p:cNvSpPr>
            <p:nvPr/>
          </p:nvSpPr>
          <p:spPr bwMode="auto">
            <a:xfrm>
              <a:off x="6115051" y="1597026"/>
              <a:ext cx="192088" cy="188913"/>
            </a:xfrm>
            <a:custGeom>
              <a:avLst/>
              <a:gdLst>
                <a:gd name="T0" fmla="*/ 26 w 121"/>
                <a:gd name="T1" fmla="*/ 0 h 119"/>
                <a:gd name="T2" fmla="*/ 121 w 121"/>
                <a:gd name="T3" fmla="*/ 0 h 119"/>
                <a:gd name="T4" fmla="*/ 61 w 121"/>
                <a:gd name="T5" fmla="*/ 119 h 119"/>
                <a:gd name="T6" fmla="*/ 0 w 121"/>
                <a:gd name="T7" fmla="*/ 41 h 119"/>
                <a:gd name="T8" fmla="*/ 26 w 121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19">
                  <a:moveTo>
                    <a:pt x="26" y="0"/>
                  </a:moveTo>
                  <a:lnTo>
                    <a:pt x="121" y="0"/>
                  </a:lnTo>
                  <a:lnTo>
                    <a:pt x="61" y="119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E3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27"/>
            <p:cNvSpPr>
              <a:spLocks/>
            </p:cNvSpPr>
            <p:nvPr/>
          </p:nvSpPr>
          <p:spPr bwMode="auto">
            <a:xfrm>
              <a:off x="6126163" y="1585913"/>
              <a:ext cx="187325" cy="188913"/>
            </a:xfrm>
            <a:custGeom>
              <a:avLst/>
              <a:gdLst>
                <a:gd name="T0" fmla="*/ 26 w 118"/>
                <a:gd name="T1" fmla="*/ 0 h 119"/>
                <a:gd name="T2" fmla="*/ 118 w 118"/>
                <a:gd name="T3" fmla="*/ 0 h 119"/>
                <a:gd name="T4" fmla="*/ 61 w 118"/>
                <a:gd name="T5" fmla="*/ 119 h 119"/>
                <a:gd name="T6" fmla="*/ 0 w 118"/>
                <a:gd name="T7" fmla="*/ 41 h 119"/>
                <a:gd name="T8" fmla="*/ 26 w 118"/>
                <a:gd name="T9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9">
                  <a:moveTo>
                    <a:pt x="26" y="0"/>
                  </a:moveTo>
                  <a:lnTo>
                    <a:pt x="118" y="0"/>
                  </a:lnTo>
                  <a:lnTo>
                    <a:pt x="61" y="119"/>
                  </a:lnTo>
                  <a:lnTo>
                    <a:pt x="0" y="41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226370" y="2026800"/>
            <a:ext cx="1404929" cy="1165225"/>
            <a:chOff x="10328275" y="3929063"/>
            <a:chExt cx="869950" cy="742950"/>
          </a:xfrm>
        </p:grpSpPr>
        <p:sp>
          <p:nvSpPr>
            <p:cNvPr id="59" name="Freeform 50410"/>
            <p:cNvSpPr>
              <a:spLocks/>
            </p:cNvSpPr>
            <p:nvPr/>
          </p:nvSpPr>
          <p:spPr bwMode="auto">
            <a:xfrm>
              <a:off x="10342563" y="4564063"/>
              <a:ext cx="841375" cy="107950"/>
            </a:xfrm>
            <a:custGeom>
              <a:avLst/>
              <a:gdLst>
                <a:gd name="T0" fmla="*/ 248 w 248"/>
                <a:gd name="T1" fmla="*/ 16 h 32"/>
                <a:gd name="T2" fmla="*/ 232 w 248"/>
                <a:gd name="T3" fmla="*/ 32 h 32"/>
                <a:gd name="T4" fmla="*/ 16 w 248"/>
                <a:gd name="T5" fmla="*/ 32 h 32"/>
                <a:gd name="T6" fmla="*/ 0 w 248"/>
                <a:gd name="T7" fmla="*/ 16 h 32"/>
                <a:gd name="T8" fmla="*/ 16 w 248"/>
                <a:gd name="T9" fmla="*/ 0 h 32"/>
                <a:gd name="T10" fmla="*/ 232 w 248"/>
                <a:gd name="T11" fmla="*/ 0 h 32"/>
                <a:gd name="T12" fmla="*/ 248 w 248"/>
                <a:gd name="T13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" h="32">
                  <a:moveTo>
                    <a:pt x="248" y="16"/>
                  </a:moveTo>
                  <a:cubicBezTo>
                    <a:pt x="248" y="25"/>
                    <a:pt x="241" y="32"/>
                    <a:pt x="232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41" y="0"/>
                    <a:pt x="248" y="7"/>
                    <a:pt x="248" y="16"/>
                  </a:cubicBezTo>
                  <a:close/>
                </a:path>
              </a:pathLst>
            </a:custGeom>
            <a:solidFill>
              <a:srgbClr val="CD41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0411"/>
            <p:cNvSpPr>
              <a:spLocks/>
            </p:cNvSpPr>
            <p:nvPr/>
          </p:nvSpPr>
          <p:spPr bwMode="auto">
            <a:xfrm>
              <a:off x="10328275" y="3929063"/>
              <a:ext cx="869950" cy="688975"/>
            </a:xfrm>
            <a:custGeom>
              <a:avLst/>
              <a:gdLst>
                <a:gd name="T0" fmla="*/ 116 w 256"/>
                <a:gd name="T1" fmla="*/ 11 h 203"/>
                <a:gd name="T2" fmla="*/ 140 w 256"/>
                <a:gd name="T3" fmla="*/ 11 h 203"/>
                <a:gd name="T4" fmla="*/ 248 w 256"/>
                <a:gd name="T5" fmla="*/ 183 h 203"/>
                <a:gd name="T6" fmla="*/ 240 w 256"/>
                <a:gd name="T7" fmla="*/ 203 h 203"/>
                <a:gd name="T8" fmla="*/ 16 w 256"/>
                <a:gd name="T9" fmla="*/ 203 h 203"/>
                <a:gd name="T10" fmla="*/ 8 w 256"/>
                <a:gd name="T11" fmla="*/ 183 h 203"/>
                <a:gd name="T12" fmla="*/ 116 w 256"/>
                <a:gd name="T13" fmla="*/ 11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03">
                  <a:moveTo>
                    <a:pt x="116" y="11"/>
                  </a:moveTo>
                  <a:cubicBezTo>
                    <a:pt x="123" y="1"/>
                    <a:pt x="133" y="0"/>
                    <a:pt x="140" y="11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6" y="195"/>
                    <a:pt x="252" y="203"/>
                    <a:pt x="240" y="203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4" y="203"/>
                    <a:pt x="0" y="195"/>
                    <a:pt x="8" y="183"/>
                  </a:cubicBezTo>
                  <a:lnTo>
                    <a:pt x="116" y="11"/>
                  </a:lnTo>
                  <a:close/>
                </a:path>
              </a:pathLst>
            </a:custGeom>
            <a:solidFill>
              <a:srgbClr val="F05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50412"/>
            <p:cNvSpPr>
              <a:spLocks/>
            </p:cNvSpPr>
            <p:nvPr/>
          </p:nvSpPr>
          <p:spPr bwMode="auto">
            <a:xfrm>
              <a:off x="10423525" y="4021138"/>
              <a:ext cx="679450" cy="542925"/>
            </a:xfrm>
            <a:custGeom>
              <a:avLst/>
              <a:gdLst>
                <a:gd name="T0" fmla="*/ 214 w 428"/>
                <a:gd name="T1" fmla="*/ 0 h 342"/>
                <a:gd name="T2" fmla="*/ 0 w 428"/>
                <a:gd name="T3" fmla="*/ 342 h 342"/>
                <a:gd name="T4" fmla="*/ 428 w 428"/>
                <a:gd name="T5" fmla="*/ 342 h 342"/>
                <a:gd name="T6" fmla="*/ 214 w 428"/>
                <a:gd name="T7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8" h="342">
                  <a:moveTo>
                    <a:pt x="214" y="0"/>
                  </a:moveTo>
                  <a:lnTo>
                    <a:pt x="0" y="342"/>
                  </a:lnTo>
                  <a:lnTo>
                    <a:pt x="428" y="34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BD4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50413"/>
            <p:cNvSpPr>
              <a:spLocks/>
            </p:cNvSpPr>
            <p:nvPr/>
          </p:nvSpPr>
          <p:spPr bwMode="auto">
            <a:xfrm>
              <a:off x="10736263" y="4197350"/>
              <a:ext cx="53975" cy="217488"/>
            </a:xfrm>
            <a:custGeom>
              <a:avLst/>
              <a:gdLst>
                <a:gd name="T0" fmla="*/ 8 w 16"/>
                <a:gd name="T1" fmla="*/ 64 h 64"/>
                <a:gd name="T2" fmla="*/ 0 w 16"/>
                <a:gd name="T3" fmla="*/ 56 h 64"/>
                <a:gd name="T4" fmla="*/ 0 w 16"/>
                <a:gd name="T5" fmla="*/ 8 h 64"/>
                <a:gd name="T6" fmla="*/ 8 w 16"/>
                <a:gd name="T7" fmla="*/ 0 h 64"/>
                <a:gd name="T8" fmla="*/ 16 w 16"/>
                <a:gd name="T9" fmla="*/ 8 h 64"/>
                <a:gd name="T10" fmla="*/ 16 w 16"/>
                <a:gd name="T11" fmla="*/ 56 h 64"/>
                <a:gd name="T12" fmla="*/ 8 w 16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64">
                  <a:moveTo>
                    <a:pt x="8" y="64"/>
                  </a:moveTo>
                  <a:cubicBezTo>
                    <a:pt x="4" y="64"/>
                    <a:pt x="0" y="60"/>
                    <a:pt x="0" y="5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60"/>
                    <a:pt x="12" y="64"/>
                    <a:pt x="8" y="64"/>
                  </a:cubicBezTo>
                  <a:close/>
                </a:path>
              </a:pathLst>
            </a:cu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Oval 50414"/>
            <p:cNvSpPr>
              <a:spLocks noChangeArrowheads="1"/>
            </p:cNvSpPr>
            <p:nvPr/>
          </p:nvSpPr>
          <p:spPr bwMode="auto">
            <a:xfrm>
              <a:off x="10736263" y="4441825"/>
              <a:ext cx="53975" cy="53975"/>
            </a:xfrm>
            <a:prstGeom prst="ellipse">
              <a:avLst/>
            </a:prstGeom>
            <a:solidFill>
              <a:srgbClr val="5C5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993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>
            <a:off x="2578285" y="1223849"/>
            <a:ext cx="6689558" cy="4235130"/>
          </a:xfrm>
          <a:custGeom>
            <a:avLst/>
            <a:gdLst>
              <a:gd name="connsiteX0" fmla="*/ 0 w 834659"/>
              <a:gd name="connsiteY0" fmla="*/ 68842 h 688419"/>
              <a:gd name="connsiteX1" fmla="*/ 68842 w 834659"/>
              <a:gd name="connsiteY1" fmla="*/ 0 h 688419"/>
              <a:gd name="connsiteX2" fmla="*/ 765817 w 834659"/>
              <a:gd name="connsiteY2" fmla="*/ 0 h 688419"/>
              <a:gd name="connsiteX3" fmla="*/ 834659 w 834659"/>
              <a:gd name="connsiteY3" fmla="*/ 68842 h 688419"/>
              <a:gd name="connsiteX4" fmla="*/ 834659 w 834659"/>
              <a:gd name="connsiteY4" fmla="*/ 619577 h 688419"/>
              <a:gd name="connsiteX5" fmla="*/ 765817 w 834659"/>
              <a:gd name="connsiteY5" fmla="*/ 688419 h 688419"/>
              <a:gd name="connsiteX6" fmla="*/ 68842 w 834659"/>
              <a:gd name="connsiteY6" fmla="*/ 688419 h 688419"/>
              <a:gd name="connsiteX7" fmla="*/ 0 w 834659"/>
              <a:gd name="connsiteY7" fmla="*/ 619577 h 688419"/>
              <a:gd name="connsiteX8" fmla="*/ 0 w 834659"/>
              <a:gd name="connsiteY8" fmla="*/ 68842 h 688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4659" h="688419">
                <a:moveTo>
                  <a:pt x="0" y="68842"/>
                </a:moveTo>
                <a:cubicBezTo>
                  <a:pt x="0" y="30822"/>
                  <a:pt x="30822" y="0"/>
                  <a:pt x="68842" y="0"/>
                </a:cubicBezTo>
                <a:lnTo>
                  <a:pt x="765817" y="0"/>
                </a:lnTo>
                <a:cubicBezTo>
                  <a:pt x="803837" y="0"/>
                  <a:pt x="834659" y="30822"/>
                  <a:pt x="834659" y="68842"/>
                </a:cubicBezTo>
                <a:lnTo>
                  <a:pt x="834659" y="619577"/>
                </a:lnTo>
                <a:cubicBezTo>
                  <a:pt x="834659" y="657597"/>
                  <a:pt x="803837" y="688419"/>
                  <a:pt x="765817" y="688419"/>
                </a:cubicBezTo>
                <a:lnTo>
                  <a:pt x="68842" y="688419"/>
                </a:lnTo>
                <a:cubicBezTo>
                  <a:pt x="30822" y="688419"/>
                  <a:pt x="0" y="657597"/>
                  <a:pt x="0" y="619577"/>
                </a:cubicBezTo>
                <a:lnTo>
                  <a:pt x="0" y="688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  <a:effectLst>
            <a:outerShdw blurRad="63500" sx="101000" sy="101000" algn="ctr" rotWithShape="0">
              <a:prstClr val="black">
                <a:alpha val="8000"/>
              </a:prstClr>
            </a:outerShdw>
          </a:effectLst>
        </p:spPr>
        <p:txBody>
          <a:bodyPr wrap="square" lIns="72000" tIns="0" rIns="72000" bIns="180000" anchor="ctr">
            <a:normAutofit fontScale="92500" lnSpcReduction="20000"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Dual State Apparatus in the Socialist Time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00100" lvl="1" indent="-342900">
              <a:lnSpc>
                <a:spcPct val="200000"/>
              </a:lnSpc>
              <a:buFont typeface="ZapfDingbatsITC" charset="0"/>
              <a:buChar char="✩"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Danwei System and Marxist Egalitarian Gender Ideology</a:t>
            </a:r>
          </a:p>
          <a:p>
            <a:pPr marL="800100" lvl="1" indent="-342900">
              <a:lnSpc>
                <a:spcPct val="200000"/>
              </a:lnSpc>
              <a:buFont typeface="ZapfDingbatsITC" charset="0"/>
              <a:buChar char="✩"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Private Embedded in the Public Spheres</a:t>
            </a:r>
          </a:p>
          <a:p>
            <a:pPr marL="800100" lvl="1" indent="-342900">
              <a:lnSpc>
                <a:spcPct val="200000"/>
              </a:lnSpc>
              <a:buFont typeface="ZapfDingbatsITC" charset="0"/>
              <a:buChar char="✩"/>
            </a:pPr>
            <a:r>
              <a:rPr lang="en-US" altLang="zh-CN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Simultaneous Construction of Family and State</a:t>
            </a:r>
            <a:endParaRPr lang="zh-CN" alt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>
          <a:xfrm>
            <a:off x="7556534" y="5102978"/>
            <a:ext cx="2716293" cy="1080176"/>
          </a:xfrm>
          <a:custGeom>
            <a:avLst/>
            <a:gdLst>
              <a:gd name="connsiteX0" fmla="*/ 0 w 741919"/>
              <a:gd name="connsiteY0" fmla="*/ 29504 h 295036"/>
              <a:gd name="connsiteX1" fmla="*/ 29504 w 741919"/>
              <a:gd name="connsiteY1" fmla="*/ 0 h 295036"/>
              <a:gd name="connsiteX2" fmla="*/ 712415 w 741919"/>
              <a:gd name="connsiteY2" fmla="*/ 0 h 295036"/>
              <a:gd name="connsiteX3" fmla="*/ 741919 w 741919"/>
              <a:gd name="connsiteY3" fmla="*/ 29504 h 295036"/>
              <a:gd name="connsiteX4" fmla="*/ 741919 w 741919"/>
              <a:gd name="connsiteY4" fmla="*/ 265532 h 295036"/>
              <a:gd name="connsiteX5" fmla="*/ 712415 w 741919"/>
              <a:gd name="connsiteY5" fmla="*/ 295036 h 295036"/>
              <a:gd name="connsiteX6" fmla="*/ 29504 w 741919"/>
              <a:gd name="connsiteY6" fmla="*/ 295036 h 295036"/>
              <a:gd name="connsiteX7" fmla="*/ 0 w 741919"/>
              <a:gd name="connsiteY7" fmla="*/ 265532 h 295036"/>
              <a:gd name="connsiteX8" fmla="*/ 0 w 741919"/>
              <a:gd name="connsiteY8" fmla="*/ 29504 h 29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919" h="295036">
                <a:moveTo>
                  <a:pt x="0" y="29504"/>
                </a:moveTo>
                <a:cubicBezTo>
                  <a:pt x="0" y="13209"/>
                  <a:pt x="13209" y="0"/>
                  <a:pt x="29504" y="0"/>
                </a:cubicBezTo>
                <a:lnTo>
                  <a:pt x="712415" y="0"/>
                </a:lnTo>
                <a:cubicBezTo>
                  <a:pt x="728710" y="0"/>
                  <a:pt x="741919" y="13209"/>
                  <a:pt x="741919" y="29504"/>
                </a:cubicBezTo>
                <a:lnTo>
                  <a:pt x="741919" y="265532"/>
                </a:lnTo>
                <a:cubicBezTo>
                  <a:pt x="741919" y="281827"/>
                  <a:pt x="728710" y="295036"/>
                  <a:pt x="712415" y="295036"/>
                </a:cubicBezTo>
                <a:lnTo>
                  <a:pt x="29504" y="295036"/>
                </a:lnTo>
                <a:cubicBezTo>
                  <a:pt x="13209" y="295036"/>
                  <a:pt x="0" y="281827"/>
                  <a:pt x="0" y="265532"/>
                </a:cubicBezTo>
                <a:lnTo>
                  <a:pt x="0" y="2950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bg1"/>
            </a:solidFill>
            <a:round/>
          </a:ln>
          <a:effectLst>
            <a:outerShdw blurRad="63500" sx="101000" sy="101000" algn="ctr" rotWithShape="0">
              <a:prstClr val="black">
                <a:alpha val="18000"/>
              </a:prstClr>
            </a:outerShdw>
          </a:effectLst>
        </p:spPr>
        <p:txBody>
          <a:bodyPr spcFirstLastPara="0" vert="horz" wrap="square" lIns="0" tIns="0" rIns="0" bIns="0" numCol="1" spcCol="1270" anchor="ctr" anchorCtr="0">
            <a:normAutofit/>
          </a:bodyPr>
          <a:lstStyle/>
          <a:p>
            <a:pPr lvl="0" algn="ctr" defTabSz="666750">
              <a:spcBef>
                <a:spcPct val="0"/>
              </a:spcBef>
              <a:defRPr/>
            </a:pPr>
            <a:endParaRPr kumimoji="0" lang="zh-CN" alt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622298" y="213919"/>
            <a:ext cx="1095445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zh-CN" altLang="en-US" dirty="0"/>
          </a:p>
        </p:txBody>
      </p:sp>
      <p:pic>
        <p:nvPicPr>
          <p:cNvPr id="5" name="Picture 2" descr="“妇女能顶半边天”的图片搜索结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680" y="3617330"/>
            <a:ext cx="3228281" cy="2423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矩形 5"/>
          <p:cNvSpPr/>
          <p:nvPr/>
        </p:nvSpPr>
        <p:spPr>
          <a:xfrm>
            <a:off x="129251" y="0"/>
            <a:ext cx="8478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Mosaic Temporality </a:t>
            </a:r>
          </a:p>
          <a:p>
            <a:r>
              <a:rPr lang="en-US" altLang="zh-CN" sz="3200" i="1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and Perplexing Gender Dynamics</a:t>
            </a:r>
            <a:endParaRPr lang="zh-CN" altLang="en-US" sz="3200" i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>
            <p:custDataLst>
              <p:tags r:id="rId2"/>
            </p:custDataLst>
          </p:nvPr>
        </p:nvSpPr>
        <p:spPr>
          <a:xfrm flipV="1">
            <a:off x="7127661" y="5178514"/>
            <a:ext cx="725551" cy="529527"/>
          </a:xfrm>
          <a:prstGeom prst="triangle">
            <a:avLst/>
          </a:prstGeom>
          <a:solidFill>
            <a:schemeClr val="accent2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>
            <p:custDataLst>
              <p:tags r:id="rId3"/>
            </p:custDataLst>
          </p:nvPr>
        </p:nvSpPr>
        <p:spPr>
          <a:xfrm flipV="1">
            <a:off x="9370867" y="1464995"/>
            <a:ext cx="477584" cy="411710"/>
          </a:xfrm>
          <a:prstGeom prst="triangle">
            <a:avLst/>
          </a:prstGeom>
          <a:solidFill>
            <a:schemeClr val="accent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>
            <p:custDataLst>
              <p:tags r:id="rId4"/>
            </p:custDataLst>
          </p:nvPr>
        </p:nvSpPr>
        <p:spPr>
          <a:xfrm flipV="1">
            <a:off x="10241262" y="2085581"/>
            <a:ext cx="306799" cy="264482"/>
          </a:xfrm>
          <a:prstGeom prst="triangl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等腰三角形 9"/>
          <p:cNvSpPr/>
          <p:nvPr>
            <p:custDataLst>
              <p:tags r:id="rId5"/>
            </p:custDataLst>
          </p:nvPr>
        </p:nvSpPr>
        <p:spPr>
          <a:xfrm flipV="1">
            <a:off x="9663189" y="3400211"/>
            <a:ext cx="238792" cy="205855"/>
          </a:xfrm>
          <a:prstGeom prst="triangl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>
            <p:custDataLst>
              <p:tags r:id="rId6"/>
            </p:custDataLst>
          </p:nvPr>
        </p:nvSpPr>
        <p:spPr>
          <a:xfrm flipV="1">
            <a:off x="9624732" y="4348866"/>
            <a:ext cx="153399" cy="132241"/>
          </a:xfrm>
          <a:prstGeom prst="triangle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>
            <p:custDataLst>
              <p:tags r:id="rId7"/>
            </p:custDataLst>
          </p:nvPr>
        </p:nvSpPr>
        <p:spPr>
          <a:xfrm flipV="1">
            <a:off x="9414346" y="5031702"/>
            <a:ext cx="195313" cy="168373"/>
          </a:xfrm>
          <a:prstGeom prst="triangle">
            <a:avLst/>
          </a:prstGeom>
          <a:solidFill>
            <a:schemeClr val="accent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2153923" y="2522435"/>
            <a:ext cx="2680683" cy="2167262"/>
          </a:xfrm>
          <a:prstGeom prst="rect">
            <a:avLst/>
          </a:prstGeom>
        </p:spPr>
        <p:txBody>
          <a:bodyPr wrap="square" anchor="ctr">
            <a:normAutofit/>
          </a:bodyPr>
          <a:lstStyle/>
          <a:p>
            <a:pPr algn="ctr">
              <a:lnSpc>
                <a:spcPct val="150000"/>
              </a:lnSpc>
            </a:pPr>
            <a:endParaRPr lang="en-US" altLang="zh-CN" dirty="0">
              <a:solidFill>
                <a:schemeClr val="accent1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0334" y="1439088"/>
            <a:ext cx="83990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The Public and Private Sphere Separation in Post-Reform Urban China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chemeClr val="accent1">
                  <a:lumMod val="60000"/>
                  <a:lumOff val="4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29251" y="0"/>
            <a:ext cx="8478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i="1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Mosaic Temporality </a:t>
            </a:r>
          </a:p>
          <a:p>
            <a:r>
              <a:rPr lang="en-US" altLang="zh-CN" sz="3200" i="1" dirty="0">
                <a:solidFill>
                  <a:schemeClr val="accent1"/>
                </a:solidFill>
                <a:latin typeface="Comic Sans MS" charset="0"/>
                <a:ea typeface="Comic Sans MS" charset="0"/>
                <a:cs typeface="Comic Sans MS" charset="0"/>
              </a:rPr>
              <a:t>and Perplexing Gender Dynamics</a:t>
            </a:r>
            <a:endParaRPr lang="zh-CN" altLang="en-US" sz="3200" i="1" dirty="0">
              <a:solidFill>
                <a:schemeClr val="accent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8" name="Picture 2" descr="“second shift”的图片搜索结果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526" t="-1344" b="-1"/>
          <a:stretch/>
        </p:blipFill>
        <p:spPr bwMode="auto">
          <a:xfrm>
            <a:off x="7799682" y="2350063"/>
            <a:ext cx="4097538" cy="3267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/>
        </p:spPr>
      </p:pic>
      <p:sp>
        <p:nvSpPr>
          <p:cNvPr id="19" name="矩形 18"/>
          <p:cNvSpPr/>
          <p:nvPr/>
        </p:nvSpPr>
        <p:spPr>
          <a:xfrm>
            <a:off x="600767" y="2522435"/>
            <a:ext cx="7028726" cy="4142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50000"/>
              </a:lnSpc>
              <a:spcBef>
                <a:spcPts val="525"/>
              </a:spcBef>
              <a:spcAft>
                <a:spcPts val="525"/>
              </a:spcAft>
              <a:buFont typeface="ZapfDingbatsITC" charset="0"/>
              <a:buChar char="✩"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Marketization of Reproductive Responsibilities</a:t>
            </a:r>
          </a:p>
          <a:p>
            <a:pPr marL="800100" lvl="1" indent="-342900">
              <a:lnSpc>
                <a:spcPct val="150000"/>
              </a:lnSpc>
              <a:spcBef>
                <a:spcPts val="525"/>
              </a:spcBef>
              <a:spcAft>
                <a:spcPts val="525"/>
              </a:spcAft>
              <a:buFont typeface="ZapfDingbatsITC" charset="0"/>
              <a:buChar char="✩"/>
            </a:pPr>
            <a:r>
              <a:rPr lang="en-US" altLang="zh-CN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Changes in the Labor Market</a:t>
            </a:r>
          </a:p>
          <a:p>
            <a:pPr lvl="2">
              <a:spcAft>
                <a:spcPts val="375"/>
              </a:spcAft>
            </a:pP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Employment Rate </a:t>
            </a:r>
          </a:p>
          <a:p>
            <a:pPr lvl="2">
              <a:spcAft>
                <a:spcPts val="375"/>
              </a:spcAft>
            </a:pP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Gender Earning Disparity </a:t>
            </a:r>
          </a:p>
          <a:p>
            <a:pPr lvl="2">
              <a:spcAft>
                <a:spcPts val="375"/>
              </a:spcAft>
            </a:pP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Gender  Discrimination</a:t>
            </a:r>
          </a:p>
          <a:p>
            <a:pPr lvl="2">
              <a:spcAft>
                <a:spcPts val="375"/>
              </a:spcAft>
            </a:pP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Occupation Segregation</a:t>
            </a:r>
          </a:p>
          <a:p>
            <a:pPr lvl="2">
              <a:lnSpc>
                <a:spcPct val="150000"/>
              </a:lnSpc>
              <a:spcAft>
                <a:spcPts val="375"/>
              </a:spcAft>
            </a:pP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Motherhood Penalty</a:t>
            </a:r>
          </a:p>
          <a:p>
            <a:pPr lvl="2">
              <a:lnSpc>
                <a:spcPct val="150000"/>
              </a:lnSpc>
              <a:spcAft>
                <a:spcPts val="375"/>
              </a:spcAft>
            </a:pP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Dual Earner Family and Women</a:t>
            </a:r>
            <a:r>
              <a:rPr lang="en-US" altLang="zh-CN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’</a:t>
            </a:r>
            <a:r>
              <a:rPr lang="en-US" altLang="zh-CN" dirty="0">
                <a:solidFill>
                  <a:schemeClr val="accent1">
                    <a:lumMod val="60000"/>
                    <a:lumOff val="4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s Work-family Conflict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8UF1~(Y(ICQM@RU6W374Q5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35" y="356659"/>
            <a:ext cx="10350093" cy="52621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63552" y="5941322"/>
            <a:ext cx="854494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：Wu, Y., &amp; Zhou, D. (2015)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.Chinese Sociological Review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07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 descr="W(IR(0G9BOY92EVA``M2T}S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456" y="548680"/>
            <a:ext cx="9504877" cy="508267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71531" y="5876249"/>
            <a:ext cx="8448939" cy="36933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：Wu, Y., &amp; Zhou, D. (2015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).Chinese Sociological Review</a:t>
            </a:r>
          </a:p>
        </p:txBody>
      </p:sp>
    </p:spTree>
    <p:extLst>
      <p:ext uri="{BB962C8B-B14F-4D97-AF65-F5344CB8AC3E}">
        <p14:creationId xmlns:p14="http://schemas.microsoft.com/office/powerpoint/2010/main" val="113752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3373" y="1063184"/>
            <a:ext cx="9485255" cy="473163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599723" y="382461"/>
            <a:ext cx="5353811" cy="42062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just"/>
            <a:r>
              <a:rPr lang="en-US" altLang="zh-CN" sz="21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1. Female to male ratio in wage income</a:t>
            </a:r>
          </a:p>
        </p:txBody>
      </p:sp>
      <p:sp>
        <p:nvSpPr>
          <p:cNvPr id="3" name="矩形 2"/>
          <p:cNvSpPr/>
          <p:nvPr/>
        </p:nvSpPr>
        <p:spPr>
          <a:xfrm>
            <a:off x="815413" y="5983097"/>
            <a:ext cx="9889099" cy="400105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r"/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Source: Zhang, Y., &amp; </a:t>
            </a:r>
            <a:r>
              <a:rPr lang="en-US" altLang="zh-CN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Hannum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 (2015).  Chinese Journal of Sociology</a:t>
            </a:r>
          </a:p>
        </p:txBody>
      </p:sp>
    </p:spTree>
    <p:extLst>
      <p:ext uri="{BB962C8B-B14F-4D97-AF65-F5344CB8AC3E}">
        <p14:creationId xmlns:p14="http://schemas.microsoft.com/office/powerpoint/2010/main" val="1441282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1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25"/>
  <p:tag name="KSO_WM_TAG_VERSION" val="1.0"/>
  <p:tag name="KSO_WM_SLIDE_ID" val="custom16012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9*89"/>
  <p:tag name="KSO_WM_SLIDE_SIZE" val="863*4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a"/>
  <p:tag name="KSO_WM_UNIT_INDEX" val="1"/>
  <p:tag name="KSO_WM_UNIT_ID" val="custom160125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f"/>
  <p:tag name="KSO_WM_UNIT_INDEX" val="1"/>
  <p:tag name="KSO_WM_UNIT_ID" val="custom160125_2*f*1"/>
  <p:tag name="KSO_WM_UNIT_CLEAR" val="1"/>
  <p:tag name="KSO_WM_UNIT_LAYERLEVEL" val="1"/>
  <p:tag name="KSO_WM_UNIT_VALUE" val="455"/>
  <p:tag name="KSO_WM_UNIT_HIGHLIGHT" val="0"/>
  <p:tag name="KSO_WM_UNIT_COMPATIBLE" val="0"/>
  <p:tag name="KSO_WM_UNIT_PRESET_TEXT_INDEX" val="5"/>
  <p:tag name="KSO_WM_UNIT_PRESET_TEXT_LEN" val="23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25"/>
  <p:tag name="KSO_WM_TAG_VERSION" val="1.0"/>
  <p:tag name="KSO_WM_SLIDE_ID" val="custom160125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46*188"/>
  <p:tag name="KSO_WM_SLIDE_SIZE" val="268*241"/>
  <p:tag name="KSO_WM_DIAGRAM_GROUP_CODE" val="m1-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m_h_f"/>
  <p:tag name="KSO_WM_UNIT_INDEX" val="1_1_1"/>
  <p:tag name="KSO_WM_UNIT_ID" val="custom160125_13*m_h_f*1_1_1"/>
  <p:tag name="KSO_WM_UNIT_CLEAR" val="1"/>
  <p:tag name="KSO_WM_UNIT_LAYERLEVEL" val="1_1_1"/>
  <p:tag name="KSO_WM_UNIT_VALUE" val="96"/>
  <p:tag name="KSO_WM_UNIT_HIGHLIGHT" val="0"/>
  <p:tag name="KSO_WM_UNIT_COMPATIBLE" val="0"/>
  <p:tag name="KSO_WM_UNIT_PRESET_TEXT_INDEX" val="3"/>
  <p:tag name="KSO_WM_UNIT_PRESET_TEXT_LEN" val="12"/>
  <p:tag name="KSO_WM_DIAGRAM_GROUP_CODE" val="m1-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m_h_a"/>
  <p:tag name="KSO_WM_UNIT_INDEX" val="1_1_1"/>
  <p:tag name="KSO_WM_UNIT_ID" val="custom160125_13*m_h_a*1_1_1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3"/>
  <p:tag name="KSO_WM_UNIT_PRESET_TEXT_LEN" val="5"/>
  <p:tag name="KSO_WM_DIAGRAM_GROUP_CODE" val="m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a"/>
  <p:tag name="KSO_WM_UNIT_INDEX" val="1"/>
  <p:tag name="KSO_WM_UNIT_ID" val="custom160125_1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25"/>
  <p:tag name="KSO_WM_TAG_VERSION" val="1.0"/>
  <p:tag name="KSO_WM_SLIDE_ID" val="custom160125_26"/>
  <p:tag name="KSO_WM_SLIDE_INDEX" val="26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70*130"/>
  <p:tag name="KSO_WM_SLIDE_SIZE" val="596*3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6*i*2"/>
  <p:tag name="KSO_WM_TEMPLATE_CATEGORY" val="custom"/>
  <p:tag name="KSO_WM_TEMPLATE_INDEX" val="160125"/>
  <p:tag name="KSO_WM_UNIT_INDEX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6*i*4"/>
  <p:tag name="KSO_WM_TEMPLATE_CATEGORY" val="custom"/>
  <p:tag name="KSO_WM_TEMPLATE_INDEX" val="160125"/>
  <p:tag name="KSO_WM_UNIT_INDEX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1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6*i*5"/>
  <p:tag name="KSO_WM_TEMPLATE_CATEGORY" val="custom"/>
  <p:tag name="KSO_WM_TEMPLATE_INDEX" val="160125"/>
  <p:tag name="KSO_WM_UNIT_INDEX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6*i*6"/>
  <p:tag name="KSO_WM_TEMPLATE_CATEGORY" val="custom"/>
  <p:tag name="KSO_WM_TEMPLATE_INDEX" val="160125"/>
  <p:tag name="KSO_WM_UNIT_INDEX" val="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6*i*7"/>
  <p:tag name="KSO_WM_TEMPLATE_CATEGORY" val="custom"/>
  <p:tag name="KSO_WM_TEMPLATE_INDEX" val="160125"/>
  <p:tag name="KSO_WM_UNIT_INDEX" val="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6*i*8"/>
  <p:tag name="KSO_WM_TEMPLATE_CATEGORY" val="custom"/>
  <p:tag name="KSO_WM_TEMPLATE_INDEX" val="160125"/>
  <p:tag name="KSO_WM_UNIT_INDEX" val="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f"/>
  <p:tag name="KSO_WM_UNIT_INDEX" val="1"/>
  <p:tag name="KSO_WM_UNIT_ID" val="custom160125_26*f*1"/>
  <p:tag name="KSO_WM_UNIT_CLEAR" val="1"/>
  <p:tag name="KSO_WM_UNIT_LAYERLEVEL" val="1"/>
  <p:tag name="KSO_WM_UNIT_VALUE" val="50"/>
  <p:tag name="KSO_WM_UNIT_HIGHLIGHT" val="0"/>
  <p:tag name="KSO_WM_UNIT_COMPATIBLE" val="0"/>
  <p:tag name="KSO_WM_UNIT_PRESET_TEXT_INDEX" val="4"/>
  <p:tag name="KSO_WM_UNIT_PRESET_TEXT_LEN" val="5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25"/>
  <p:tag name="KSO_WM_TAG_VERSION" val="1.0"/>
  <p:tag name="KSO_WM_SLIDE_ID" val="custom160125_25"/>
  <p:tag name="KSO_WM_SLIDE_INDEX" val="25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193*105"/>
  <p:tag name="KSO_WM_SLIDE_SIZE" val="581*40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5*i*0"/>
  <p:tag name="KSO_WM_TEMPLATE_CATEGORY" val="custom"/>
  <p:tag name="KSO_WM_TEMPLATE_INDEX" val="160125"/>
  <p:tag name="KSO_WM_UNIT_INDEX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5*i*1"/>
  <p:tag name="KSO_WM_TEMPLATE_CATEGORY" val="custom"/>
  <p:tag name="KSO_WM_TEMPLATE_INDEX" val="160125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5*i*4"/>
  <p:tag name="KSO_WM_TEMPLATE_CATEGORY" val="custom"/>
  <p:tag name="KSO_WM_TEMPLATE_INDEX" val="160125"/>
  <p:tag name="KSO_WM_UNIT_INDEX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6104451"/>
  <p:tag name="MH_LIBRARY" val="GRAPHIC"/>
  <p:tag name="KSO_WM_TEMPLATE_CATEGORY" val="custom"/>
  <p:tag name="KSO_WM_TEMPLATE_INDEX" val="160125"/>
  <p:tag name="KSO_WM_TAG_VERSION" val="1.0"/>
  <p:tag name="KSO_WM_SLIDE_ID" val="custom160125_27"/>
  <p:tag name="KSO_WM_SLIDE_INDEX" val="27"/>
  <p:tag name="KSO_WM_SLIDE_ITEM_CNT" val="1"/>
  <p:tag name="KSO_WM_SLIDE_LAYOUT" val="b"/>
  <p:tag name="KSO_WM_SLIDE_LAYOUT_CNT" val="1"/>
  <p:tag name="KSO_WM_SLIDE_TYPE" val="endPage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6101458"/>
  <p:tag name="MH_LIBRARY" val="CONTENTS"/>
  <p:tag name="MH_TYPE" val="TITLE"/>
  <p:tag name="ID" val="54713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custom160125_27*i*0"/>
  <p:tag name="KSO_WM_TEMPLATE_CATEGORY" val="custom"/>
  <p:tag name="KSO_WM_TEMPLATE_INDEX" val="160125"/>
  <p:tag name="KSO_WM_UNIT_INDEX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b"/>
  <p:tag name="KSO_WM_UNIT_INDEX" val="1"/>
  <p:tag name="KSO_WM_UNIT_ID" val="custom160125_27*b*1"/>
  <p:tag name="KSO_WM_UNIT_CLEAR" val="1"/>
  <p:tag name="KSO_WM_UNIT_LAYERLEVEL" val="1"/>
  <p:tag name="KSO_WM_UNIT_VALUE" val="10"/>
  <p:tag name="KSO_WM_UNIT_ISCONTENTSTITLE" val="0"/>
  <p:tag name="KSO_WM_UNIT_HIGHLIGHT" val="0"/>
  <p:tag name="KSO_WM_UNIT_COMPATIBLE" val="0"/>
  <p:tag name="KSO_WM_UNIT_PRESET_TEXT" val="@YOURNAM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6104451"/>
  <p:tag name="MH_LIBRARY" val="GRAPHIC"/>
  <p:tag name="MH_ORDER" val="Freeform 2"/>
  <p:tag name="KSO_WM_TAG_VERSION" val="1.0"/>
  <p:tag name="KSO_WM_BEAUTIFY_FLAG" val="#wm#"/>
  <p:tag name="KSO_WM_UNIT_TYPE" val="i"/>
  <p:tag name="KSO_WM_UNIT_ID" val="279*i*0"/>
  <p:tag name="KSO_WM_TEMPLATE_CATEGORY" val="custom"/>
  <p:tag name="KSO_WM_TEMPLATE_INDEX" val="16012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6104451"/>
  <p:tag name="MH_LIBRARY" val="GRAPHIC"/>
  <p:tag name="MH_ORDER" val="Freeform 3"/>
  <p:tag name="KSO_WM_TAG_VERSION" val="1.0"/>
  <p:tag name="KSO_WM_BEAUTIFY_FLAG" val="#wm#"/>
  <p:tag name="KSO_WM_UNIT_TYPE" val="i"/>
  <p:tag name="KSO_WM_UNIT_ID" val="279*i*1"/>
  <p:tag name="KSO_WM_TEMPLATE_CATEGORY" val="custom"/>
  <p:tag name="KSO_WM_TEMPLATE_INDEX" val="1601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6104451"/>
  <p:tag name="MH_LIBRARY" val="GRAPHIC"/>
  <p:tag name="MH_ORDER" val="Freeform 4"/>
  <p:tag name="KSO_WM_TAG_VERSION" val="1.0"/>
  <p:tag name="KSO_WM_BEAUTIFY_FLAG" val="#wm#"/>
  <p:tag name="KSO_WM_UNIT_TYPE" val="i"/>
  <p:tag name="KSO_WM_UNIT_ID" val="279*i*2"/>
  <p:tag name="KSO_WM_TEMPLATE_CATEGORY" val="custom"/>
  <p:tag name="KSO_WM_TEMPLATE_INDEX" val="1601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8、12、14、22、25、26、27"/>
  <p:tag name="KSO_WM_TEMPLATE_CATEGORY" val="custom"/>
  <p:tag name="KSO_WM_TEMPLATE_INDEX" val="160125"/>
  <p:tag name="KSO_WM_TAG_VERSION" val="1.0"/>
  <p:tag name="KSO_WM_SLIDE_ID" val="custom16012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b"/>
  <p:tag name="KSO_WM_UNIT_INDEX" val="1"/>
  <p:tag name="KSO_WM_UNIT_ID" val="custom160125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25"/>
  <p:tag name="KSO_WM_UNIT_TYPE" val="a"/>
  <p:tag name="KSO_WM_UNIT_INDEX" val="1"/>
  <p:tag name="KSO_WM_UNIT_ID" val="custom160125_1*a*1"/>
  <p:tag name="KSO_WM_UNIT_CLEAR" val="1"/>
  <p:tag name="KSO_WM_UNIT_LAYERLEVEL" val="1"/>
  <p:tag name="KSO_WM_UNIT_VALUE" val="3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heme/theme1.xml><?xml version="1.0" encoding="utf-8"?>
<a:theme xmlns:a="http://schemas.openxmlformats.org/drawingml/2006/main" name="A000120140530A99PPBG">
  <a:themeElements>
    <a:clrScheme name="自定义 601">
      <a:dk1>
        <a:srgbClr val="4D4D4D"/>
      </a:dk1>
      <a:lt1>
        <a:sysClr val="window" lastClr="FFFFFF"/>
      </a:lt1>
      <a:dk2>
        <a:srgbClr val="4D4D4D"/>
      </a:dk2>
      <a:lt2>
        <a:srgbClr val="FFFFFF"/>
      </a:lt2>
      <a:accent1>
        <a:srgbClr val="956951"/>
      </a:accent1>
      <a:accent2>
        <a:srgbClr val="B07982"/>
      </a:accent2>
      <a:accent3>
        <a:srgbClr val="9D8855"/>
      </a:accent3>
      <a:accent4>
        <a:srgbClr val="62A088"/>
      </a:accent4>
      <a:accent5>
        <a:srgbClr val="5F77AB"/>
      </a:accent5>
      <a:accent6>
        <a:srgbClr val="FFC000"/>
      </a:accent6>
      <a:hlink>
        <a:srgbClr val="2998E3"/>
      </a:hlink>
      <a:folHlink>
        <a:srgbClr val="A5A5A5"/>
      </a:folHlink>
    </a:clrScheme>
    <a:fontScheme name="自定义 10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A000120150608A07KPBG</Template>
  <TotalTime>154</TotalTime>
  <Words>537</Words>
  <Application>Microsoft Office PowerPoint</Application>
  <PresentationFormat>Grand écran</PresentationFormat>
  <Paragraphs>102</Paragraphs>
  <Slides>19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33" baseType="lpstr">
      <vt:lpstr>ArialUnicodeMS</vt:lpstr>
      <vt:lpstr>Marker Felt Thin</vt:lpstr>
      <vt:lpstr>黑体</vt:lpstr>
      <vt:lpstr>宋体</vt:lpstr>
      <vt:lpstr>华文隶书</vt:lpstr>
      <vt:lpstr>幼圆</vt:lpstr>
      <vt:lpstr>ZapfDingbatsITC</vt:lpstr>
      <vt:lpstr>Arial</vt:lpstr>
      <vt:lpstr>Calibri</vt:lpstr>
      <vt:lpstr>Comic Sans MS</vt:lpstr>
      <vt:lpstr>Times New Roman</vt:lpstr>
      <vt:lpstr>Wingdings</vt:lpstr>
      <vt:lpstr>Wingdings 2</vt:lpstr>
      <vt:lpstr>A000120140530A99PPBG</vt:lpstr>
      <vt:lpstr>Mosaic Familialism in Post-Reform Urban China: A Sequential Symbiosis of Generation, Gender, Love and Money </vt:lpstr>
      <vt:lpstr>Background： Economic Transition and Globalization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谢小莉</dc:creator>
  <cp:lastModifiedBy>Marie GILLIER</cp:lastModifiedBy>
  <cp:revision>183</cp:revision>
  <dcterms:created xsi:type="dcterms:W3CDTF">2015-10-16T02:10:00Z</dcterms:created>
  <dcterms:modified xsi:type="dcterms:W3CDTF">2018-01-18T21:57:11Z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2052-10.1.0.5420</vt:lpwstr>
  </property>
  <property fmtid="{D5CDD505-2E9C-101B-9397-08002B2CF9AE}" pid="3" name="name">
    <vt:lpwstr>红色气泡.pptx</vt:lpwstr>
  </property>
  <property fmtid="{D5CDD505-2E9C-101B-9397-08002B2CF9AE}" pid="4" name="fileid">
    <vt:lpwstr>860948</vt:lpwstr>
  </property>
  <property fmtid="{D5CDD505-2E9C-101B-9397-08002B2CF9AE}" pid="5" name="search_tags">
    <vt:lpwstr>PPT模板</vt:lpwstr>
  </property>
</Properties>
</file>