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257" r:id="rId2"/>
    <p:sldId id="292" r:id="rId3"/>
    <p:sldId id="293" r:id="rId4"/>
    <p:sldId id="347" r:id="rId5"/>
    <p:sldId id="348" r:id="rId6"/>
    <p:sldId id="291" r:id="rId7"/>
    <p:sldId id="259" r:id="rId8"/>
    <p:sldId id="262" r:id="rId9"/>
    <p:sldId id="307" r:id="rId10"/>
    <p:sldId id="308" r:id="rId11"/>
    <p:sldId id="346" r:id="rId12"/>
    <p:sldId id="363" r:id="rId13"/>
    <p:sldId id="359" r:id="rId14"/>
    <p:sldId id="365" r:id="rId15"/>
    <p:sldId id="368" r:id="rId16"/>
    <p:sldId id="341" r:id="rId17"/>
    <p:sldId id="350" r:id="rId18"/>
    <p:sldId id="367" r:id="rId19"/>
    <p:sldId id="356" r:id="rId20"/>
    <p:sldId id="357" r:id="rId21"/>
    <p:sldId id="358" r:id="rId22"/>
    <p:sldId id="351" r:id="rId23"/>
    <p:sldId id="370" r:id="rId24"/>
    <p:sldId id="374" r:id="rId25"/>
    <p:sldId id="353" r:id="rId26"/>
    <p:sldId id="373" r:id="rId27"/>
    <p:sldId id="369" r:id="rId28"/>
    <p:sldId id="342" r:id="rId29"/>
    <p:sldId id="362" r:id="rId30"/>
    <p:sldId id="371" r:id="rId31"/>
    <p:sldId id="361" r:id="rId32"/>
    <p:sldId id="372" r:id="rId33"/>
    <p:sldId id="360" r:id="rId34"/>
    <p:sldId id="378" r:id="rId35"/>
    <p:sldId id="379" r:id="rId36"/>
    <p:sldId id="380" r:id="rId37"/>
    <p:sldId id="334" r:id="rId38"/>
    <p:sldId id="277" r:id="rId39"/>
    <p:sldId id="305" r:id="rId40"/>
    <p:sldId id="337" r:id="rId41"/>
    <p:sldId id="335" r:id="rId42"/>
    <p:sldId id="339" r:id="rId43"/>
    <p:sldId id="375" r:id="rId44"/>
    <p:sldId id="376" r:id="rId45"/>
    <p:sldId id="377"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44" autoAdjust="0"/>
    <p:restoredTop sz="95439" autoAdjust="0"/>
  </p:normalViewPr>
  <p:slideViewPr>
    <p:cSldViewPr>
      <p:cViewPr varScale="1">
        <p:scale>
          <a:sx n="64" d="100"/>
          <a:sy n="64" d="100"/>
        </p:scale>
        <p:origin x="896"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7900BEB5-DD98-40EA-94F1-E4BA557F2B83}" type="datetimeFigureOut">
              <a:rPr lang="fr-FR" smtClean="0"/>
              <a:t>18/01/2018</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4C9F26-212B-4FF7-BE6F-14F280CDA27A}" type="slidenum">
              <a:rPr lang="fr-FR" smtClean="0"/>
              <a:t>‹N°›</a:t>
            </a:fld>
            <a:endParaRPr lang="fr-FR"/>
          </a:p>
        </p:txBody>
      </p:sp>
    </p:spTree>
    <p:extLst>
      <p:ext uri="{BB962C8B-B14F-4D97-AF65-F5344CB8AC3E}">
        <p14:creationId xmlns:p14="http://schemas.microsoft.com/office/powerpoint/2010/main" val="2827535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9338FD-D626-451D-A9CD-7B6F3F5981A6}" type="datetimeFigureOut">
              <a:rPr lang="fr-FR" smtClean="0"/>
              <a:pPr/>
              <a:t>18/01/2018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7974AE-C5B6-4864-BBF8-A88D810BB9F3}" type="slidenum">
              <a:rPr lang="fr-FR" smtClean="0"/>
              <a:pPr/>
              <a:t>‹N°›</a:t>
            </a:fld>
            <a:endParaRPr lang="fr-FR"/>
          </a:p>
        </p:txBody>
      </p:sp>
    </p:spTree>
    <p:extLst>
      <p:ext uri="{BB962C8B-B14F-4D97-AF65-F5344CB8AC3E}">
        <p14:creationId xmlns:p14="http://schemas.microsoft.com/office/powerpoint/2010/main" val="4027120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DDCD590-CF26-4218-AE2A-F5700ADCD301}"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C7974AE-C5B6-4864-BBF8-A88D810BB9F3}" type="slidenum">
              <a:rPr lang="fr-FR" smtClean="0"/>
              <a:pPr/>
              <a:t>17</a:t>
            </a:fld>
            <a:endParaRPr lang="fr-FR"/>
          </a:p>
        </p:txBody>
      </p:sp>
    </p:spTree>
    <p:extLst>
      <p:ext uri="{BB962C8B-B14F-4D97-AF65-F5344CB8AC3E}">
        <p14:creationId xmlns:p14="http://schemas.microsoft.com/office/powerpoint/2010/main" val="3694304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C7974AE-C5B6-4864-BBF8-A88D810BB9F3}" type="slidenum">
              <a:rPr lang="fr-FR" smtClean="0"/>
              <a:pPr/>
              <a:t>28</a:t>
            </a:fld>
            <a:endParaRPr lang="fr-FR"/>
          </a:p>
        </p:txBody>
      </p:sp>
    </p:spTree>
    <p:extLst>
      <p:ext uri="{BB962C8B-B14F-4D97-AF65-F5344CB8AC3E}">
        <p14:creationId xmlns:p14="http://schemas.microsoft.com/office/powerpoint/2010/main" val="1156821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C7974AE-C5B6-4864-BBF8-A88D810BB9F3}" type="slidenum">
              <a:rPr lang="fr-FR" smtClean="0"/>
              <a:pPr/>
              <a:t>29</a:t>
            </a:fld>
            <a:endParaRPr lang="fr-FR"/>
          </a:p>
        </p:txBody>
      </p:sp>
    </p:spTree>
    <p:extLst>
      <p:ext uri="{BB962C8B-B14F-4D97-AF65-F5344CB8AC3E}">
        <p14:creationId xmlns:p14="http://schemas.microsoft.com/office/powerpoint/2010/main" val="1453388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C7974AE-C5B6-4864-BBF8-A88D810BB9F3}" type="slidenum">
              <a:rPr lang="fr-FR" smtClean="0"/>
              <a:pPr/>
              <a:t>30</a:t>
            </a:fld>
            <a:endParaRPr lang="fr-FR"/>
          </a:p>
        </p:txBody>
      </p:sp>
    </p:spTree>
    <p:extLst>
      <p:ext uri="{BB962C8B-B14F-4D97-AF65-F5344CB8AC3E}">
        <p14:creationId xmlns:p14="http://schemas.microsoft.com/office/powerpoint/2010/main" val="1164319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C7974AE-C5B6-4864-BBF8-A88D810BB9F3}" type="slidenum">
              <a:rPr lang="fr-FR" smtClean="0"/>
              <a:pPr/>
              <a:t>31</a:t>
            </a:fld>
            <a:endParaRPr lang="fr-FR"/>
          </a:p>
        </p:txBody>
      </p:sp>
    </p:spTree>
    <p:extLst>
      <p:ext uri="{BB962C8B-B14F-4D97-AF65-F5344CB8AC3E}">
        <p14:creationId xmlns:p14="http://schemas.microsoft.com/office/powerpoint/2010/main" val="1228867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C7974AE-C5B6-4864-BBF8-A88D810BB9F3}" type="slidenum">
              <a:rPr lang="fr-FR" smtClean="0"/>
              <a:pPr/>
              <a:t>32</a:t>
            </a:fld>
            <a:endParaRPr lang="fr-FR"/>
          </a:p>
        </p:txBody>
      </p:sp>
    </p:spTree>
    <p:extLst>
      <p:ext uri="{BB962C8B-B14F-4D97-AF65-F5344CB8AC3E}">
        <p14:creationId xmlns:p14="http://schemas.microsoft.com/office/powerpoint/2010/main" val="2003643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C7974AE-C5B6-4864-BBF8-A88D810BB9F3}" type="slidenum">
              <a:rPr lang="fr-FR" smtClean="0"/>
              <a:pPr/>
              <a:t>33</a:t>
            </a:fld>
            <a:endParaRPr lang="fr-FR"/>
          </a:p>
        </p:txBody>
      </p:sp>
    </p:spTree>
    <p:extLst>
      <p:ext uri="{BB962C8B-B14F-4D97-AF65-F5344CB8AC3E}">
        <p14:creationId xmlns:p14="http://schemas.microsoft.com/office/powerpoint/2010/main" val="469279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C7974AE-C5B6-4864-BBF8-A88D810BB9F3}" type="slidenum">
              <a:rPr lang="fr-FR" smtClean="0"/>
              <a:pPr/>
              <a:t>34</a:t>
            </a:fld>
            <a:endParaRPr lang="fr-FR"/>
          </a:p>
        </p:txBody>
      </p:sp>
    </p:spTree>
    <p:extLst>
      <p:ext uri="{BB962C8B-B14F-4D97-AF65-F5344CB8AC3E}">
        <p14:creationId xmlns:p14="http://schemas.microsoft.com/office/powerpoint/2010/main" val="179998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C7974AE-C5B6-4864-BBF8-A88D810BB9F3}" type="slidenum">
              <a:rPr lang="fr-FR" smtClean="0"/>
              <a:pPr/>
              <a:t>35</a:t>
            </a:fld>
            <a:endParaRPr lang="fr-FR"/>
          </a:p>
        </p:txBody>
      </p:sp>
    </p:spTree>
    <p:extLst>
      <p:ext uri="{BB962C8B-B14F-4D97-AF65-F5344CB8AC3E}">
        <p14:creationId xmlns:p14="http://schemas.microsoft.com/office/powerpoint/2010/main" val="264634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C7974AE-C5B6-4864-BBF8-A88D810BB9F3}" type="slidenum">
              <a:rPr lang="fr-FR" smtClean="0"/>
              <a:pPr/>
              <a:t>36</a:t>
            </a:fld>
            <a:endParaRPr lang="fr-FR"/>
          </a:p>
        </p:txBody>
      </p:sp>
    </p:spTree>
    <p:extLst>
      <p:ext uri="{BB962C8B-B14F-4D97-AF65-F5344CB8AC3E}">
        <p14:creationId xmlns:p14="http://schemas.microsoft.com/office/powerpoint/2010/main" val="1899209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C7974AE-C5B6-4864-BBF8-A88D810BB9F3}" type="slidenum">
              <a:rPr lang="fr-FR" smtClean="0"/>
              <a:pPr/>
              <a:t>2</a:t>
            </a:fld>
            <a:endParaRPr lang="fr-FR"/>
          </a:p>
        </p:txBody>
      </p:sp>
    </p:spTree>
    <p:extLst>
      <p:ext uri="{BB962C8B-B14F-4D97-AF65-F5344CB8AC3E}">
        <p14:creationId xmlns:p14="http://schemas.microsoft.com/office/powerpoint/2010/main" val="2284418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C7974AE-C5B6-4864-BBF8-A88D810BB9F3}" type="slidenum">
              <a:rPr lang="fr-FR" smtClean="0"/>
              <a:pPr/>
              <a:t>3</a:t>
            </a:fld>
            <a:endParaRPr lang="fr-FR"/>
          </a:p>
        </p:txBody>
      </p:sp>
    </p:spTree>
    <p:extLst>
      <p:ext uri="{BB962C8B-B14F-4D97-AF65-F5344CB8AC3E}">
        <p14:creationId xmlns:p14="http://schemas.microsoft.com/office/powerpoint/2010/main" val="2085351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C7974AE-C5B6-4864-BBF8-A88D810BB9F3}" type="slidenum">
              <a:rPr lang="fr-FR" smtClean="0"/>
              <a:pPr/>
              <a:t>4</a:t>
            </a:fld>
            <a:endParaRPr lang="fr-FR"/>
          </a:p>
        </p:txBody>
      </p:sp>
    </p:spTree>
    <p:extLst>
      <p:ext uri="{BB962C8B-B14F-4D97-AF65-F5344CB8AC3E}">
        <p14:creationId xmlns:p14="http://schemas.microsoft.com/office/powerpoint/2010/main" val="3034012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C7974AE-C5B6-4864-BBF8-A88D810BB9F3}" type="slidenum">
              <a:rPr lang="fr-FR" smtClean="0"/>
              <a:pPr/>
              <a:t>5</a:t>
            </a:fld>
            <a:endParaRPr lang="fr-FR"/>
          </a:p>
        </p:txBody>
      </p:sp>
    </p:spTree>
    <p:extLst>
      <p:ext uri="{BB962C8B-B14F-4D97-AF65-F5344CB8AC3E}">
        <p14:creationId xmlns:p14="http://schemas.microsoft.com/office/powerpoint/2010/main" val="248581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C7974AE-C5B6-4864-BBF8-A88D810BB9F3}" type="slidenum">
              <a:rPr lang="fr-FR" smtClean="0"/>
              <a:pPr/>
              <a:t>6</a:t>
            </a:fld>
            <a:endParaRPr lang="fr-FR"/>
          </a:p>
        </p:txBody>
      </p:sp>
    </p:spTree>
    <p:extLst>
      <p:ext uri="{BB962C8B-B14F-4D97-AF65-F5344CB8AC3E}">
        <p14:creationId xmlns:p14="http://schemas.microsoft.com/office/powerpoint/2010/main" val="4108497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Cette « triangulation des données » permet de pallier les limites de chacune de ces méthodes prise individuellement en combinant leurs apports respectifs. </a:t>
            </a:r>
          </a:p>
          <a:p>
            <a:endParaRPr lang="fr-FR" dirty="0"/>
          </a:p>
        </p:txBody>
      </p:sp>
      <p:sp>
        <p:nvSpPr>
          <p:cNvPr id="4" name="Espace réservé du numéro de diapositive 3"/>
          <p:cNvSpPr>
            <a:spLocks noGrp="1"/>
          </p:cNvSpPr>
          <p:nvPr>
            <p:ph type="sldNum" sz="quarter" idx="10"/>
          </p:nvPr>
        </p:nvSpPr>
        <p:spPr/>
        <p:txBody>
          <a:bodyPr/>
          <a:lstStyle/>
          <a:p>
            <a:fld id="{9C7974AE-C5B6-4864-BBF8-A88D810BB9F3}"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Petite précision</a:t>
            </a:r>
            <a:r>
              <a:rPr lang="fr-FR" baseline="0" dirty="0"/>
              <a:t> </a:t>
            </a:r>
            <a:r>
              <a:rPr lang="fr-FR" dirty="0"/>
              <a:t>: ces différents items ne</a:t>
            </a:r>
            <a:r>
              <a:rPr lang="fr-FR" baseline="0" dirty="0"/>
              <a:t> sont pas de mon seul fait. Ils m’ont été suggérés par les enfants eux-mêmes lors des entretiens ou directement sur le terrain lorsque nous abordions l’un ou l’autre sujet.</a:t>
            </a:r>
            <a:endParaRPr lang="fr-FR" dirty="0"/>
          </a:p>
        </p:txBody>
      </p:sp>
      <p:sp>
        <p:nvSpPr>
          <p:cNvPr id="4" name="Espace réservé du numéro de diapositive 3"/>
          <p:cNvSpPr>
            <a:spLocks noGrp="1"/>
          </p:cNvSpPr>
          <p:nvPr>
            <p:ph type="sldNum" sz="quarter" idx="10"/>
          </p:nvPr>
        </p:nvSpPr>
        <p:spPr/>
        <p:txBody>
          <a:bodyPr/>
          <a:lstStyle/>
          <a:p>
            <a:fld id="{9C7974AE-C5B6-4864-BBF8-A88D810BB9F3}" type="slidenum">
              <a:rPr lang="fr-FR" smtClean="0"/>
              <a:pPr/>
              <a:t>9</a:t>
            </a:fld>
            <a:endParaRPr lang="fr-FR"/>
          </a:p>
        </p:txBody>
      </p:sp>
    </p:spTree>
    <p:extLst>
      <p:ext uri="{BB962C8B-B14F-4D97-AF65-F5344CB8AC3E}">
        <p14:creationId xmlns:p14="http://schemas.microsoft.com/office/powerpoint/2010/main" val="938600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C7974AE-C5B6-4864-BBF8-A88D810BB9F3}" type="slidenum">
              <a:rPr lang="fr-FR" smtClean="0"/>
              <a:pPr/>
              <a:t>16</a:t>
            </a:fld>
            <a:endParaRPr lang="fr-FR"/>
          </a:p>
        </p:txBody>
      </p:sp>
    </p:spTree>
    <p:extLst>
      <p:ext uri="{BB962C8B-B14F-4D97-AF65-F5344CB8AC3E}">
        <p14:creationId xmlns:p14="http://schemas.microsoft.com/office/powerpoint/2010/main" val="321728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E558AB71-9F44-46EC-83E8-25623A59A944}" type="datetimeFigureOut">
              <a:rPr lang="fr-FR" smtClean="0"/>
              <a:pPr/>
              <a:t>18/01/2018</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5742D5D4-E96E-4E09-B212-BD00186A55E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E558AB71-9F44-46EC-83E8-25623A59A944}" type="datetimeFigureOut">
              <a:rPr lang="fr-FR" smtClean="0"/>
              <a:pPr/>
              <a:t>18/01/2018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742D5D4-E96E-4E09-B212-BD00186A55E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E558AB71-9F44-46EC-83E8-25623A59A944}" type="datetimeFigureOut">
              <a:rPr lang="fr-FR" smtClean="0"/>
              <a:pPr/>
              <a:t>18/01/2018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742D5D4-E96E-4E09-B212-BD00186A55E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4"/>
          </p:nvPr>
        </p:nvSpPr>
        <p:spPr/>
        <p:txBody>
          <a:bodyPr rtlCol="0"/>
          <a:lstStyle/>
          <a:p>
            <a:fld id="{E558AB71-9F44-46EC-83E8-25623A59A944}" type="datetimeFigureOut">
              <a:rPr lang="fr-FR" smtClean="0"/>
              <a:pPr/>
              <a:t>18/01/2018</a:t>
            </a:fld>
            <a:endParaRPr lang="fr-FR"/>
          </a:p>
        </p:txBody>
      </p:sp>
      <p:sp>
        <p:nvSpPr>
          <p:cNvPr id="9" name="Espace réservé du numéro de diapositive 8"/>
          <p:cNvSpPr>
            <a:spLocks noGrp="1"/>
          </p:cNvSpPr>
          <p:nvPr>
            <p:ph type="sldNum" sz="quarter" idx="15"/>
          </p:nvPr>
        </p:nvSpPr>
        <p:spPr/>
        <p:txBody>
          <a:bodyPr rtlCol="0"/>
          <a:lstStyle/>
          <a:p>
            <a:fld id="{5742D5D4-E96E-4E09-B212-BD00186A55E9}"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E558AB71-9F44-46EC-83E8-25623A59A944}" type="datetimeFigureOut">
              <a:rPr lang="fr-FR" smtClean="0"/>
              <a:pPr/>
              <a:t>18/01/2018</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5742D5D4-E96E-4E09-B212-BD00186A55E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E558AB71-9F44-46EC-83E8-25623A59A944}" type="datetimeFigureOut">
              <a:rPr lang="fr-FR" smtClean="0"/>
              <a:pPr/>
              <a:t>18/01/2018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742D5D4-E96E-4E09-B212-BD00186A55E9}"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a:t>Cliquez pour modifier le style du titre</a:t>
            </a:r>
            <a:endParaRPr kumimoji="0" lang="en-US"/>
          </a:p>
        </p:txBody>
      </p:sp>
      <p:sp>
        <p:nvSpPr>
          <p:cNvPr id="7" name="Espace réservé de la date 6"/>
          <p:cNvSpPr>
            <a:spLocks noGrp="1"/>
          </p:cNvSpPr>
          <p:nvPr>
            <p:ph type="dt" sz="half" idx="10"/>
          </p:nvPr>
        </p:nvSpPr>
        <p:spPr/>
        <p:txBody>
          <a:bodyPr/>
          <a:lstStyle/>
          <a:p>
            <a:fld id="{E558AB71-9F44-46EC-83E8-25623A59A944}" type="datetimeFigureOut">
              <a:rPr lang="fr-FR" smtClean="0"/>
              <a:pPr/>
              <a:t>18/01/2018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742D5D4-E96E-4E09-B212-BD00186A55E9}"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6" name="Espace réservé de la date 5"/>
          <p:cNvSpPr>
            <a:spLocks noGrp="1"/>
          </p:cNvSpPr>
          <p:nvPr>
            <p:ph type="dt" sz="half" idx="10"/>
          </p:nvPr>
        </p:nvSpPr>
        <p:spPr/>
        <p:txBody>
          <a:bodyPr rtlCol="0"/>
          <a:lstStyle/>
          <a:p>
            <a:fld id="{E558AB71-9F44-46EC-83E8-25623A59A944}" type="datetimeFigureOut">
              <a:rPr lang="fr-FR" smtClean="0"/>
              <a:pPr/>
              <a:t>18/01/2018</a:t>
            </a:fld>
            <a:endParaRPr lang="fr-FR"/>
          </a:p>
        </p:txBody>
      </p:sp>
      <p:sp>
        <p:nvSpPr>
          <p:cNvPr id="7" name="Espace réservé du numéro de diapositive 6"/>
          <p:cNvSpPr>
            <a:spLocks noGrp="1"/>
          </p:cNvSpPr>
          <p:nvPr>
            <p:ph type="sldNum" sz="quarter" idx="11"/>
          </p:nvPr>
        </p:nvSpPr>
        <p:spPr/>
        <p:txBody>
          <a:bodyPr rtlCol="0"/>
          <a:lstStyle/>
          <a:p>
            <a:fld id="{5742D5D4-E96E-4E09-B212-BD00186A55E9}"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558AB71-9F44-46EC-83E8-25623A59A944}" type="datetimeFigureOut">
              <a:rPr lang="fr-FR" smtClean="0"/>
              <a:pPr/>
              <a:t>18/01/2018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742D5D4-E96E-4E09-B212-BD00186A55E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1" name="Espace réservé de la date 20"/>
          <p:cNvSpPr>
            <a:spLocks noGrp="1"/>
          </p:cNvSpPr>
          <p:nvPr>
            <p:ph type="dt" sz="half" idx="14"/>
          </p:nvPr>
        </p:nvSpPr>
        <p:spPr/>
        <p:txBody>
          <a:bodyPr rtlCol="0"/>
          <a:lstStyle/>
          <a:p>
            <a:fld id="{E558AB71-9F44-46EC-83E8-25623A59A944}" type="datetimeFigureOut">
              <a:rPr lang="fr-FR" smtClean="0"/>
              <a:pPr/>
              <a:t>18/01/2018</a:t>
            </a:fld>
            <a:endParaRPr lang="fr-FR"/>
          </a:p>
        </p:txBody>
      </p:sp>
      <p:sp>
        <p:nvSpPr>
          <p:cNvPr id="22" name="Espace réservé du numéro de diapositive 21"/>
          <p:cNvSpPr>
            <a:spLocks noGrp="1"/>
          </p:cNvSpPr>
          <p:nvPr>
            <p:ph type="sldNum" sz="quarter" idx="15"/>
          </p:nvPr>
        </p:nvSpPr>
        <p:spPr/>
        <p:txBody>
          <a:bodyPr rtlCol="0"/>
          <a:lstStyle/>
          <a:p>
            <a:fld id="{5742D5D4-E96E-4E09-B212-BD00186A55E9}"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E558AB71-9F44-46EC-83E8-25623A59A944}" type="datetimeFigureOut">
              <a:rPr lang="fr-FR" smtClean="0"/>
              <a:pPr/>
              <a:t>18/01/2018</a:t>
            </a:fld>
            <a:endParaRPr lang="fr-FR"/>
          </a:p>
        </p:txBody>
      </p:sp>
      <p:sp>
        <p:nvSpPr>
          <p:cNvPr id="18" name="Espace réservé du numéro de diapositive 17"/>
          <p:cNvSpPr>
            <a:spLocks noGrp="1"/>
          </p:cNvSpPr>
          <p:nvPr>
            <p:ph type="sldNum" sz="quarter" idx="11"/>
          </p:nvPr>
        </p:nvSpPr>
        <p:spPr/>
        <p:txBody>
          <a:bodyPr rtlCol="0"/>
          <a:lstStyle/>
          <a:p>
            <a:fld id="{5742D5D4-E96E-4E09-B212-BD00186A55E9}"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558AB71-9F44-46EC-83E8-25623A59A944}" type="datetimeFigureOut">
              <a:rPr lang="fr-FR" smtClean="0"/>
              <a:pPr/>
              <a:t>18/01/2018</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742D5D4-E96E-4E09-B212-BD00186A55E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908720"/>
            <a:ext cx="7560840" cy="4537506"/>
          </a:xfrm>
        </p:spPr>
        <p:txBody>
          <a:bodyPr anchor="ctr">
            <a:normAutofit/>
          </a:bodyPr>
          <a:lstStyle/>
          <a:p>
            <a:pPr algn="ctr"/>
            <a:r>
              <a:rPr lang="en-US" sz="2800" dirty="0">
                <a:effectLst>
                  <a:outerShdw blurRad="38100" dist="38100" dir="2700000" algn="tl">
                    <a:srgbClr val="000000">
                      <a:alpha val="43137"/>
                    </a:srgbClr>
                  </a:outerShdw>
                </a:effectLst>
              </a:rPr>
              <a:t>« Differences in the difference » :</a:t>
            </a:r>
            <a:br>
              <a:rPr lang="en-US" sz="2400" dirty="0">
                <a:effectLst>
                  <a:outerShdw blurRad="38100" dist="38100" dir="2700000" algn="tl">
                    <a:srgbClr val="000000">
                      <a:alpha val="43137"/>
                    </a:srgbClr>
                  </a:outerShdw>
                </a:effectLst>
              </a:rPr>
            </a:br>
            <a:r>
              <a:rPr lang="en-US" sz="1800" dirty="0">
                <a:effectLst>
                  <a:outerShdw blurRad="38100" dist="38100" dir="2700000" algn="tl">
                    <a:srgbClr val="000000">
                      <a:alpha val="43137"/>
                    </a:srgbClr>
                  </a:outerShdw>
                </a:effectLst>
              </a:rPr>
              <a:t>When the Distinction Between love &amp; Friendship Differs Across Children’s Gender and Social Background</a:t>
            </a:r>
            <a:br>
              <a:rPr lang="en-US" sz="2400" dirty="0"/>
            </a:br>
            <a:br>
              <a:rPr lang="en-US" sz="2400" dirty="0"/>
            </a:br>
            <a:br>
              <a:rPr lang="en-US" sz="2400" dirty="0"/>
            </a:br>
            <a:r>
              <a:rPr lang="en-US" sz="1600" dirty="0">
                <a:effectLst>
                  <a:outerShdw blurRad="38100" dist="38100" dir="2700000" algn="tl">
                    <a:srgbClr val="000000">
                      <a:alpha val="43137"/>
                    </a:srgbClr>
                  </a:outerShdw>
                </a:effectLst>
              </a:rPr>
              <a:t>Workshop LIA CNRS-ENS Lyon/Chinese Academy of Social Sciences</a:t>
            </a:r>
            <a:br>
              <a:rPr lang="en-US" sz="1600" dirty="0">
                <a:effectLst>
                  <a:outerShdw blurRad="38100" dist="38100" dir="2700000" algn="tl">
                    <a:srgbClr val="000000">
                      <a:alpha val="43137"/>
                    </a:srgbClr>
                  </a:outerShdw>
                </a:effectLst>
              </a:rPr>
            </a:br>
            <a:r>
              <a:rPr lang="en-US" sz="1600" dirty="0">
                <a:effectLst>
                  <a:outerShdw blurRad="38100" dist="38100" dir="2700000" algn="tl">
                    <a:srgbClr val="000000">
                      <a:alpha val="43137"/>
                    </a:srgbClr>
                  </a:outerShdw>
                </a:effectLst>
              </a:rPr>
              <a:t>“Post Western Sociology in Europe and in China”</a:t>
            </a:r>
            <a:br>
              <a:rPr lang="en-US" sz="1600" dirty="0">
                <a:effectLst>
                  <a:outerShdw blurRad="38100" dist="38100" dir="2700000" algn="tl">
                    <a:srgbClr val="000000">
                      <a:alpha val="43137"/>
                    </a:srgbClr>
                  </a:outerShdw>
                </a:effectLst>
              </a:rPr>
            </a:br>
            <a:r>
              <a:rPr lang="en-US" sz="1600" dirty="0">
                <a:effectLst>
                  <a:outerShdw blurRad="38100" dist="38100" dir="2700000" algn="tl">
                    <a:srgbClr val="000000">
                      <a:alpha val="43137"/>
                    </a:srgbClr>
                  </a:outerShdw>
                </a:effectLst>
              </a:rPr>
              <a:t>Gender, Migration, Emotion</a:t>
            </a:r>
            <a:br>
              <a:rPr lang="en-US" sz="1600" dirty="0">
                <a:effectLst>
                  <a:outerShdw blurRad="38100" dist="38100" dir="2700000" algn="tl">
                    <a:srgbClr val="000000">
                      <a:alpha val="43137"/>
                    </a:srgbClr>
                  </a:outerShdw>
                </a:effectLst>
              </a:rPr>
            </a:br>
            <a:br>
              <a:rPr lang="en-US" sz="1600" dirty="0">
                <a:effectLst>
                  <a:outerShdw blurRad="38100" dist="38100" dir="2700000" algn="tl">
                    <a:srgbClr val="000000">
                      <a:alpha val="43137"/>
                    </a:srgbClr>
                  </a:outerShdw>
                </a:effectLst>
              </a:rPr>
            </a:br>
            <a:br>
              <a:rPr lang="en-US" sz="1600" dirty="0">
                <a:effectLst>
                  <a:outerShdw blurRad="38100" dist="38100" dir="2700000" algn="tl">
                    <a:srgbClr val="000000">
                      <a:alpha val="43137"/>
                    </a:srgbClr>
                  </a:outerShdw>
                </a:effectLst>
              </a:rPr>
            </a:br>
            <a:r>
              <a:rPr lang="en-US" sz="1600" dirty="0">
                <a:effectLst>
                  <a:outerShdw blurRad="38100" dist="38100" dir="2700000" algn="tl">
                    <a:srgbClr val="000000">
                      <a:alpha val="43137"/>
                    </a:srgbClr>
                  </a:outerShdw>
                </a:effectLst>
              </a:rPr>
              <a:t>01/12/2018</a:t>
            </a:r>
            <a:endParaRPr lang="en-US" sz="2400" dirty="0"/>
          </a:p>
        </p:txBody>
      </p:sp>
      <p:sp>
        <p:nvSpPr>
          <p:cNvPr id="3" name="Sous-titre 2"/>
          <p:cNvSpPr>
            <a:spLocks noGrp="1"/>
          </p:cNvSpPr>
          <p:nvPr>
            <p:ph type="subTitle" idx="1"/>
          </p:nvPr>
        </p:nvSpPr>
        <p:spPr>
          <a:xfrm>
            <a:off x="2267744" y="5013176"/>
            <a:ext cx="6246440" cy="1656184"/>
          </a:xfrm>
        </p:spPr>
        <p:txBody>
          <a:bodyPr anchor="b">
            <a:normAutofit/>
          </a:bodyPr>
          <a:lstStyle/>
          <a:p>
            <a:pPr algn="just">
              <a:spcBef>
                <a:spcPts val="200"/>
              </a:spcBef>
              <a:spcAft>
                <a:spcPts val="200"/>
              </a:spcAft>
            </a:pPr>
            <a:r>
              <a:rPr lang="en-US" sz="1300" i="1" cap="small" dirty="0">
                <a:effectLst>
                  <a:outerShdw blurRad="38100" dist="38100" dir="2700000" algn="tl">
                    <a:srgbClr val="000000">
                      <a:alpha val="43137"/>
                    </a:srgbClr>
                  </a:outerShdw>
                </a:effectLst>
              </a:rPr>
              <a:t>Kevin DITER</a:t>
            </a:r>
            <a:endParaRPr lang="en-US" sz="1300" i="1" dirty="0"/>
          </a:p>
          <a:p>
            <a:pPr algn="just">
              <a:spcBef>
                <a:spcPts val="200"/>
              </a:spcBef>
              <a:spcAft>
                <a:spcPts val="200"/>
              </a:spcAft>
            </a:pPr>
            <a:r>
              <a:rPr lang="en-US" sz="1300" b="0" dirty="0"/>
              <a:t>PhD Candidate in Sociology at CESP-</a:t>
            </a:r>
            <a:r>
              <a:rPr lang="en-US" sz="1300" b="0" dirty="0" err="1"/>
              <a:t>Inserm</a:t>
            </a:r>
            <a:r>
              <a:rPr lang="en-US" sz="1300" b="0" dirty="0"/>
              <a:t> U1018, University Paris </a:t>
            </a:r>
            <a:r>
              <a:rPr lang="en-US" sz="1300" b="0" dirty="0" err="1"/>
              <a:t>Saclay</a:t>
            </a:r>
            <a:r>
              <a:rPr lang="en-US" sz="1300" b="0" dirty="0"/>
              <a:t> (Paris </a:t>
            </a:r>
            <a:r>
              <a:rPr lang="en-US" sz="1300" b="0" dirty="0" err="1"/>
              <a:t>Sud</a:t>
            </a:r>
            <a:r>
              <a:rPr lang="en-US" sz="1300" b="0" dirty="0"/>
              <a:t>)</a:t>
            </a:r>
          </a:p>
          <a:p>
            <a:pPr>
              <a:spcBef>
                <a:spcPts val="200"/>
              </a:spcBef>
              <a:spcAft>
                <a:spcPts val="200"/>
              </a:spcAft>
            </a:pPr>
            <a:endParaRPr lang="en-US" sz="1300" dirty="0">
              <a:effectLst>
                <a:outerShdw blurRad="38100" dist="38100" dir="2700000" algn="tl">
                  <a:srgbClr val="000000">
                    <a:alpha val="43137"/>
                  </a:srgbClr>
                </a:outerShdw>
              </a:effectLst>
            </a:endParaRPr>
          </a:p>
          <a:p>
            <a:pPr>
              <a:spcBef>
                <a:spcPts val="200"/>
              </a:spcBef>
              <a:spcAft>
                <a:spcPts val="200"/>
              </a:spcAft>
            </a:pPr>
            <a:r>
              <a:rPr lang="en-US" sz="1300" i="1" dirty="0">
                <a:effectLst>
                  <a:outerShdw blurRad="38100" dist="38100" dir="2700000" algn="tl">
                    <a:srgbClr val="000000">
                      <a:alpha val="43137"/>
                    </a:srgbClr>
                  </a:outerShdw>
                </a:effectLst>
              </a:rPr>
              <a:t>Supervisors</a:t>
            </a:r>
            <a:r>
              <a:rPr lang="en-US" sz="1300" dirty="0">
                <a:effectLst>
                  <a:outerShdw blurRad="38100" dist="38100" dir="2700000" algn="tl">
                    <a:srgbClr val="000000">
                      <a:alpha val="43137"/>
                    </a:srgbClr>
                  </a:outerShdw>
                </a:effectLst>
              </a:rPr>
              <a:t>:  </a:t>
            </a:r>
            <a:r>
              <a:rPr lang="en-US" sz="1300" cap="small" dirty="0"/>
              <a:t>Muriel DARMON &amp; Nathalie BAJOS </a:t>
            </a:r>
            <a:endParaRPr lang="en-US" sz="1300" dirty="0"/>
          </a:p>
        </p:txBody>
      </p:sp>
      <p:sp>
        <p:nvSpPr>
          <p:cNvPr id="5" name="Espace réservé du numéro de diapositive 4"/>
          <p:cNvSpPr>
            <a:spLocks noGrp="1"/>
          </p:cNvSpPr>
          <p:nvPr>
            <p:ph type="sldNum" sz="quarter" idx="12"/>
          </p:nvPr>
        </p:nvSpPr>
        <p:spPr/>
        <p:txBody>
          <a:bodyPr/>
          <a:lstStyle/>
          <a:p>
            <a:fld id="{A6BF3397-1F91-45B0-8EE9-DAEAFE978434}" type="slidenum">
              <a:rPr lang="fr-FR" smtClean="0"/>
              <a:pPr/>
              <a:t>1</a:t>
            </a:fld>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88640"/>
            <a:ext cx="8631112" cy="1080120"/>
          </a:xfrm>
        </p:spPr>
        <p:txBody>
          <a:bodyPr anchor="ctr">
            <a:normAutofit/>
          </a:bodyPr>
          <a:lstStyle/>
          <a:p>
            <a:pPr algn="ctr"/>
            <a:r>
              <a:rPr lang="en-US" sz="2800" b="1" dirty="0">
                <a:effectLst>
                  <a:outerShdw blurRad="38100" dist="38100" dir="2700000" algn="tl">
                    <a:srgbClr val="000000">
                      <a:alpha val="43137"/>
                    </a:srgbClr>
                  </a:outerShdw>
                </a:effectLst>
              </a:rPr>
              <a:t>I. The Gender and Age of (Romantic) Feelings </a:t>
            </a:r>
            <a:endParaRPr lang="en-US" sz="2800" b="1"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10</a:t>
            </a:fld>
            <a:endParaRPr lang="fr-FR"/>
          </a:p>
        </p:txBody>
      </p:sp>
      <p:sp>
        <p:nvSpPr>
          <p:cNvPr id="3" name="Espace réservé du contenu 2"/>
          <p:cNvSpPr>
            <a:spLocks noGrp="1"/>
          </p:cNvSpPr>
          <p:nvPr>
            <p:ph sz="quarter" idx="1"/>
          </p:nvPr>
        </p:nvSpPr>
        <p:spPr>
          <a:xfrm>
            <a:off x="107504" y="1484784"/>
            <a:ext cx="8738616" cy="5256584"/>
          </a:xfrm>
        </p:spPr>
        <p:txBody>
          <a:bodyPr anchor="ctr">
            <a:normAutofit/>
          </a:bodyPr>
          <a:lstStyle/>
          <a:p>
            <a:pPr algn="just"/>
            <a:r>
              <a:rPr lang="en-US" b="1" dirty="0"/>
              <a:t>The first difference children make between love and friendship is about </a:t>
            </a:r>
            <a:r>
              <a:rPr lang="en-US" b="1" i="1" u="sng" dirty="0"/>
              <a:t>Gender</a:t>
            </a:r>
            <a:r>
              <a:rPr lang="en-US" b="1" dirty="0"/>
              <a:t> :</a:t>
            </a:r>
          </a:p>
          <a:p>
            <a:pPr lvl="2" algn="just"/>
            <a:r>
              <a:rPr lang="en-US" sz="2000" b="1" i="1" u="sng" dirty="0"/>
              <a:t>(a) The gender of (romantic) feelings </a:t>
            </a:r>
            <a:r>
              <a:rPr lang="en-US" sz="2000" dirty="0"/>
              <a:t>: love is perceived as a feminine topic/(pre)disposition, while friendship is considered as a more gender neutral area. According to the children, the latter feeling is as interesting and important for boys as it is for girls.</a:t>
            </a:r>
          </a:p>
          <a:p>
            <a:pPr lvl="2" algn="just"/>
            <a:r>
              <a:rPr lang="en-US" sz="2000" b="1" i="1" u="sng" dirty="0"/>
              <a:t>(b) The gender of the child with whom children interact</a:t>
            </a:r>
            <a:r>
              <a:rPr lang="en-US" sz="2000" dirty="0"/>
              <a:t>: A similar interaction, whatever its form or content, will not be defined in the same way if it involves two children of the same sex or two children of the opposite sex. In the first case, the interaction will be considered as a friendship relationship, while, in the other, the interaction will be re-labelled as a romantic relationship.</a:t>
            </a:r>
          </a:p>
          <a:p>
            <a:pPr marL="0" indent="0" algn="just">
              <a:buNone/>
            </a:pPr>
            <a:endParaRPr lang="fr-FR" sz="2500" b="1" dirty="0"/>
          </a:p>
        </p:txBody>
      </p:sp>
    </p:spTree>
    <p:extLst>
      <p:ext uri="{BB962C8B-B14F-4D97-AF65-F5344CB8AC3E}">
        <p14:creationId xmlns:p14="http://schemas.microsoft.com/office/powerpoint/2010/main" val="798064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88640"/>
            <a:ext cx="8631112" cy="1080120"/>
          </a:xfrm>
        </p:spPr>
        <p:txBody>
          <a:bodyPr anchor="ctr">
            <a:normAutofit/>
          </a:bodyPr>
          <a:lstStyle/>
          <a:p>
            <a:pPr algn="ctr"/>
            <a:r>
              <a:rPr lang="en-US" sz="2800" b="1" dirty="0">
                <a:effectLst>
                  <a:outerShdw blurRad="38100" dist="38100" dir="2700000" algn="tl">
                    <a:srgbClr val="000000">
                      <a:alpha val="43137"/>
                    </a:srgbClr>
                  </a:outerShdw>
                </a:effectLst>
              </a:rPr>
              <a:t>I. The Gender and Age of (Romantic) Feelings </a:t>
            </a:r>
            <a:endParaRPr lang="en-US" sz="2800" b="1"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11</a:t>
            </a:fld>
            <a:endParaRPr lang="fr-FR"/>
          </a:p>
        </p:txBody>
      </p:sp>
      <p:sp>
        <p:nvSpPr>
          <p:cNvPr id="3" name="Espace réservé du contenu 2"/>
          <p:cNvSpPr>
            <a:spLocks noGrp="1"/>
          </p:cNvSpPr>
          <p:nvPr>
            <p:ph sz="quarter" idx="1"/>
          </p:nvPr>
        </p:nvSpPr>
        <p:spPr>
          <a:xfrm>
            <a:off x="107504" y="1412776"/>
            <a:ext cx="8738616" cy="4968552"/>
          </a:xfrm>
        </p:spPr>
        <p:txBody>
          <a:bodyPr anchor="ctr">
            <a:normAutofit lnSpcReduction="10000"/>
          </a:bodyPr>
          <a:lstStyle/>
          <a:p>
            <a:pPr algn="just"/>
            <a:r>
              <a:rPr lang="en-US" sz="2800" b="1" u="sng" dirty="0"/>
              <a:t>(A) The gender of (romantic and friendship) feelings :</a:t>
            </a:r>
          </a:p>
          <a:p>
            <a:pPr algn="just"/>
            <a:endParaRPr lang="en-US" sz="2800" b="1" dirty="0"/>
          </a:p>
          <a:p>
            <a:pPr lvl="1" algn="just"/>
            <a:r>
              <a:rPr lang="en-US" sz="2400" dirty="0"/>
              <a:t>Contrary to friendship, </a:t>
            </a:r>
            <a:r>
              <a:rPr lang="en-US" sz="2400" b="1" i="1" u="sng" dirty="0"/>
              <a:t>love is mainly perceived as a feminine topic or (pre)disposition</a:t>
            </a:r>
            <a:r>
              <a:rPr lang="en-US" sz="2400" dirty="0"/>
              <a:t>: </a:t>
            </a:r>
          </a:p>
          <a:p>
            <a:pPr lvl="8" algn="just"/>
            <a:endParaRPr lang="en-US" dirty="0"/>
          </a:p>
          <a:p>
            <a:pPr lvl="2" algn="just"/>
            <a:r>
              <a:rPr lang="en-US" sz="2000" dirty="0"/>
              <a:t>Indeed, almost two out of three children think that “girls are more interested (by nature) in love and/or in love stories than boys” (70% of boys and 64% of girls respectively);</a:t>
            </a:r>
          </a:p>
          <a:p>
            <a:pPr lvl="8" algn="just"/>
            <a:endParaRPr lang="en-US" dirty="0"/>
          </a:p>
          <a:p>
            <a:pPr lvl="2" algn="just"/>
            <a:r>
              <a:rPr lang="en-US" sz="2000" dirty="0"/>
              <a:t> Conversely, girls and boys are less than 5% to assign a gender to friendship. Only three children have defined this feelings as a feminine topic. All the others said that friendship is as important to girls as it is to boys</a:t>
            </a:r>
            <a:r>
              <a:rPr lang="en-US" sz="2400" dirty="0"/>
              <a:t>.</a:t>
            </a:r>
          </a:p>
        </p:txBody>
      </p:sp>
    </p:spTree>
    <p:extLst>
      <p:ext uri="{BB962C8B-B14F-4D97-AF65-F5344CB8AC3E}">
        <p14:creationId xmlns:p14="http://schemas.microsoft.com/office/powerpoint/2010/main" val="3422971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88640"/>
            <a:ext cx="8631112" cy="1080120"/>
          </a:xfrm>
        </p:spPr>
        <p:txBody>
          <a:bodyPr anchor="ctr">
            <a:normAutofit/>
          </a:bodyPr>
          <a:lstStyle/>
          <a:p>
            <a:pPr algn="ctr"/>
            <a:r>
              <a:rPr lang="en-US" sz="2800" b="1" dirty="0">
                <a:effectLst>
                  <a:outerShdw blurRad="38100" dist="38100" dir="2700000" algn="tl">
                    <a:srgbClr val="000000">
                      <a:alpha val="43137"/>
                    </a:srgbClr>
                  </a:outerShdw>
                </a:effectLst>
              </a:rPr>
              <a:t>I. The Gender and Age of (Romantic) Feelings </a:t>
            </a:r>
            <a:endParaRPr lang="en-US" sz="2800" b="1"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12</a:t>
            </a:fld>
            <a:endParaRPr lang="fr-FR"/>
          </a:p>
        </p:txBody>
      </p:sp>
      <p:sp>
        <p:nvSpPr>
          <p:cNvPr id="3" name="Espace réservé du contenu 2"/>
          <p:cNvSpPr>
            <a:spLocks noGrp="1"/>
          </p:cNvSpPr>
          <p:nvPr>
            <p:ph sz="quarter" idx="1"/>
          </p:nvPr>
        </p:nvSpPr>
        <p:spPr>
          <a:xfrm>
            <a:off x="107504" y="1412776"/>
            <a:ext cx="8738616" cy="4968552"/>
          </a:xfrm>
        </p:spPr>
        <p:txBody>
          <a:bodyPr anchor="ctr">
            <a:normAutofit lnSpcReduction="10000"/>
          </a:bodyPr>
          <a:lstStyle/>
          <a:p>
            <a:pPr algn="just"/>
            <a:r>
              <a:rPr lang="en-US" sz="2500" b="1" u="sng" dirty="0"/>
              <a:t>(A) The gender of (romantic and friendship) feelings :</a:t>
            </a:r>
          </a:p>
          <a:p>
            <a:pPr algn="just"/>
            <a:endParaRPr lang="en-US" sz="2500" b="1" dirty="0"/>
          </a:p>
          <a:p>
            <a:pPr lvl="1" algn="just"/>
            <a:r>
              <a:rPr lang="en-US" sz="2200" b="1" dirty="0"/>
              <a:t>This feminine label of love is due to several reasons </a:t>
            </a:r>
            <a:r>
              <a:rPr lang="en-US" sz="2200" dirty="0"/>
              <a:t>(</a:t>
            </a:r>
            <a:r>
              <a:rPr lang="en-US" sz="2200" dirty="0" err="1"/>
              <a:t>Cancian</a:t>
            </a:r>
            <a:r>
              <a:rPr lang="en-US" sz="2200" dirty="0"/>
              <a:t>, 1987 ; </a:t>
            </a:r>
            <a:r>
              <a:rPr lang="en-US" sz="2200" dirty="0" err="1"/>
              <a:t>Diter</a:t>
            </a:r>
            <a:r>
              <a:rPr lang="en-US" sz="2200" dirty="0"/>
              <a:t>, 2015; </a:t>
            </a:r>
            <a:r>
              <a:rPr lang="en-US" sz="2200" dirty="0" err="1"/>
              <a:t>Swilder</a:t>
            </a:r>
            <a:r>
              <a:rPr lang="en-US" sz="2200" dirty="0"/>
              <a:t>, 2001; Thorne, Luria, 1986) :</a:t>
            </a:r>
          </a:p>
          <a:p>
            <a:pPr lvl="2" algn="just"/>
            <a:r>
              <a:rPr lang="en-US" sz="1900" b="1" dirty="0"/>
              <a:t>1/ </a:t>
            </a:r>
            <a:r>
              <a:rPr lang="en-US" sz="2000" dirty="0"/>
              <a:t>With the exception of anger, </a:t>
            </a:r>
            <a:r>
              <a:rPr lang="en-US" sz="2000" b="1" i="1" u="sng" dirty="0"/>
              <a:t>almost all emotions are considered to belong to women</a:t>
            </a:r>
            <a:r>
              <a:rPr lang="en-US" sz="2000" dirty="0"/>
              <a:t>. Men are thought to be both less emotional and more rational (Schrock, 2014; Shields, 2002)</a:t>
            </a:r>
          </a:p>
          <a:p>
            <a:pPr lvl="2" algn="just"/>
            <a:r>
              <a:rPr lang="en-US" sz="1900" b="1" dirty="0"/>
              <a:t>2/ </a:t>
            </a:r>
            <a:r>
              <a:rPr lang="en-US" sz="1900" b="1" i="1" u="sng" dirty="0"/>
              <a:t>Women’s involvement in romantic feelings because of `gender division of emotion work</a:t>
            </a:r>
            <a:r>
              <a:rPr lang="en-US" sz="1900" dirty="0"/>
              <a:t>'. They (learn to) display more interest and more concern in this topic than men (</a:t>
            </a:r>
            <a:r>
              <a:rPr lang="en-US" sz="1900" dirty="0" err="1"/>
              <a:t>Duncombe</a:t>
            </a:r>
            <a:r>
              <a:rPr lang="en-US" sz="1900" dirty="0"/>
              <a:t>, Marsden, 1993 ; </a:t>
            </a:r>
            <a:r>
              <a:rPr lang="en-US" sz="1900" dirty="0" err="1"/>
              <a:t>Hochschild</a:t>
            </a:r>
            <a:r>
              <a:rPr lang="en-US" sz="1900" dirty="0"/>
              <a:t>, 1983)</a:t>
            </a:r>
          </a:p>
          <a:p>
            <a:pPr lvl="2" algn="just"/>
            <a:r>
              <a:rPr lang="en-US" sz="1900" b="1" dirty="0"/>
              <a:t>3/ </a:t>
            </a:r>
            <a:r>
              <a:rPr lang="en-US" sz="1900" b="1" i="1" u="sng" dirty="0"/>
              <a:t>The hyper-ritualization of the feminine gender of love </a:t>
            </a:r>
            <a:r>
              <a:rPr lang="en-US" sz="1900" dirty="0"/>
              <a:t>(Goffman</a:t>
            </a:r>
            <a:r>
              <a:rPr lang="en-US" sz="1900" b="1" dirty="0"/>
              <a:t>, </a:t>
            </a:r>
            <a:r>
              <a:rPr lang="en-US" sz="1900" dirty="0"/>
              <a:t>1976</a:t>
            </a:r>
            <a:r>
              <a:rPr lang="en-US" sz="1900" b="1" dirty="0"/>
              <a:t> ;</a:t>
            </a:r>
            <a:r>
              <a:rPr lang="en-US" dirty="0"/>
              <a:t> Toliver, 2016) (cf. the following pictures)</a:t>
            </a:r>
          </a:p>
        </p:txBody>
      </p:sp>
    </p:spTree>
    <p:extLst>
      <p:ext uri="{BB962C8B-B14F-4D97-AF65-F5344CB8AC3E}">
        <p14:creationId xmlns:p14="http://schemas.microsoft.com/office/powerpoint/2010/main" val="431191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A6BF3397-1F91-45B0-8EE9-DAEAFE978434}" type="slidenum">
              <a:rPr lang="fr-FR" smtClean="0"/>
              <a:pPr/>
              <a:t>13</a:t>
            </a:fld>
            <a:endParaRPr lang="fr-FR"/>
          </a:p>
        </p:txBody>
      </p:sp>
      <p:pic>
        <p:nvPicPr>
          <p:cNvPr id="5" name="Espace réservé du conten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732240" y="195180"/>
            <a:ext cx="1872208" cy="3146569"/>
          </a:xfr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27914"/>
            <a:ext cx="2232248" cy="267363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195180"/>
            <a:ext cx="1893690" cy="2739102"/>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3068960"/>
            <a:ext cx="4608512" cy="3658111"/>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0890" y="268354"/>
            <a:ext cx="1577963" cy="2633195"/>
          </a:xfrm>
          <a:prstGeom prst="rect">
            <a:avLst/>
          </a:prstGeom>
        </p:spPr>
      </p:pic>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7055" y="3127798"/>
            <a:ext cx="3681561" cy="3540434"/>
          </a:xfrm>
          <a:prstGeom prst="rect">
            <a:avLst/>
          </a:prstGeom>
        </p:spPr>
      </p:pic>
    </p:spTree>
    <p:extLst>
      <p:ext uri="{BB962C8B-B14F-4D97-AF65-F5344CB8AC3E}">
        <p14:creationId xmlns:p14="http://schemas.microsoft.com/office/powerpoint/2010/main" val="378451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88640"/>
            <a:ext cx="8631112" cy="1080120"/>
          </a:xfrm>
        </p:spPr>
        <p:txBody>
          <a:bodyPr anchor="ctr">
            <a:normAutofit/>
          </a:bodyPr>
          <a:lstStyle/>
          <a:p>
            <a:pPr algn="ctr"/>
            <a:r>
              <a:rPr lang="en-US" sz="2800" b="1" dirty="0">
                <a:effectLst>
                  <a:outerShdw blurRad="38100" dist="38100" dir="2700000" algn="tl">
                    <a:srgbClr val="000000">
                      <a:alpha val="43137"/>
                    </a:srgbClr>
                  </a:outerShdw>
                </a:effectLst>
              </a:rPr>
              <a:t>I. The Gender and Age of (Romantic) Feelings </a:t>
            </a:r>
            <a:endParaRPr lang="en-US" sz="2800" b="1"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14</a:t>
            </a:fld>
            <a:endParaRPr lang="fr-FR"/>
          </a:p>
        </p:txBody>
      </p:sp>
      <p:sp>
        <p:nvSpPr>
          <p:cNvPr id="3" name="Espace réservé du contenu 2"/>
          <p:cNvSpPr>
            <a:spLocks noGrp="1"/>
          </p:cNvSpPr>
          <p:nvPr>
            <p:ph sz="quarter" idx="1"/>
          </p:nvPr>
        </p:nvSpPr>
        <p:spPr>
          <a:xfrm>
            <a:off x="107504" y="1412776"/>
            <a:ext cx="8738616" cy="5184576"/>
          </a:xfrm>
        </p:spPr>
        <p:txBody>
          <a:bodyPr anchor="ctr">
            <a:normAutofit fontScale="92500"/>
          </a:bodyPr>
          <a:lstStyle/>
          <a:p>
            <a:pPr algn="just"/>
            <a:r>
              <a:rPr lang="en-US" sz="2500" b="1" u="sng" dirty="0"/>
              <a:t>(A) The gender of (romantic) feelings :</a:t>
            </a:r>
          </a:p>
          <a:p>
            <a:pPr algn="just"/>
            <a:endParaRPr lang="en-US" sz="2500" b="1" dirty="0"/>
          </a:p>
          <a:p>
            <a:pPr lvl="1" algn="just"/>
            <a:r>
              <a:rPr lang="en-US" sz="2200" b="1" i="1" u="sng" dirty="0"/>
              <a:t>This feminine aspect of romantic love is not share by all children</a:t>
            </a:r>
            <a:r>
              <a:rPr lang="en-US" sz="2200" b="1" u="sng" dirty="0"/>
              <a:t> </a:t>
            </a:r>
            <a:r>
              <a:rPr lang="en-US" sz="2200" dirty="0"/>
              <a:t>:</a:t>
            </a:r>
          </a:p>
          <a:p>
            <a:pPr lvl="2" algn="just"/>
            <a:r>
              <a:rPr lang="en-US" sz="1900" dirty="0"/>
              <a:t>Girls, upper(-middle) class children and older boys and girls tend to have a less gendered perception of this feeling. They think that even if girls and women are more involved in love, men and boys are also interested in this topic, that this feelings matters for them. </a:t>
            </a:r>
          </a:p>
          <a:p>
            <a:pPr lvl="1" algn="just"/>
            <a:r>
              <a:rPr lang="en-US" sz="2200" b="1" i="1" u="sng" dirty="0"/>
              <a:t>The socially differentiated perception of romantic love is due to emotion education received by children within family</a:t>
            </a:r>
            <a:r>
              <a:rPr lang="en-US" sz="2200" dirty="0"/>
              <a:t>:</a:t>
            </a:r>
          </a:p>
          <a:p>
            <a:pPr lvl="2" algn="just"/>
            <a:r>
              <a:rPr lang="en-US" sz="1900" dirty="0"/>
              <a:t>Concerted cultivation </a:t>
            </a:r>
            <a:r>
              <a:rPr lang="en-US" sz="1900" i="1" dirty="0"/>
              <a:t>vs </a:t>
            </a:r>
            <a:r>
              <a:rPr lang="en-US" sz="1900" dirty="0"/>
              <a:t>Accomplishment</a:t>
            </a:r>
            <a:r>
              <a:rPr lang="en-US" sz="1900" i="1" dirty="0"/>
              <a:t> </a:t>
            </a:r>
            <a:r>
              <a:rPr lang="en-US" sz="1900" dirty="0"/>
              <a:t>of</a:t>
            </a:r>
            <a:r>
              <a:rPr lang="en-US" sz="1900" i="1" dirty="0"/>
              <a:t> </a:t>
            </a:r>
            <a:r>
              <a:rPr lang="en-US" sz="1900" dirty="0"/>
              <a:t>natural growth (a </a:t>
            </a:r>
            <a:r>
              <a:rPr lang="en-US" sz="1900" i="1" dirty="0"/>
              <a:t>laissez-faire </a:t>
            </a:r>
            <a:r>
              <a:rPr lang="en-US" sz="1900" dirty="0"/>
              <a:t>parenting style) (</a:t>
            </a:r>
            <a:r>
              <a:rPr lang="en-US" sz="1900" dirty="0" err="1"/>
              <a:t>Lareau</a:t>
            </a:r>
            <a:r>
              <a:rPr lang="en-US" sz="1900" dirty="0"/>
              <a:t>, 2003)</a:t>
            </a:r>
          </a:p>
          <a:p>
            <a:pPr lvl="2" algn="just"/>
            <a:r>
              <a:rPr lang="en-US" dirty="0"/>
              <a:t>This distinction between these two types of education helps to understand why romantic feelings remain still gendered in working-class families while they tend to ‘lose” their gender in upper-middle class families.</a:t>
            </a:r>
          </a:p>
        </p:txBody>
      </p:sp>
    </p:spTree>
    <p:extLst>
      <p:ext uri="{BB962C8B-B14F-4D97-AF65-F5344CB8AC3E}">
        <p14:creationId xmlns:p14="http://schemas.microsoft.com/office/powerpoint/2010/main" val="2117146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88640"/>
            <a:ext cx="8631112" cy="1080120"/>
          </a:xfrm>
        </p:spPr>
        <p:txBody>
          <a:bodyPr anchor="ctr">
            <a:normAutofit/>
          </a:bodyPr>
          <a:lstStyle/>
          <a:p>
            <a:pPr algn="ctr"/>
            <a:r>
              <a:rPr lang="en-US" sz="2800" b="1" dirty="0">
                <a:effectLst>
                  <a:outerShdw blurRad="38100" dist="38100" dir="2700000" algn="tl">
                    <a:srgbClr val="000000">
                      <a:alpha val="43137"/>
                    </a:srgbClr>
                  </a:outerShdw>
                </a:effectLst>
              </a:rPr>
              <a:t>I. The Gender and Age of (Romantic) Feelings </a:t>
            </a:r>
            <a:endParaRPr lang="en-US" sz="2800" b="1"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15</a:t>
            </a:fld>
            <a:endParaRPr lang="fr-FR"/>
          </a:p>
        </p:txBody>
      </p:sp>
      <p:sp>
        <p:nvSpPr>
          <p:cNvPr id="3" name="Espace réservé du contenu 2"/>
          <p:cNvSpPr>
            <a:spLocks noGrp="1"/>
          </p:cNvSpPr>
          <p:nvPr>
            <p:ph sz="quarter" idx="1"/>
          </p:nvPr>
        </p:nvSpPr>
        <p:spPr>
          <a:xfrm>
            <a:off x="107504" y="1772816"/>
            <a:ext cx="8738616" cy="4421088"/>
          </a:xfrm>
        </p:spPr>
        <p:txBody>
          <a:bodyPr anchor="ctr">
            <a:normAutofit lnSpcReduction="10000"/>
          </a:bodyPr>
          <a:lstStyle/>
          <a:p>
            <a:pPr algn="just"/>
            <a:r>
              <a:rPr lang="en-US" sz="2500" b="1" dirty="0"/>
              <a:t>(B) The gender of the child with whom children interact, </a:t>
            </a:r>
            <a:r>
              <a:rPr lang="en-US" sz="2500" dirty="0"/>
              <a:t>discuss or play contributes to </a:t>
            </a:r>
            <a:r>
              <a:rPr lang="en-US" sz="2500" b="1" dirty="0"/>
              <a:t>help boys and girls to distinguish between love &amp; friendship</a:t>
            </a:r>
            <a:r>
              <a:rPr lang="en-US" sz="2500" u="sng" dirty="0"/>
              <a:t>:</a:t>
            </a:r>
            <a:endParaRPr lang="en-US" dirty="0"/>
          </a:p>
          <a:p>
            <a:pPr lvl="1" algn="just"/>
            <a:r>
              <a:rPr lang="en-US" sz="2200" dirty="0"/>
              <a:t>When a boy and a girl play, speak, stay together in face-to face relationship (without sign of struggles), the interaction is perceived as a romantic relationship by the majority of children;</a:t>
            </a:r>
          </a:p>
          <a:p>
            <a:pPr lvl="1" algn="just"/>
            <a:r>
              <a:rPr lang="en-US" sz="2200" dirty="0"/>
              <a:t>While a same interaction between same-sex children will always be labelled as  a friendship relationship. None of the children named a same-sex relationship as a romantic relationship.</a:t>
            </a:r>
          </a:p>
          <a:p>
            <a:pPr lvl="7" algn="just"/>
            <a:endParaRPr lang="en-US" sz="1500" dirty="0"/>
          </a:p>
          <a:p>
            <a:pPr lvl="1" algn="just"/>
            <a:r>
              <a:rPr lang="en-US" sz="2200" dirty="0"/>
              <a:t>Cf. children’s drawing concerning love &amp; friendship</a:t>
            </a:r>
          </a:p>
        </p:txBody>
      </p:sp>
    </p:spTree>
    <p:extLst>
      <p:ext uri="{BB962C8B-B14F-4D97-AF65-F5344CB8AC3E}">
        <p14:creationId xmlns:p14="http://schemas.microsoft.com/office/powerpoint/2010/main" val="1130204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A6BF3397-1F91-45B0-8EE9-DAEAFE978434}" type="slidenum">
              <a:rPr lang="fr-FR" smtClean="0"/>
              <a:pPr/>
              <a:t>16</a:t>
            </a:fld>
            <a:endParaRPr lang="fr-FR"/>
          </a:p>
        </p:txBody>
      </p:sp>
      <p:pic>
        <p:nvPicPr>
          <p:cNvPr id="5" name="Espace réservé du contenu 4"/>
          <p:cNvPicPr>
            <a:picLocks noGrp="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07504" y="692697"/>
            <a:ext cx="3600400" cy="2376264"/>
          </a:xfrm>
          <a:prstGeom prst="rect">
            <a:avLst/>
          </a:prstGeom>
        </p:spPr>
      </p:pic>
      <p:pic>
        <p:nvPicPr>
          <p:cNvPr id="6" name="Image 5"/>
          <p:cNvPicPr/>
          <p:nvPr/>
        </p:nvPicPr>
        <p:blipFill>
          <a:blip r:embed="rId4" cstate="print">
            <a:extLst>
              <a:ext uri="{28A0092B-C50C-407E-A947-70E740481C1C}">
                <a14:useLocalDpi xmlns:a14="http://schemas.microsoft.com/office/drawing/2010/main" val="0"/>
              </a:ext>
            </a:extLst>
          </a:blip>
          <a:stretch>
            <a:fillRect/>
          </a:stretch>
        </p:blipFill>
        <p:spPr>
          <a:xfrm>
            <a:off x="3779913" y="701951"/>
            <a:ext cx="3168352" cy="2357755"/>
          </a:xfrm>
          <a:prstGeom prst="rect">
            <a:avLst/>
          </a:prstGeom>
        </p:spPr>
      </p:pic>
      <p:pic>
        <p:nvPicPr>
          <p:cNvPr id="7" name="Image 6"/>
          <p:cNvPicPr/>
          <p:nvPr/>
        </p:nvPicPr>
        <p:blipFill rotWithShape="1">
          <a:blip r:embed="rId5">
            <a:extLst>
              <a:ext uri="{28A0092B-C50C-407E-A947-70E740481C1C}">
                <a14:useLocalDpi xmlns:a14="http://schemas.microsoft.com/office/drawing/2010/main" val="0"/>
              </a:ext>
            </a:extLst>
          </a:blip>
          <a:srcRect r="10989" b="11217"/>
          <a:stretch/>
        </p:blipFill>
        <p:spPr bwMode="auto">
          <a:xfrm>
            <a:off x="136359" y="3429000"/>
            <a:ext cx="1648702" cy="2304256"/>
          </a:xfrm>
          <a:prstGeom prst="rect">
            <a:avLst/>
          </a:prstGeom>
          <a:ln>
            <a:noFill/>
          </a:ln>
          <a:extLst>
            <a:ext uri="{53640926-AAD7-44D8-BBD7-CCE9431645EC}">
              <a14:shadowObscured xmlns:a14="http://schemas.microsoft.com/office/drawing/2010/main"/>
            </a:ext>
          </a:extLst>
        </p:spPr>
      </p:pic>
      <p:pic>
        <p:nvPicPr>
          <p:cNvPr id="8" name="Image 7"/>
          <p:cNvPicPr/>
          <p:nvPr/>
        </p:nvPicPr>
        <p:blipFill rotWithShape="1">
          <a:blip r:embed="rId6">
            <a:extLst>
              <a:ext uri="{28A0092B-C50C-407E-A947-70E740481C1C}">
                <a14:useLocalDpi xmlns:a14="http://schemas.microsoft.com/office/drawing/2010/main" val="0"/>
              </a:ext>
            </a:extLst>
          </a:blip>
          <a:srcRect r="5440"/>
          <a:stretch/>
        </p:blipFill>
        <p:spPr bwMode="auto">
          <a:xfrm>
            <a:off x="7064609" y="701951"/>
            <a:ext cx="1755863" cy="2357754"/>
          </a:xfrm>
          <a:prstGeom prst="rect">
            <a:avLst/>
          </a:prstGeom>
          <a:ln>
            <a:noFill/>
          </a:ln>
          <a:extLst>
            <a:ext uri="{53640926-AAD7-44D8-BBD7-CCE9431645EC}">
              <a14:shadowObscured xmlns:a14="http://schemas.microsoft.com/office/drawing/2010/main"/>
            </a:ext>
          </a:extLst>
        </p:spPr>
      </p:pic>
      <p:pic>
        <p:nvPicPr>
          <p:cNvPr id="9" name="Image 8"/>
          <p:cNvPicPr/>
          <p:nvPr/>
        </p:nvPicPr>
        <p:blipFill>
          <a:blip r:embed="rId7">
            <a:extLst>
              <a:ext uri="{28A0092B-C50C-407E-A947-70E740481C1C}">
                <a14:useLocalDpi xmlns:a14="http://schemas.microsoft.com/office/drawing/2010/main" val="0"/>
              </a:ext>
            </a:extLst>
          </a:blip>
          <a:stretch>
            <a:fillRect/>
          </a:stretch>
        </p:blipFill>
        <p:spPr>
          <a:xfrm>
            <a:off x="1943708" y="3420836"/>
            <a:ext cx="3312368" cy="2312420"/>
          </a:xfrm>
          <a:prstGeom prst="rect">
            <a:avLst/>
          </a:prstGeom>
        </p:spPr>
      </p:pic>
      <p:pic>
        <p:nvPicPr>
          <p:cNvPr id="10" name="Image 9"/>
          <p:cNvPicPr/>
          <p:nvPr/>
        </p:nvPicPr>
        <p:blipFill rotWithShape="1">
          <a:blip r:embed="rId8">
            <a:extLst>
              <a:ext uri="{28A0092B-C50C-407E-A947-70E740481C1C}">
                <a14:useLocalDpi xmlns:a14="http://schemas.microsoft.com/office/drawing/2010/main" val="0"/>
              </a:ext>
            </a:extLst>
          </a:blip>
          <a:srcRect l="54817"/>
          <a:stretch/>
        </p:blipFill>
        <p:spPr>
          <a:xfrm>
            <a:off x="5342714" y="3420836"/>
            <a:ext cx="3395901" cy="2312420"/>
          </a:xfrm>
          <a:prstGeom prst="rect">
            <a:avLst/>
          </a:prstGeom>
        </p:spPr>
      </p:pic>
    </p:spTree>
    <p:extLst>
      <p:ext uri="{BB962C8B-B14F-4D97-AF65-F5344CB8AC3E}">
        <p14:creationId xmlns:p14="http://schemas.microsoft.com/office/powerpoint/2010/main" val="531938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A6BF3397-1F91-45B0-8EE9-DAEAFE978434}" type="slidenum">
              <a:rPr lang="fr-FR" smtClean="0"/>
              <a:pPr/>
              <a:t>17</a:t>
            </a:fld>
            <a:endParaRPr lang="fr-FR"/>
          </a:p>
        </p:txBody>
      </p:sp>
      <p:pic>
        <p:nvPicPr>
          <p:cNvPr id="13" name="Espace réservé du contenu 12"/>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51521" y="188640"/>
            <a:ext cx="3384376" cy="2618075"/>
          </a:xfr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188640"/>
            <a:ext cx="2736304" cy="2618075"/>
          </a:xfrm>
          <a:prstGeom prst="rect">
            <a:avLst/>
          </a:prstGeom>
        </p:spPr>
      </p:pic>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525" y="2924944"/>
            <a:ext cx="3348372" cy="2312060"/>
          </a:xfrm>
          <a:prstGeom prst="rect">
            <a:avLst/>
          </a:prstGeom>
        </p:spPr>
      </p:pic>
      <p:pic>
        <p:nvPicPr>
          <p:cNvPr id="16" name="Imag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9912" y="2924944"/>
            <a:ext cx="4886661" cy="2312060"/>
          </a:xfrm>
          <a:prstGeom prst="rect">
            <a:avLst/>
          </a:prstGeom>
        </p:spPr>
      </p:pic>
      <p:pic>
        <p:nvPicPr>
          <p:cNvPr id="17" name="Imag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0231" y="188640"/>
            <a:ext cx="2006343" cy="2618076"/>
          </a:xfrm>
          <a:prstGeom prst="rect">
            <a:avLst/>
          </a:prstGeom>
        </p:spPr>
      </p:pic>
      <p:pic>
        <p:nvPicPr>
          <p:cNvPr id="18" name="Imag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9752" y="5325296"/>
            <a:ext cx="4679759" cy="1405592"/>
          </a:xfrm>
          <a:prstGeom prst="rect">
            <a:avLst/>
          </a:prstGeom>
        </p:spPr>
      </p:pic>
    </p:spTree>
    <p:extLst>
      <p:ext uri="{BB962C8B-B14F-4D97-AF65-F5344CB8AC3E}">
        <p14:creationId xmlns:p14="http://schemas.microsoft.com/office/powerpoint/2010/main" val="3145479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88640"/>
            <a:ext cx="8631112" cy="1080120"/>
          </a:xfrm>
        </p:spPr>
        <p:txBody>
          <a:bodyPr anchor="ctr">
            <a:normAutofit/>
          </a:bodyPr>
          <a:lstStyle/>
          <a:p>
            <a:pPr algn="ctr"/>
            <a:r>
              <a:rPr lang="en-US" sz="2800" b="1" dirty="0">
                <a:effectLst>
                  <a:outerShdw blurRad="38100" dist="38100" dir="2700000" algn="tl">
                    <a:srgbClr val="000000">
                      <a:alpha val="43137"/>
                    </a:srgbClr>
                  </a:outerShdw>
                </a:effectLst>
              </a:rPr>
              <a:t>I. The Gender and Age of (Romantic) Feelings </a:t>
            </a:r>
            <a:endParaRPr lang="en-US" sz="2800" b="1"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18</a:t>
            </a:fld>
            <a:endParaRPr lang="fr-FR"/>
          </a:p>
        </p:txBody>
      </p:sp>
      <p:sp>
        <p:nvSpPr>
          <p:cNvPr id="3" name="Espace réservé du contenu 2"/>
          <p:cNvSpPr>
            <a:spLocks noGrp="1"/>
          </p:cNvSpPr>
          <p:nvPr>
            <p:ph sz="quarter" idx="1"/>
          </p:nvPr>
        </p:nvSpPr>
        <p:spPr>
          <a:xfrm>
            <a:off x="107504" y="1412776"/>
            <a:ext cx="8738616" cy="4968552"/>
          </a:xfrm>
        </p:spPr>
        <p:txBody>
          <a:bodyPr anchor="ctr">
            <a:normAutofit/>
          </a:bodyPr>
          <a:lstStyle/>
          <a:p>
            <a:pPr algn="just"/>
            <a:r>
              <a:rPr lang="en-US" sz="2500" b="1" dirty="0"/>
              <a:t>This important role of the children’s gender in the process of labeling a relationship </a:t>
            </a:r>
            <a:r>
              <a:rPr lang="en-US" dirty="0"/>
              <a:t>as romantic relationship or as a friendship relationship highlights two central elements</a:t>
            </a:r>
            <a:r>
              <a:rPr lang="en-US" sz="2200" dirty="0"/>
              <a:t>:</a:t>
            </a:r>
          </a:p>
          <a:p>
            <a:pPr lvl="2" algn="just"/>
            <a:r>
              <a:rPr lang="en-US" sz="2200" dirty="0"/>
              <a:t>1/ </a:t>
            </a:r>
            <a:r>
              <a:rPr lang="en-US" sz="2200" b="1" i="1" u="sng" dirty="0"/>
              <a:t>Love is always seen as a heterosexual relationship by children </a:t>
            </a:r>
            <a:r>
              <a:rPr lang="en-US" sz="2200" dirty="0"/>
              <a:t>and heterosexuality is perceived as a natural evidence;</a:t>
            </a:r>
          </a:p>
          <a:p>
            <a:pPr lvl="2" algn="just"/>
            <a:r>
              <a:rPr lang="en-US" sz="2200" dirty="0"/>
              <a:t>2/ </a:t>
            </a:r>
            <a:r>
              <a:rPr lang="en-US" sz="2200" b="1" i="1" dirty="0"/>
              <a:t>Friendship is mainly understood as a same-sex relationship (gender-based </a:t>
            </a:r>
            <a:r>
              <a:rPr lang="en-US" sz="2200" b="1" i="1" dirty="0" err="1"/>
              <a:t>homophily</a:t>
            </a:r>
            <a:r>
              <a:rPr lang="en-US" sz="2200" b="1" i="1" dirty="0"/>
              <a:t>)</a:t>
            </a:r>
            <a:r>
              <a:rPr lang="en-US" sz="2200" dirty="0"/>
              <a:t> as shown by the quantitative data in the following table</a:t>
            </a:r>
          </a:p>
        </p:txBody>
      </p:sp>
    </p:spTree>
    <p:extLst>
      <p:ext uri="{BB962C8B-B14F-4D97-AF65-F5344CB8AC3E}">
        <p14:creationId xmlns:p14="http://schemas.microsoft.com/office/powerpoint/2010/main" val="487559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16633"/>
            <a:ext cx="8631112" cy="792088"/>
          </a:xfrm>
        </p:spPr>
        <p:txBody>
          <a:bodyPr anchor="ctr">
            <a:normAutofit fontScale="90000"/>
          </a:bodyPr>
          <a:lstStyle/>
          <a:p>
            <a:pPr algn="ctr"/>
            <a:r>
              <a:rPr lang="en-US" sz="2800" b="1" dirty="0">
                <a:effectLst>
                  <a:outerShdw blurRad="38100" dist="38100" dir="2700000" algn="tl">
                    <a:srgbClr val="000000">
                      <a:alpha val="43137"/>
                    </a:srgbClr>
                  </a:outerShdw>
                </a:effectLst>
              </a:rPr>
              <a:t>I. The Gender and Age of (Romantic) Feelings </a:t>
            </a:r>
            <a:endParaRPr lang="en-US" sz="2800" b="1"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19</a:t>
            </a:fld>
            <a:endParaRPr lang="fr-FR"/>
          </a:p>
        </p:txBody>
      </p:sp>
      <p:pic>
        <p:nvPicPr>
          <p:cNvPr id="5" name="Espace réservé du conten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9512" y="908722"/>
            <a:ext cx="8558445" cy="5760638"/>
          </a:xfrm>
        </p:spPr>
      </p:pic>
    </p:spTree>
    <p:extLst>
      <p:ext uri="{BB962C8B-B14F-4D97-AF65-F5344CB8AC3E}">
        <p14:creationId xmlns:p14="http://schemas.microsoft.com/office/powerpoint/2010/main" val="1968835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6808" y="197768"/>
            <a:ext cx="7467600" cy="998984"/>
          </a:xfrm>
        </p:spPr>
        <p:txBody>
          <a:bodyPr anchor="ctr">
            <a:normAutofit/>
          </a:bodyPr>
          <a:lstStyle/>
          <a:p>
            <a:pPr algn="ctr"/>
            <a:r>
              <a:rPr lang="fr-FR" sz="2800" b="1" dirty="0">
                <a:effectLst>
                  <a:outerShdw blurRad="38100" dist="38100" dir="2700000" algn="tl">
                    <a:srgbClr val="000000">
                      <a:alpha val="43137"/>
                    </a:srgbClr>
                  </a:outerShdw>
                </a:effectLst>
              </a:rPr>
              <a:t>Introduction</a:t>
            </a:r>
          </a:p>
        </p:txBody>
      </p:sp>
      <p:sp>
        <p:nvSpPr>
          <p:cNvPr id="3" name="Espace réservé du contenu 2"/>
          <p:cNvSpPr>
            <a:spLocks noGrp="1"/>
          </p:cNvSpPr>
          <p:nvPr>
            <p:ph sz="quarter" idx="1"/>
          </p:nvPr>
        </p:nvSpPr>
        <p:spPr>
          <a:xfrm>
            <a:off x="35496" y="1196752"/>
            <a:ext cx="8559104" cy="5328592"/>
          </a:xfrm>
        </p:spPr>
        <p:txBody>
          <a:bodyPr anchor="ctr">
            <a:normAutofit fontScale="85000" lnSpcReduction="10000"/>
          </a:bodyPr>
          <a:lstStyle/>
          <a:p>
            <a:pPr marL="0" indent="0" algn="just">
              <a:spcBef>
                <a:spcPts val="1000"/>
              </a:spcBef>
              <a:spcAft>
                <a:spcPts val="1000"/>
              </a:spcAft>
              <a:buNone/>
            </a:pPr>
            <a:endParaRPr lang="en-US" dirty="0"/>
          </a:p>
          <a:p>
            <a:pPr marL="0" indent="0" algn="just">
              <a:spcBef>
                <a:spcPts val="1000"/>
              </a:spcBef>
              <a:spcAft>
                <a:spcPts val="1000"/>
              </a:spcAft>
              <a:buNone/>
            </a:pPr>
            <a:r>
              <a:rPr lang="en-US" dirty="0"/>
              <a:t>“</a:t>
            </a:r>
            <a:r>
              <a:rPr lang="en-US" i="1" dirty="0"/>
              <a:t>Hey Kevin, do you know what is the difference between love and friendship? […] I am wondering how we know we are sure to be in love with a girl? You should know: you are the ‘specialist of love’!”  </a:t>
            </a:r>
            <a:r>
              <a:rPr lang="en-US" dirty="0"/>
              <a:t>Luke (6 years old, middle-class family) (Field note on Valentine’s Day)</a:t>
            </a:r>
          </a:p>
          <a:p>
            <a:pPr marL="0" indent="0" algn="just">
              <a:spcBef>
                <a:spcPts val="1000"/>
              </a:spcBef>
              <a:spcAft>
                <a:spcPts val="1000"/>
              </a:spcAft>
              <a:buNone/>
            </a:pPr>
            <a:r>
              <a:rPr lang="en-US" i="1" dirty="0"/>
              <a:t>“The big difference [between friends and sweetheart] is that you don’t kiss your friends!  You don’t go out with them, you don’t kiss them and so one and so forth... Anyway, I never kissed my friends. It never happened to me</a:t>
            </a:r>
            <a:r>
              <a:rPr lang="en-US" dirty="0"/>
              <a:t>” Zach (11 years old, working-class family)</a:t>
            </a:r>
          </a:p>
          <a:p>
            <a:pPr marL="0" indent="0" algn="just">
              <a:spcBef>
                <a:spcPts val="1000"/>
              </a:spcBef>
              <a:spcAft>
                <a:spcPts val="1000"/>
              </a:spcAft>
              <a:buNone/>
            </a:pPr>
            <a:r>
              <a:rPr lang="en-US" dirty="0"/>
              <a:t>“</a:t>
            </a:r>
            <a:r>
              <a:rPr lang="en-US" i="1" dirty="0"/>
              <a:t>With your boy friends, you can get married, and then you can have children. [...] You do not marry with your female friends ! [KD: Oh? Why not?] Because they are your female friends, they are not your boy friends! This is not the same. […] You marry the boy you are in love with and you play and have fun with your friends, that’s it”</a:t>
            </a:r>
            <a:r>
              <a:rPr lang="en-US" dirty="0"/>
              <a:t> Mary (7 years old, upper-middle class family)</a:t>
            </a:r>
          </a:p>
          <a:p>
            <a:pPr marL="0" indent="0" algn="just">
              <a:spcBef>
                <a:spcPts val="1000"/>
              </a:spcBef>
              <a:spcAft>
                <a:spcPts val="1000"/>
              </a:spcAft>
              <a:buNone/>
            </a:pPr>
            <a:endParaRPr lang="fr-FR"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2</a:t>
            </a:fld>
            <a:endParaRPr lang="fr-FR"/>
          </a:p>
        </p:txBody>
      </p:sp>
    </p:spTree>
    <p:extLst>
      <p:ext uri="{BB962C8B-B14F-4D97-AF65-F5344CB8AC3E}">
        <p14:creationId xmlns:p14="http://schemas.microsoft.com/office/powerpoint/2010/main" val="67397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16633"/>
            <a:ext cx="8631112" cy="792088"/>
          </a:xfrm>
        </p:spPr>
        <p:txBody>
          <a:bodyPr anchor="ctr">
            <a:normAutofit fontScale="90000"/>
          </a:bodyPr>
          <a:lstStyle/>
          <a:p>
            <a:pPr algn="ctr"/>
            <a:r>
              <a:rPr lang="en-US" sz="2800" b="1" dirty="0">
                <a:effectLst>
                  <a:outerShdw blurRad="38100" dist="38100" dir="2700000" algn="tl">
                    <a:srgbClr val="000000">
                      <a:alpha val="43137"/>
                    </a:srgbClr>
                  </a:outerShdw>
                </a:effectLst>
              </a:rPr>
              <a:t>I. The Gender and Age of (Romantic) Feelings </a:t>
            </a:r>
            <a:endParaRPr lang="en-US" sz="2800" b="1"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20</a:t>
            </a:fld>
            <a:endParaRPr lang="fr-FR"/>
          </a:p>
        </p:txBody>
      </p:sp>
      <p:pic>
        <p:nvPicPr>
          <p:cNvPr id="5" name="Espace réservé du conten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7971" y="908721"/>
            <a:ext cx="8558445" cy="5760638"/>
          </a:xfrm>
        </p:spPr>
      </p:pic>
      <p:sp>
        <p:nvSpPr>
          <p:cNvPr id="6" name="Ellipse 5"/>
          <p:cNvSpPr/>
          <p:nvPr/>
        </p:nvSpPr>
        <p:spPr>
          <a:xfrm rot="5400000">
            <a:off x="6804248" y="3573016"/>
            <a:ext cx="360040" cy="30963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rot="5400000">
            <a:off x="3959932" y="3392996"/>
            <a:ext cx="288032" cy="25202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0</a:t>
            </a:r>
          </a:p>
        </p:txBody>
      </p:sp>
    </p:spTree>
    <p:extLst>
      <p:ext uri="{BB962C8B-B14F-4D97-AF65-F5344CB8AC3E}">
        <p14:creationId xmlns:p14="http://schemas.microsoft.com/office/powerpoint/2010/main" val="3589608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16633"/>
            <a:ext cx="8631112" cy="792088"/>
          </a:xfrm>
        </p:spPr>
        <p:txBody>
          <a:bodyPr anchor="ctr">
            <a:normAutofit fontScale="90000"/>
          </a:bodyPr>
          <a:lstStyle/>
          <a:p>
            <a:pPr algn="ctr"/>
            <a:r>
              <a:rPr lang="en-US" sz="2800" b="1" dirty="0">
                <a:effectLst>
                  <a:outerShdw blurRad="38100" dist="38100" dir="2700000" algn="tl">
                    <a:srgbClr val="000000">
                      <a:alpha val="43137"/>
                    </a:srgbClr>
                  </a:outerShdw>
                </a:effectLst>
              </a:rPr>
              <a:t>I. The Gender and Age of (Romantic) Feelings </a:t>
            </a:r>
            <a:endParaRPr lang="en-US" sz="2800" b="1"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21</a:t>
            </a:fld>
            <a:endParaRPr lang="fr-FR"/>
          </a:p>
        </p:txBody>
      </p:sp>
      <p:pic>
        <p:nvPicPr>
          <p:cNvPr id="5" name="Espace réservé du conten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7504" y="908720"/>
            <a:ext cx="8558445" cy="5760638"/>
          </a:xfrm>
        </p:spPr>
      </p:pic>
      <p:sp>
        <p:nvSpPr>
          <p:cNvPr id="6" name="Ellipse 5"/>
          <p:cNvSpPr/>
          <p:nvPr/>
        </p:nvSpPr>
        <p:spPr>
          <a:xfrm rot="5400000">
            <a:off x="6804248" y="3933056"/>
            <a:ext cx="360040" cy="30963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rot="5400000">
            <a:off x="4031940" y="4617132"/>
            <a:ext cx="288032" cy="26642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0</a:t>
            </a:r>
          </a:p>
        </p:txBody>
      </p:sp>
    </p:spTree>
    <p:extLst>
      <p:ext uri="{BB962C8B-B14F-4D97-AF65-F5344CB8AC3E}">
        <p14:creationId xmlns:p14="http://schemas.microsoft.com/office/powerpoint/2010/main" val="2775563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88640"/>
            <a:ext cx="8631112" cy="1080120"/>
          </a:xfrm>
        </p:spPr>
        <p:txBody>
          <a:bodyPr anchor="ctr">
            <a:normAutofit/>
          </a:bodyPr>
          <a:lstStyle/>
          <a:p>
            <a:pPr algn="ctr"/>
            <a:r>
              <a:rPr lang="en-US" sz="2800" b="1" dirty="0">
                <a:effectLst>
                  <a:outerShdw blurRad="38100" dist="38100" dir="2700000" algn="tl">
                    <a:srgbClr val="000000">
                      <a:alpha val="43137"/>
                    </a:srgbClr>
                  </a:outerShdw>
                </a:effectLst>
              </a:rPr>
              <a:t>I. The Gender and Age of (Romantic) Feelings </a:t>
            </a:r>
            <a:endParaRPr lang="en-US" sz="2800" b="1"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22</a:t>
            </a:fld>
            <a:endParaRPr lang="fr-FR"/>
          </a:p>
        </p:txBody>
      </p:sp>
      <p:sp>
        <p:nvSpPr>
          <p:cNvPr id="3" name="Espace réservé du contenu 2"/>
          <p:cNvSpPr>
            <a:spLocks noGrp="1"/>
          </p:cNvSpPr>
          <p:nvPr>
            <p:ph sz="quarter" idx="1"/>
          </p:nvPr>
        </p:nvSpPr>
        <p:spPr>
          <a:xfrm>
            <a:off x="323528" y="1412776"/>
            <a:ext cx="8208912" cy="4680520"/>
          </a:xfrm>
        </p:spPr>
        <p:txBody>
          <a:bodyPr anchor="ctr">
            <a:normAutofit/>
          </a:bodyPr>
          <a:lstStyle/>
          <a:p>
            <a:pPr algn="just"/>
            <a:r>
              <a:rPr lang="en-US" b="1" dirty="0"/>
              <a:t>The second difference that children make between love and friendship is about </a:t>
            </a:r>
            <a:r>
              <a:rPr lang="en-US" b="1" i="1" u="sng" dirty="0"/>
              <a:t>the age of (romantic) feelings</a:t>
            </a:r>
            <a:r>
              <a:rPr lang="en-US" b="1" dirty="0"/>
              <a:t>:</a:t>
            </a:r>
          </a:p>
          <a:p>
            <a:pPr algn="just"/>
            <a:endParaRPr lang="en-US" b="1" dirty="0"/>
          </a:p>
          <a:p>
            <a:pPr lvl="2" algn="just"/>
            <a:r>
              <a:rPr lang="en-US" sz="2000" b="1" i="1" u="sng" dirty="0">
                <a:solidFill>
                  <a:srgbClr val="FF0000"/>
                </a:solidFill>
              </a:rPr>
              <a:t>Friendship</a:t>
            </a:r>
            <a:r>
              <a:rPr lang="en-US" sz="2000" b="1" i="1" u="sng" dirty="0"/>
              <a:t> is mainly viewed as a </a:t>
            </a:r>
            <a:r>
              <a:rPr lang="en-US" sz="2000" b="1" i="1" u="sng" dirty="0">
                <a:solidFill>
                  <a:srgbClr val="FF0000"/>
                </a:solidFill>
              </a:rPr>
              <a:t>children’s disposition </a:t>
            </a:r>
            <a:r>
              <a:rPr lang="en-US" sz="2000" dirty="0"/>
              <a:t>or activity </a:t>
            </a:r>
          </a:p>
          <a:p>
            <a:pPr lvl="8" algn="just"/>
            <a:endParaRPr lang="en-US" dirty="0"/>
          </a:p>
          <a:p>
            <a:pPr lvl="2" algn="just"/>
            <a:r>
              <a:rPr lang="en-US" sz="2000" b="1" i="1" u="sng" dirty="0"/>
              <a:t>While </a:t>
            </a:r>
            <a:r>
              <a:rPr lang="en-US" sz="2000" b="1" i="1" u="sng" dirty="0">
                <a:solidFill>
                  <a:schemeClr val="accent3"/>
                </a:solidFill>
              </a:rPr>
              <a:t>love</a:t>
            </a:r>
            <a:r>
              <a:rPr lang="en-US" sz="2000" b="1" i="1" u="sng" dirty="0"/>
              <a:t> is considered as a (feminine) </a:t>
            </a:r>
            <a:r>
              <a:rPr lang="en-US" sz="2000" b="1" i="1" u="sng" dirty="0">
                <a:solidFill>
                  <a:schemeClr val="accent3"/>
                </a:solidFill>
              </a:rPr>
              <a:t>adult’s topic</a:t>
            </a:r>
            <a:r>
              <a:rPr lang="en-US" sz="2000" dirty="0"/>
              <a:t>. </a:t>
            </a:r>
          </a:p>
        </p:txBody>
      </p:sp>
    </p:spTree>
    <p:extLst>
      <p:ext uri="{BB962C8B-B14F-4D97-AF65-F5344CB8AC3E}">
        <p14:creationId xmlns:p14="http://schemas.microsoft.com/office/powerpoint/2010/main" val="912248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88640"/>
            <a:ext cx="8631112" cy="1080120"/>
          </a:xfrm>
        </p:spPr>
        <p:txBody>
          <a:bodyPr anchor="ctr">
            <a:normAutofit/>
          </a:bodyPr>
          <a:lstStyle/>
          <a:p>
            <a:pPr algn="ctr"/>
            <a:r>
              <a:rPr lang="en-US" sz="2800" b="1" dirty="0">
                <a:effectLst>
                  <a:outerShdw blurRad="38100" dist="38100" dir="2700000" algn="tl">
                    <a:srgbClr val="000000">
                      <a:alpha val="43137"/>
                    </a:srgbClr>
                  </a:outerShdw>
                </a:effectLst>
              </a:rPr>
              <a:t>I. The Gender and Age of (Romantic) Feelings </a:t>
            </a:r>
            <a:endParaRPr lang="en-US" sz="2800" b="1"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23</a:t>
            </a:fld>
            <a:endParaRPr lang="fr-FR"/>
          </a:p>
        </p:txBody>
      </p:sp>
      <p:sp>
        <p:nvSpPr>
          <p:cNvPr id="3" name="Espace réservé du contenu 2"/>
          <p:cNvSpPr>
            <a:spLocks noGrp="1"/>
          </p:cNvSpPr>
          <p:nvPr>
            <p:ph sz="quarter" idx="1"/>
          </p:nvPr>
        </p:nvSpPr>
        <p:spPr>
          <a:xfrm>
            <a:off x="35496" y="1610854"/>
            <a:ext cx="8491860" cy="5247146"/>
          </a:xfrm>
        </p:spPr>
        <p:txBody>
          <a:bodyPr anchor="ctr">
            <a:normAutofit/>
          </a:bodyPr>
          <a:lstStyle/>
          <a:p>
            <a:pPr marL="274320" lvl="2" indent="-274320" algn="just">
              <a:spcBef>
                <a:spcPts val="600"/>
              </a:spcBef>
              <a:buClr>
                <a:schemeClr val="accent1"/>
              </a:buClr>
              <a:buSzPct val="70000"/>
            </a:pPr>
            <a:r>
              <a:rPr lang="en-US" sz="2300" dirty="0"/>
              <a:t>According to both children and adults, (very young) </a:t>
            </a:r>
            <a:r>
              <a:rPr lang="en-US" sz="2300" b="1" i="1" dirty="0"/>
              <a:t>boys and girls only experience ‘fling’ or ‘passing romance</a:t>
            </a:r>
            <a:r>
              <a:rPr lang="en-US" sz="2300" dirty="0"/>
              <a:t>’. They </a:t>
            </a:r>
            <a:r>
              <a:rPr lang="en-US" sz="2300" b="1" i="1" dirty="0"/>
              <a:t>don’t know what love or ‘serious’ relationships are</a:t>
            </a:r>
            <a:r>
              <a:rPr lang="en-US" sz="2300" dirty="0"/>
              <a:t>. They will learn these romantic feelings when reaching adulthood.</a:t>
            </a:r>
            <a:endParaRPr lang="en-US" sz="1900" dirty="0"/>
          </a:p>
          <a:p>
            <a:pPr marL="822960" lvl="4" indent="-274320" algn="just">
              <a:spcBef>
                <a:spcPts val="600"/>
              </a:spcBef>
              <a:buClr>
                <a:schemeClr val="accent1"/>
              </a:buClr>
              <a:buSzPct val="70000"/>
            </a:pPr>
            <a:r>
              <a:rPr lang="en-US" sz="1900" dirty="0"/>
              <a:t>“</a:t>
            </a:r>
            <a:r>
              <a:rPr lang="en-US" sz="1900" i="1" dirty="0"/>
              <a:t>Falling in love at my age? That doesn’t mean anything. You know, I am too young</a:t>
            </a:r>
            <a:r>
              <a:rPr lang="is-IS" sz="1900" i="1" dirty="0"/>
              <a:t>…” </a:t>
            </a:r>
            <a:r>
              <a:rPr lang="is-IS" sz="1900" dirty="0"/>
              <a:t>(Alexia, 9 yo, Upper-Class)</a:t>
            </a:r>
            <a:endParaRPr lang="en-US" sz="1900" dirty="0"/>
          </a:p>
          <a:p>
            <a:pPr marL="822960" lvl="4" indent="-274320" algn="just">
              <a:spcBef>
                <a:spcPts val="600"/>
              </a:spcBef>
              <a:buClr>
                <a:schemeClr val="accent1"/>
              </a:buClr>
              <a:buSzPct val="70000"/>
            </a:pPr>
            <a:r>
              <a:rPr lang="en-US" sz="1900" dirty="0"/>
              <a:t>“</a:t>
            </a:r>
            <a:r>
              <a:rPr lang="en-US" sz="1900" i="1" dirty="0"/>
              <a:t>I don’t know very well [how to define what love is]. It’s difficult to say. [</a:t>
            </a:r>
            <a:r>
              <a:rPr lang="is-IS" sz="1900" i="1" dirty="0"/>
              <a:t>…</a:t>
            </a:r>
            <a:r>
              <a:rPr lang="en-US" sz="1900" i="1" dirty="0"/>
              <a:t>] I did not experience it. I am way to young. It will be easier when I grow up</a:t>
            </a:r>
            <a:r>
              <a:rPr lang="en-US" sz="1900" dirty="0"/>
              <a:t>” (Tim, 11 </a:t>
            </a:r>
            <a:r>
              <a:rPr lang="en-US" sz="1900" dirty="0" err="1"/>
              <a:t>yo</a:t>
            </a:r>
            <a:r>
              <a:rPr lang="en-US" sz="1900" dirty="0"/>
              <a:t>, Middle-Class)</a:t>
            </a:r>
          </a:p>
          <a:p>
            <a:pPr marL="822960" lvl="4" indent="-274320" algn="just">
              <a:spcBef>
                <a:spcPts val="600"/>
              </a:spcBef>
              <a:buClr>
                <a:schemeClr val="accent1"/>
              </a:buClr>
              <a:buSzPct val="70000"/>
            </a:pPr>
            <a:r>
              <a:rPr lang="en-US" sz="1900" dirty="0"/>
              <a:t>“</a:t>
            </a:r>
            <a:r>
              <a:rPr lang="en-US" sz="1900" i="1" dirty="0"/>
              <a:t>Love is more important for adult than for children! Children, they don’t really know what true love is. They don’t date, they don’t have kids. [</a:t>
            </a:r>
            <a:r>
              <a:rPr lang="is-IS" sz="1900" i="1" dirty="0"/>
              <a:t>…</a:t>
            </a:r>
            <a:r>
              <a:rPr lang="en-US" sz="1900" i="1" dirty="0"/>
              <a:t>] They just have small love stories” (Prune, 7 </a:t>
            </a:r>
            <a:r>
              <a:rPr lang="en-US" sz="1900" i="1" dirty="0" err="1"/>
              <a:t>yo</a:t>
            </a:r>
            <a:r>
              <a:rPr lang="en-US" sz="1900" i="1" dirty="0"/>
              <a:t>, Upper-Middle Class)</a:t>
            </a:r>
          </a:p>
          <a:p>
            <a:pPr marL="1920240" lvl="8" indent="-274320" algn="just">
              <a:spcBef>
                <a:spcPts val="600"/>
              </a:spcBef>
              <a:buSzPct val="70000"/>
            </a:pPr>
            <a:endParaRPr lang="en-US" sz="1900" b="1" dirty="0"/>
          </a:p>
        </p:txBody>
      </p:sp>
    </p:spTree>
    <p:extLst>
      <p:ext uri="{BB962C8B-B14F-4D97-AF65-F5344CB8AC3E}">
        <p14:creationId xmlns:p14="http://schemas.microsoft.com/office/powerpoint/2010/main" val="1664270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88640"/>
            <a:ext cx="8631112" cy="1080120"/>
          </a:xfrm>
        </p:spPr>
        <p:txBody>
          <a:bodyPr anchor="ctr">
            <a:normAutofit/>
          </a:bodyPr>
          <a:lstStyle/>
          <a:p>
            <a:pPr algn="ctr"/>
            <a:r>
              <a:rPr lang="en-US" sz="2800" b="1" dirty="0">
                <a:effectLst>
                  <a:outerShdw blurRad="38100" dist="38100" dir="2700000" algn="tl">
                    <a:srgbClr val="000000">
                      <a:alpha val="43137"/>
                    </a:srgbClr>
                  </a:outerShdw>
                </a:effectLst>
              </a:rPr>
              <a:t>I. The Gender and Age of (Romantic) Feelings </a:t>
            </a:r>
            <a:endParaRPr lang="en-US" sz="2800" b="1"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24</a:t>
            </a:fld>
            <a:endParaRPr lang="fr-FR"/>
          </a:p>
        </p:txBody>
      </p:sp>
      <p:sp>
        <p:nvSpPr>
          <p:cNvPr id="3" name="Espace réservé du contenu 2"/>
          <p:cNvSpPr>
            <a:spLocks noGrp="1"/>
          </p:cNvSpPr>
          <p:nvPr>
            <p:ph sz="quarter" idx="1"/>
          </p:nvPr>
        </p:nvSpPr>
        <p:spPr>
          <a:xfrm>
            <a:off x="328612" y="1682862"/>
            <a:ext cx="8203828" cy="4842482"/>
          </a:xfrm>
        </p:spPr>
        <p:txBody>
          <a:bodyPr anchor="ctr">
            <a:normAutofit/>
          </a:bodyPr>
          <a:lstStyle/>
          <a:p>
            <a:pPr algn="just"/>
            <a:r>
              <a:rPr lang="en-US" sz="2300" dirty="0"/>
              <a:t>Also, according to both children and adults, </a:t>
            </a:r>
            <a:r>
              <a:rPr lang="en-US" sz="2300" b="1" i="1" dirty="0"/>
              <a:t>friendship is mainly considered as a children’s disposition</a:t>
            </a:r>
            <a:r>
              <a:rPr lang="en-US" sz="2300" dirty="0"/>
              <a:t>. Having friends is a part of the “occupation as child” (métier d'enfant) (</a:t>
            </a:r>
            <a:r>
              <a:rPr lang="en-US" sz="2300" dirty="0" err="1"/>
              <a:t>Chamboredon</a:t>
            </a:r>
            <a:r>
              <a:rPr lang="en-US" sz="2300" dirty="0"/>
              <a:t>, </a:t>
            </a:r>
            <a:r>
              <a:rPr lang="en-US" sz="2300" dirty="0" err="1"/>
              <a:t>Prévot</a:t>
            </a:r>
            <a:r>
              <a:rPr lang="en-US" sz="2300" dirty="0"/>
              <a:t>, 1973).</a:t>
            </a:r>
          </a:p>
          <a:p>
            <a:pPr lvl="2" algn="just"/>
            <a:r>
              <a:rPr lang="en-US" sz="1700" dirty="0"/>
              <a:t>“</a:t>
            </a:r>
            <a:r>
              <a:rPr lang="en-US" sz="1700" i="1" dirty="0"/>
              <a:t>Without friends, life would be worthless</a:t>
            </a:r>
            <a:r>
              <a:rPr lang="en-US" sz="1700" dirty="0"/>
              <a:t>” (Pierre, 11 </a:t>
            </a:r>
            <a:r>
              <a:rPr lang="en-US" sz="1700" dirty="0" err="1"/>
              <a:t>yo</a:t>
            </a:r>
            <a:r>
              <a:rPr lang="en-US" sz="1700" dirty="0"/>
              <a:t>, upper class)</a:t>
            </a:r>
          </a:p>
          <a:p>
            <a:pPr lvl="2" algn="just"/>
            <a:r>
              <a:rPr lang="en-US" sz="1700" dirty="0"/>
              <a:t>“</a:t>
            </a:r>
            <a:r>
              <a:rPr lang="en-US" sz="1700" i="1" dirty="0"/>
              <a:t>You know, it's important when you're a child to have friends, otherwise you're always alone and you do nothing. [...] For children, nothing is more important than having fun</a:t>
            </a:r>
            <a:r>
              <a:rPr lang="en-US" sz="1700" dirty="0"/>
              <a:t>” (Lea, 10 </a:t>
            </a:r>
            <a:r>
              <a:rPr lang="en-US" sz="1700" dirty="0" err="1"/>
              <a:t>yo</a:t>
            </a:r>
            <a:r>
              <a:rPr lang="en-US" sz="1700" dirty="0"/>
              <a:t>, working class)</a:t>
            </a:r>
          </a:p>
          <a:p>
            <a:pPr lvl="2" algn="just"/>
            <a:r>
              <a:rPr lang="en-US" sz="1700" dirty="0"/>
              <a:t>“</a:t>
            </a:r>
            <a:r>
              <a:rPr lang="en-US" sz="1700" i="1" dirty="0"/>
              <a:t>Having friends, it’s for children! It’s children who play with their friends. Have you ever seen adult play football ? They only sit down and discuss</a:t>
            </a:r>
            <a:r>
              <a:rPr lang="is-IS" sz="1700" i="1" dirty="0"/>
              <a:t>…” (</a:t>
            </a:r>
            <a:r>
              <a:rPr lang="is-IS" sz="1700" dirty="0"/>
              <a:t>Diane, 9 yo, middle class</a:t>
            </a:r>
            <a:r>
              <a:rPr lang="is-IS" sz="1700" i="1" dirty="0"/>
              <a:t>)</a:t>
            </a:r>
            <a:endParaRPr lang="en-US" sz="1700" i="1" dirty="0"/>
          </a:p>
          <a:p>
            <a:pPr algn="just"/>
            <a:endParaRPr lang="en-US" sz="2300" dirty="0"/>
          </a:p>
        </p:txBody>
      </p:sp>
    </p:spTree>
    <p:extLst>
      <p:ext uri="{BB962C8B-B14F-4D97-AF65-F5344CB8AC3E}">
        <p14:creationId xmlns:p14="http://schemas.microsoft.com/office/powerpoint/2010/main" val="1327069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4"/>
            <a:ext cx="8631112" cy="1080120"/>
          </a:xfrm>
        </p:spPr>
        <p:txBody>
          <a:bodyPr anchor="ctr">
            <a:normAutofit/>
          </a:bodyPr>
          <a:lstStyle/>
          <a:p>
            <a:pPr algn="ctr"/>
            <a:r>
              <a:rPr lang="en-US" sz="2800" b="1" dirty="0">
                <a:effectLst>
                  <a:outerShdw blurRad="38100" dist="38100" dir="2700000" algn="tl">
                    <a:srgbClr val="000000">
                      <a:alpha val="43137"/>
                    </a:srgbClr>
                  </a:outerShdw>
                </a:effectLst>
              </a:rPr>
              <a:t>I. The Gender and Age of (Romantic) Feelings </a:t>
            </a:r>
            <a:endParaRPr lang="en-US" sz="2800" b="1"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25</a:t>
            </a:fld>
            <a:endParaRPr lang="fr-FR"/>
          </a:p>
        </p:txBody>
      </p:sp>
      <p:sp>
        <p:nvSpPr>
          <p:cNvPr id="3" name="Espace réservé du contenu 2"/>
          <p:cNvSpPr>
            <a:spLocks noGrp="1"/>
          </p:cNvSpPr>
          <p:nvPr>
            <p:ph sz="quarter" idx="1"/>
          </p:nvPr>
        </p:nvSpPr>
        <p:spPr>
          <a:xfrm>
            <a:off x="107504" y="1484784"/>
            <a:ext cx="8738616" cy="5256584"/>
          </a:xfrm>
        </p:spPr>
        <p:txBody>
          <a:bodyPr anchor="ctr">
            <a:normAutofit/>
          </a:bodyPr>
          <a:lstStyle/>
          <a:p>
            <a:pPr marL="731520" lvl="2" indent="0" algn="just">
              <a:buNone/>
            </a:pPr>
            <a:endParaRPr lang="en-US" sz="2000" dirty="0"/>
          </a:p>
          <a:p>
            <a:pPr marL="0" indent="0" algn="just">
              <a:buNone/>
            </a:pPr>
            <a:endParaRPr lang="fr-FR" sz="2500" b="1" dirty="0"/>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b="57692"/>
          <a:stretch/>
        </p:blipFill>
        <p:spPr>
          <a:xfrm>
            <a:off x="323528" y="1340768"/>
            <a:ext cx="8085560" cy="4249266"/>
          </a:xfrm>
          <a:prstGeom prst="rect">
            <a:avLst/>
          </a:prstGeom>
        </p:spPr>
      </p:pic>
    </p:spTree>
    <p:extLst>
      <p:ext uri="{BB962C8B-B14F-4D97-AF65-F5344CB8AC3E}">
        <p14:creationId xmlns:p14="http://schemas.microsoft.com/office/powerpoint/2010/main" val="1231113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4"/>
            <a:ext cx="8631112" cy="1080120"/>
          </a:xfrm>
        </p:spPr>
        <p:txBody>
          <a:bodyPr anchor="ctr">
            <a:normAutofit/>
          </a:bodyPr>
          <a:lstStyle/>
          <a:p>
            <a:pPr algn="ctr"/>
            <a:r>
              <a:rPr lang="en-US" sz="2800" b="1" dirty="0">
                <a:effectLst>
                  <a:outerShdw blurRad="38100" dist="38100" dir="2700000" algn="tl">
                    <a:srgbClr val="000000">
                      <a:alpha val="43137"/>
                    </a:srgbClr>
                  </a:outerShdw>
                </a:effectLst>
              </a:rPr>
              <a:t>I. The Gender and Age of (Romantic) Feelings </a:t>
            </a:r>
            <a:endParaRPr lang="en-US" sz="2800" b="1"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26</a:t>
            </a:fld>
            <a:endParaRPr lang="fr-FR"/>
          </a:p>
        </p:txBody>
      </p:sp>
      <p:sp>
        <p:nvSpPr>
          <p:cNvPr id="3" name="Espace réservé du contenu 2"/>
          <p:cNvSpPr>
            <a:spLocks noGrp="1"/>
          </p:cNvSpPr>
          <p:nvPr>
            <p:ph sz="quarter" idx="1"/>
          </p:nvPr>
        </p:nvSpPr>
        <p:spPr>
          <a:xfrm>
            <a:off x="107504" y="1484784"/>
            <a:ext cx="8738616" cy="5256584"/>
          </a:xfrm>
        </p:spPr>
        <p:txBody>
          <a:bodyPr anchor="ctr">
            <a:normAutofit/>
          </a:bodyPr>
          <a:lstStyle/>
          <a:p>
            <a:pPr marL="731520" lvl="2" indent="0" algn="just">
              <a:buNone/>
            </a:pPr>
            <a:endParaRPr lang="en-US" sz="2000" dirty="0"/>
          </a:p>
          <a:p>
            <a:pPr marL="0" indent="0" algn="just">
              <a:buNone/>
            </a:pPr>
            <a:endParaRPr lang="fr-FR" sz="2500" b="1" dirty="0"/>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b="57692"/>
          <a:stretch/>
        </p:blipFill>
        <p:spPr>
          <a:xfrm>
            <a:off x="323528" y="1412776"/>
            <a:ext cx="8055048" cy="4104456"/>
          </a:xfrm>
          <a:prstGeom prst="rect">
            <a:avLst/>
          </a:prstGeom>
        </p:spPr>
      </p:pic>
      <p:sp>
        <p:nvSpPr>
          <p:cNvPr id="6" name="Ellipse 5"/>
          <p:cNvSpPr/>
          <p:nvPr/>
        </p:nvSpPr>
        <p:spPr>
          <a:xfrm>
            <a:off x="6228184" y="2636912"/>
            <a:ext cx="720080" cy="1368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44083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88640"/>
            <a:ext cx="8631112" cy="1080120"/>
          </a:xfrm>
        </p:spPr>
        <p:txBody>
          <a:bodyPr anchor="ctr">
            <a:normAutofit/>
          </a:bodyPr>
          <a:lstStyle/>
          <a:p>
            <a:pPr algn="ctr"/>
            <a:r>
              <a:rPr lang="en-US" sz="2800" b="1" dirty="0">
                <a:effectLst>
                  <a:outerShdw blurRad="38100" dist="38100" dir="2700000" algn="tl">
                    <a:srgbClr val="000000">
                      <a:alpha val="43137"/>
                    </a:srgbClr>
                  </a:outerShdw>
                </a:effectLst>
              </a:rPr>
              <a:t>I. The Gender and Age of (Romantic) Feelings </a:t>
            </a:r>
            <a:endParaRPr lang="en-US" sz="2800" b="1"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27</a:t>
            </a:fld>
            <a:endParaRPr lang="fr-FR"/>
          </a:p>
        </p:txBody>
      </p:sp>
      <p:sp>
        <p:nvSpPr>
          <p:cNvPr id="3" name="Espace réservé du contenu 2"/>
          <p:cNvSpPr>
            <a:spLocks noGrp="1"/>
          </p:cNvSpPr>
          <p:nvPr>
            <p:ph sz="quarter" idx="1"/>
          </p:nvPr>
        </p:nvSpPr>
        <p:spPr>
          <a:xfrm>
            <a:off x="107504" y="1484784"/>
            <a:ext cx="8234560" cy="5040560"/>
          </a:xfrm>
        </p:spPr>
        <p:txBody>
          <a:bodyPr anchor="ctr">
            <a:normAutofit fontScale="92500" lnSpcReduction="10000"/>
          </a:bodyPr>
          <a:lstStyle/>
          <a:p>
            <a:pPr algn="just"/>
            <a:r>
              <a:rPr lang="en-US" b="1" dirty="0"/>
              <a:t>The </a:t>
            </a:r>
            <a:r>
              <a:rPr lang="en-US" b="1" i="1" u="sng" dirty="0"/>
              <a:t>ages of romantic and friendship feelings are not randomly distributed in the social world</a:t>
            </a:r>
            <a:r>
              <a:rPr lang="en-US" b="1" dirty="0"/>
              <a:t>:</a:t>
            </a:r>
          </a:p>
          <a:p>
            <a:pPr lvl="2" algn="just"/>
            <a:r>
              <a:rPr lang="en-US" sz="1900" i="1" u="sng" dirty="0"/>
              <a:t>Among working-class families</a:t>
            </a:r>
            <a:r>
              <a:rPr lang="en-US" sz="1900" dirty="0"/>
              <a:t>: Love &amp; friendship seem to be more associated with a specific age/life period: adult and children respectively.</a:t>
            </a:r>
          </a:p>
          <a:p>
            <a:pPr lvl="2" algn="just"/>
            <a:r>
              <a:rPr lang="en-US" sz="1900" i="1" u="sng" dirty="0"/>
              <a:t>Among upper-middle class families</a:t>
            </a:r>
            <a:r>
              <a:rPr lang="en-US" sz="1900" dirty="0"/>
              <a:t>: The two feelings appear to be more neutral in terms of age. Boys and girls are more likely to consider that love and friendship are as important for children as for adults.</a:t>
            </a:r>
            <a:endParaRPr lang="en-US" sz="1500" dirty="0"/>
          </a:p>
          <a:p>
            <a:pPr algn="just"/>
            <a:r>
              <a:rPr lang="en-US" sz="2500" b="1" dirty="0"/>
              <a:t>These </a:t>
            </a:r>
            <a:r>
              <a:rPr lang="en-US" b="1" i="1" u="sng" dirty="0"/>
              <a:t>socially differentiated representations of love and friendship:</a:t>
            </a:r>
          </a:p>
          <a:p>
            <a:pPr lvl="1" algn="just"/>
            <a:r>
              <a:rPr lang="en-US" sz="1900" dirty="0"/>
              <a:t>Have different </a:t>
            </a:r>
            <a:r>
              <a:rPr lang="en-US" sz="1900" i="1" u="sng" dirty="0"/>
              <a:t>consequences about children’s (future) involvement in romantic and friendship relationships and the importance they (will) attach to these two feelings</a:t>
            </a:r>
          </a:p>
          <a:p>
            <a:pPr lvl="1" algn="just"/>
            <a:r>
              <a:rPr lang="en-US" sz="1900" dirty="0"/>
              <a:t>Are also </a:t>
            </a:r>
            <a:r>
              <a:rPr lang="en-US" sz="1900" b="1" dirty="0"/>
              <a:t>due to the different types of emotional education children received within family</a:t>
            </a:r>
            <a:r>
              <a:rPr lang="en-US" sz="1900" dirty="0"/>
              <a:t>, namely: concerted cultivation </a:t>
            </a:r>
            <a:r>
              <a:rPr lang="en-US" sz="1900" i="1" dirty="0"/>
              <a:t>vs </a:t>
            </a:r>
            <a:r>
              <a:rPr lang="en-US" sz="1900" dirty="0"/>
              <a:t>accomplishment</a:t>
            </a:r>
            <a:r>
              <a:rPr lang="en-US" sz="1900" i="1" dirty="0"/>
              <a:t> </a:t>
            </a:r>
            <a:r>
              <a:rPr lang="en-US" sz="1900" dirty="0"/>
              <a:t>natural growth).</a:t>
            </a:r>
          </a:p>
        </p:txBody>
      </p:sp>
    </p:spTree>
    <p:extLst>
      <p:ext uri="{BB962C8B-B14F-4D97-AF65-F5344CB8AC3E}">
        <p14:creationId xmlns:p14="http://schemas.microsoft.com/office/powerpoint/2010/main" val="1235645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51520" y="1412776"/>
            <a:ext cx="8487096" cy="5184576"/>
          </a:xfrm>
        </p:spPr>
        <p:txBody>
          <a:bodyPr anchor="ctr">
            <a:normAutofit/>
          </a:bodyPr>
          <a:lstStyle/>
          <a:p>
            <a:pPr algn="just"/>
            <a:r>
              <a:rPr lang="en-US" dirty="0"/>
              <a:t>Beyond the age and the gender of the two feelings, children </a:t>
            </a:r>
            <a:r>
              <a:rPr lang="en-US" b="1" dirty="0"/>
              <a:t>distinguish love from friendship thanks to the different activities they perform :</a:t>
            </a:r>
          </a:p>
          <a:p>
            <a:pPr lvl="1" algn="just"/>
            <a:r>
              <a:rPr lang="en-US" b="1" dirty="0"/>
              <a:t>when they are with their friends;</a:t>
            </a:r>
          </a:p>
          <a:p>
            <a:pPr lvl="1" algn="just"/>
            <a:r>
              <a:rPr lang="en-US" b="1" dirty="0"/>
              <a:t>or when they are with their boy friends or girlfriends;</a:t>
            </a:r>
          </a:p>
          <a:p>
            <a:pPr algn="just"/>
            <a:endParaRPr lang="en-US" b="1" dirty="0"/>
          </a:p>
          <a:p>
            <a:pPr algn="just"/>
            <a:r>
              <a:rPr lang="en-US" b="1" dirty="0"/>
              <a:t>Two questions helps us to highlight how boys and girls distinguish ‘in practice’ love and friendship </a:t>
            </a:r>
            <a:r>
              <a:rPr lang="fr-FR" dirty="0"/>
              <a:t>are the </a:t>
            </a:r>
            <a:r>
              <a:rPr lang="fr-FR" dirty="0" err="1"/>
              <a:t>following</a:t>
            </a:r>
            <a:r>
              <a:rPr lang="fr-FR" dirty="0"/>
              <a:t> </a:t>
            </a:r>
            <a:r>
              <a:rPr lang="fr-FR" dirty="0" err="1"/>
              <a:t>ones</a:t>
            </a:r>
            <a:endParaRPr lang="en-US" b="1"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28</a:t>
            </a:fld>
            <a:endParaRPr lang="fr-FR"/>
          </a:p>
        </p:txBody>
      </p:sp>
      <p:sp>
        <p:nvSpPr>
          <p:cNvPr id="5" name="Titre 1"/>
          <p:cNvSpPr>
            <a:spLocks noGrp="1"/>
          </p:cNvSpPr>
          <p:nvPr>
            <p:ph type="title"/>
          </p:nvPr>
        </p:nvSpPr>
        <p:spPr>
          <a:xfrm>
            <a:off x="251520" y="188640"/>
            <a:ext cx="8487096" cy="1143000"/>
          </a:xfrm>
        </p:spPr>
        <p:txBody>
          <a:bodyPr anchor="ctr">
            <a:normAutofit/>
          </a:bodyPr>
          <a:lstStyle/>
          <a:p>
            <a:pPr algn="ctr"/>
            <a:r>
              <a:rPr lang="en-US" sz="2800" b="1" dirty="0">
                <a:effectLst>
                  <a:outerShdw blurRad="38100" dist="38100" dir="2700000" algn="tl">
                    <a:srgbClr val="000000">
                      <a:alpha val="43137"/>
                    </a:srgbClr>
                  </a:outerShdw>
                </a:effectLst>
              </a:rPr>
              <a:t>II. The “Practical” Differences between love &amp; Friendship among Children</a:t>
            </a:r>
            <a:endParaRPr lang="en-US" sz="2800" b="1" dirty="0"/>
          </a:p>
        </p:txBody>
      </p:sp>
    </p:spTree>
    <p:extLst>
      <p:ext uri="{BB962C8B-B14F-4D97-AF65-F5344CB8AC3E}">
        <p14:creationId xmlns:p14="http://schemas.microsoft.com/office/powerpoint/2010/main" val="322823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A6BF3397-1F91-45B0-8EE9-DAEAFE978434}" type="slidenum">
              <a:rPr lang="fr-FR" smtClean="0"/>
              <a:pPr/>
              <a:t>29</a:t>
            </a:fld>
            <a:endParaRPr lang="fr-FR"/>
          </a:p>
        </p:txBody>
      </p:sp>
      <p:sp>
        <p:nvSpPr>
          <p:cNvPr id="5" name="Titre 1"/>
          <p:cNvSpPr>
            <a:spLocks noGrp="1"/>
          </p:cNvSpPr>
          <p:nvPr>
            <p:ph type="title"/>
          </p:nvPr>
        </p:nvSpPr>
        <p:spPr>
          <a:xfrm>
            <a:off x="251520" y="188640"/>
            <a:ext cx="8487096" cy="1143000"/>
          </a:xfrm>
        </p:spPr>
        <p:txBody>
          <a:bodyPr anchor="ctr">
            <a:normAutofit/>
          </a:bodyPr>
          <a:lstStyle/>
          <a:p>
            <a:pPr algn="ctr"/>
            <a:r>
              <a:rPr lang="en-US" sz="2800" b="1" dirty="0">
                <a:effectLst>
                  <a:outerShdw blurRad="38100" dist="38100" dir="2700000" algn="tl">
                    <a:srgbClr val="000000">
                      <a:alpha val="43137"/>
                    </a:srgbClr>
                  </a:outerShdw>
                </a:effectLst>
              </a:rPr>
              <a:t>II. The “Practical” Differences between love &amp; Friendship among Children</a:t>
            </a:r>
            <a:endParaRPr lang="en-US" sz="2800" b="1" dirty="0"/>
          </a:p>
        </p:txBody>
      </p:sp>
      <p:pic>
        <p:nvPicPr>
          <p:cNvPr id="6" name="Espace réservé du contenu 6"/>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51520" y="1484784"/>
            <a:ext cx="8487096" cy="4968551"/>
          </a:xfrm>
        </p:spPr>
      </p:pic>
    </p:spTree>
    <p:extLst>
      <p:ext uri="{BB962C8B-B14F-4D97-AF65-F5344CB8AC3E}">
        <p14:creationId xmlns:p14="http://schemas.microsoft.com/office/powerpoint/2010/main" val="1630983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147248" cy="1143000"/>
          </a:xfrm>
        </p:spPr>
        <p:txBody>
          <a:bodyPr anchor="ctr">
            <a:normAutofit/>
          </a:bodyPr>
          <a:lstStyle/>
          <a:p>
            <a:pPr algn="ctr"/>
            <a:r>
              <a:rPr lang="fr-FR" sz="2800" b="1" dirty="0">
                <a:effectLst>
                  <a:outerShdw blurRad="38100" dist="38100" dir="2700000" algn="tl">
                    <a:srgbClr val="000000">
                      <a:alpha val="43137"/>
                    </a:srgbClr>
                  </a:outerShdw>
                </a:effectLst>
              </a:rPr>
              <a:t>Introduction</a:t>
            </a:r>
          </a:p>
        </p:txBody>
      </p:sp>
      <p:sp>
        <p:nvSpPr>
          <p:cNvPr id="3" name="Espace réservé du contenu 2"/>
          <p:cNvSpPr>
            <a:spLocks noGrp="1"/>
          </p:cNvSpPr>
          <p:nvPr>
            <p:ph sz="quarter" idx="1"/>
          </p:nvPr>
        </p:nvSpPr>
        <p:spPr>
          <a:xfrm>
            <a:off x="107504" y="1340768"/>
            <a:ext cx="8631112" cy="4963690"/>
          </a:xfrm>
        </p:spPr>
        <p:txBody>
          <a:bodyPr anchor="t">
            <a:normAutofit lnSpcReduction="10000"/>
          </a:bodyPr>
          <a:lstStyle/>
          <a:p>
            <a:pPr algn="just">
              <a:spcBef>
                <a:spcPts val="1000"/>
              </a:spcBef>
              <a:spcAft>
                <a:spcPts val="1000"/>
              </a:spcAft>
            </a:pPr>
            <a:r>
              <a:rPr lang="en-US" sz="2300" b="1" dirty="0"/>
              <a:t>The questions about the definition of love</a:t>
            </a:r>
            <a:r>
              <a:rPr lang="en-US" sz="2300" dirty="0"/>
              <a:t>, friendship and the difference between this two feelings </a:t>
            </a:r>
            <a:r>
              <a:rPr lang="en-US" sz="2300" b="1" dirty="0"/>
              <a:t>are common among children</a:t>
            </a:r>
            <a:r>
              <a:rPr lang="en-US" sz="2300" dirty="0"/>
              <a:t>, </a:t>
            </a:r>
            <a:r>
              <a:rPr lang="en-US" sz="2300" b="1" dirty="0"/>
              <a:t>especially when they talk privately and secretly about their intimacy with their same-sex friends;</a:t>
            </a:r>
            <a:endParaRPr lang="en-US" sz="2300" dirty="0"/>
          </a:p>
          <a:p>
            <a:pPr algn="just">
              <a:spcBef>
                <a:spcPts val="1000"/>
              </a:spcBef>
              <a:spcAft>
                <a:spcPts val="1000"/>
              </a:spcAft>
            </a:pPr>
            <a:r>
              <a:rPr lang="en-US" sz="2300" b="1" dirty="0"/>
              <a:t>Despite the frequency of these ‘private talks’ </a:t>
            </a:r>
            <a:r>
              <a:rPr lang="en-US" sz="2300" dirty="0"/>
              <a:t>(</a:t>
            </a:r>
            <a:r>
              <a:rPr lang="en-US" sz="2300" i="1" dirty="0"/>
              <a:t>sic</a:t>
            </a:r>
            <a:r>
              <a:rPr lang="en-US" sz="2300" dirty="0"/>
              <a:t>) and their importance in boys’ and girls’ discussions about everyday life, </a:t>
            </a:r>
            <a:r>
              <a:rPr lang="en-US" sz="2300" b="1" dirty="0"/>
              <a:t>little is known in social sciences </a:t>
            </a:r>
            <a:r>
              <a:rPr lang="en-US" sz="2300" dirty="0"/>
              <a:t>about:</a:t>
            </a:r>
          </a:p>
          <a:p>
            <a:pPr lvl="1" algn="just">
              <a:spcBef>
                <a:spcPts val="1000"/>
              </a:spcBef>
              <a:spcAft>
                <a:spcPts val="1000"/>
              </a:spcAft>
            </a:pPr>
            <a:r>
              <a:rPr lang="en-US" sz="2000" b="1" i="1" u="sng" dirty="0"/>
              <a:t>Children’s perceptions of love and friendship </a:t>
            </a:r>
            <a:r>
              <a:rPr lang="en-US" sz="2000" dirty="0"/>
              <a:t>(</a:t>
            </a:r>
            <a:r>
              <a:rPr lang="en-US" sz="2000" dirty="0" err="1"/>
              <a:t>Bréchet</a:t>
            </a:r>
            <a:r>
              <a:rPr lang="en-US" sz="2000" dirty="0"/>
              <a:t>, 2015; Bright, 1997)</a:t>
            </a:r>
          </a:p>
          <a:p>
            <a:pPr lvl="1" algn="just">
              <a:spcBef>
                <a:spcPts val="1000"/>
              </a:spcBef>
              <a:spcAft>
                <a:spcPts val="1000"/>
              </a:spcAft>
            </a:pPr>
            <a:r>
              <a:rPr lang="en-US" sz="2000" dirty="0"/>
              <a:t>Or </a:t>
            </a:r>
            <a:r>
              <a:rPr lang="en-US" sz="2000" b="1" i="1" u="sng" dirty="0"/>
              <a:t>whether and how girls and boys manage to distinguish female or male friends from girlfriends and boy friends </a:t>
            </a:r>
            <a:r>
              <a:rPr lang="en-US" sz="2000" dirty="0"/>
              <a:t>(</a:t>
            </a:r>
            <a:r>
              <a:rPr lang="en-US" sz="2000" dirty="0" err="1"/>
              <a:t>Cannoni</a:t>
            </a:r>
            <a:r>
              <a:rPr lang="en-US" sz="2000" dirty="0"/>
              <a:t> and </a:t>
            </a:r>
            <a:r>
              <a:rPr lang="en-US" sz="2000" dirty="0" err="1"/>
              <a:t>Bombi</a:t>
            </a:r>
            <a:r>
              <a:rPr lang="en-US" sz="2000" dirty="0"/>
              <a:t>, 2016; Martin et al., 2007) .  </a:t>
            </a:r>
          </a:p>
          <a:p>
            <a:pPr lvl="2" algn="just">
              <a:spcBef>
                <a:spcPts val="1000"/>
              </a:spcBef>
              <a:spcAft>
                <a:spcPts val="1000"/>
              </a:spcAft>
            </a:pPr>
            <a:endParaRPr lang="en-US"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3</a:t>
            </a:fld>
            <a:endParaRPr lang="fr-FR"/>
          </a:p>
        </p:txBody>
      </p:sp>
    </p:spTree>
    <p:extLst>
      <p:ext uri="{BB962C8B-B14F-4D97-AF65-F5344CB8AC3E}">
        <p14:creationId xmlns:p14="http://schemas.microsoft.com/office/powerpoint/2010/main" val="695851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A6BF3397-1F91-45B0-8EE9-DAEAFE978434}" type="slidenum">
              <a:rPr lang="fr-FR" smtClean="0"/>
              <a:pPr/>
              <a:t>30</a:t>
            </a:fld>
            <a:endParaRPr lang="fr-FR"/>
          </a:p>
        </p:txBody>
      </p:sp>
      <p:sp>
        <p:nvSpPr>
          <p:cNvPr id="5" name="Titre 1"/>
          <p:cNvSpPr>
            <a:spLocks noGrp="1"/>
          </p:cNvSpPr>
          <p:nvPr>
            <p:ph type="title"/>
          </p:nvPr>
        </p:nvSpPr>
        <p:spPr>
          <a:xfrm>
            <a:off x="251520" y="188640"/>
            <a:ext cx="8487096" cy="1008112"/>
          </a:xfrm>
        </p:spPr>
        <p:txBody>
          <a:bodyPr anchor="ctr">
            <a:normAutofit/>
          </a:bodyPr>
          <a:lstStyle/>
          <a:p>
            <a:pPr algn="ctr"/>
            <a:r>
              <a:rPr lang="en-US" sz="2800" b="1" dirty="0">
                <a:effectLst>
                  <a:outerShdw blurRad="38100" dist="38100" dir="2700000" algn="tl">
                    <a:srgbClr val="000000">
                      <a:alpha val="43137"/>
                    </a:srgbClr>
                  </a:outerShdw>
                </a:effectLst>
              </a:rPr>
              <a:t>II. The “Practical” Differences between love &amp; Friendship among Children</a:t>
            </a:r>
            <a:endParaRPr lang="en-US" sz="2800" b="1" dirty="0"/>
          </a:p>
        </p:txBody>
      </p:sp>
      <p:pic>
        <p:nvPicPr>
          <p:cNvPr id="6" name="Espace réservé du contenu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51521" y="1196753"/>
            <a:ext cx="8487096" cy="5472608"/>
          </a:xfrm>
          <a:prstGeom prst="rect">
            <a:avLst/>
          </a:prstGeom>
        </p:spPr>
      </p:pic>
    </p:spTree>
    <p:extLst>
      <p:ext uri="{BB962C8B-B14F-4D97-AF65-F5344CB8AC3E}">
        <p14:creationId xmlns:p14="http://schemas.microsoft.com/office/powerpoint/2010/main" val="571854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A6BF3397-1F91-45B0-8EE9-DAEAFE978434}" type="slidenum">
              <a:rPr lang="fr-FR" smtClean="0"/>
              <a:pPr/>
              <a:t>31</a:t>
            </a:fld>
            <a:endParaRPr lang="fr-FR"/>
          </a:p>
        </p:txBody>
      </p:sp>
      <p:sp>
        <p:nvSpPr>
          <p:cNvPr id="5" name="Titre 1"/>
          <p:cNvSpPr>
            <a:spLocks noGrp="1"/>
          </p:cNvSpPr>
          <p:nvPr>
            <p:ph type="title"/>
          </p:nvPr>
        </p:nvSpPr>
        <p:spPr>
          <a:xfrm>
            <a:off x="251520" y="188640"/>
            <a:ext cx="8487096" cy="1008112"/>
          </a:xfrm>
        </p:spPr>
        <p:txBody>
          <a:bodyPr anchor="ctr">
            <a:normAutofit/>
          </a:bodyPr>
          <a:lstStyle/>
          <a:p>
            <a:pPr algn="ctr"/>
            <a:r>
              <a:rPr lang="en-US" sz="2800" b="1" dirty="0">
                <a:effectLst>
                  <a:outerShdw blurRad="38100" dist="38100" dir="2700000" algn="tl">
                    <a:srgbClr val="000000">
                      <a:alpha val="43137"/>
                    </a:srgbClr>
                  </a:outerShdw>
                </a:effectLst>
              </a:rPr>
              <a:t>II. The “Practical” Differences between love &amp; Friendship among Children</a:t>
            </a:r>
            <a:endParaRPr lang="en-US" sz="2800" b="1" dirty="0"/>
          </a:p>
        </p:txBody>
      </p:sp>
      <p:pic>
        <p:nvPicPr>
          <p:cNvPr id="6" name="Espace réservé du contenu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51521" y="1196753"/>
            <a:ext cx="8487096" cy="5472608"/>
          </a:xfrm>
          <a:prstGeom prst="rect">
            <a:avLst/>
          </a:prstGeom>
        </p:spPr>
      </p:pic>
      <p:sp>
        <p:nvSpPr>
          <p:cNvPr id="7" name="Ellipse 6"/>
          <p:cNvSpPr/>
          <p:nvPr/>
        </p:nvSpPr>
        <p:spPr>
          <a:xfrm rot="5400000">
            <a:off x="7308304" y="836712"/>
            <a:ext cx="216024" cy="23762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rot="5400000">
            <a:off x="7380312" y="1124744"/>
            <a:ext cx="216024" cy="23762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rot="5400000">
            <a:off x="7380312" y="1412776"/>
            <a:ext cx="216024" cy="23762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76364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A6BF3397-1F91-45B0-8EE9-DAEAFE978434}" type="slidenum">
              <a:rPr lang="fr-FR" smtClean="0"/>
              <a:pPr/>
              <a:t>32</a:t>
            </a:fld>
            <a:endParaRPr lang="fr-FR"/>
          </a:p>
        </p:txBody>
      </p:sp>
      <p:sp>
        <p:nvSpPr>
          <p:cNvPr id="5" name="Titre 1"/>
          <p:cNvSpPr>
            <a:spLocks noGrp="1"/>
          </p:cNvSpPr>
          <p:nvPr>
            <p:ph type="title"/>
          </p:nvPr>
        </p:nvSpPr>
        <p:spPr>
          <a:xfrm>
            <a:off x="251520" y="188640"/>
            <a:ext cx="8487096" cy="1008112"/>
          </a:xfrm>
        </p:spPr>
        <p:txBody>
          <a:bodyPr anchor="ctr">
            <a:normAutofit/>
          </a:bodyPr>
          <a:lstStyle/>
          <a:p>
            <a:pPr algn="ctr"/>
            <a:r>
              <a:rPr lang="en-US" sz="2800" b="1" dirty="0">
                <a:effectLst>
                  <a:outerShdw blurRad="38100" dist="38100" dir="2700000" algn="tl">
                    <a:srgbClr val="000000">
                      <a:alpha val="43137"/>
                    </a:srgbClr>
                  </a:outerShdw>
                </a:effectLst>
              </a:rPr>
              <a:t>II. The “Practical” Differences between love &amp; Friendship among Children</a:t>
            </a:r>
            <a:endParaRPr lang="en-US" sz="2800" b="1" dirty="0"/>
          </a:p>
        </p:txBody>
      </p:sp>
      <p:pic>
        <p:nvPicPr>
          <p:cNvPr id="6" name="Espace réservé du contenu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51521" y="1196752"/>
            <a:ext cx="8487096" cy="5472608"/>
          </a:xfrm>
          <a:prstGeom prst="rect">
            <a:avLst/>
          </a:prstGeom>
        </p:spPr>
      </p:pic>
      <p:sp>
        <p:nvSpPr>
          <p:cNvPr id="7" name="Ellipse 6"/>
          <p:cNvSpPr/>
          <p:nvPr/>
        </p:nvSpPr>
        <p:spPr>
          <a:xfrm rot="5400000">
            <a:off x="7380312" y="4653136"/>
            <a:ext cx="216024" cy="23762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rot="5400000">
            <a:off x="7380312" y="4221088"/>
            <a:ext cx="216024" cy="23762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rot="5400000">
            <a:off x="7380312" y="3933056"/>
            <a:ext cx="216024" cy="23762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21828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67544" y="1556792"/>
            <a:ext cx="7877496" cy="5040560"/>
          </a:xfrm>
        </p:spPr>
        <p:txBody>
          <a:bodyPr anchor="ctr">
            <a:normAutofit/>
          </a:bodyPr>
          <a:lstStyle/>
          <a:p>
            <a:pPr algn="just"/>
            <a:r>
              <a:rPr lang="fr-FR" b="1" u="sng" dirty="0" err="1"/>
              <a:t>Three</a:t>
            </a:r>
            <a:r>
              <a:rPr lang="fr-FR" b="1" u="sng" dirty="0"/>
              <a:t> main </a:t>
            </a:r>
            <a:r>
              <a:rPr lang="fr-FR" b="1" u="sng" dirty="0" err="1"/>
              <a:t>results</a:t>
            </a:r>
            <a:r>
              <a:rPr lang="fr-FR" dirty="0"/>
              <a:t>:</a:t>
            </a:r>
          </a:p>
          <a:p>
            <a:pPr lvl="8" algn="just"/>
            <a:endParaRPr lang="fr-FR" dirty="0"/>
          </a:p>
          <a:p>
            <a:pPr lvl="1"/>
            <a:r>
              <a:rPr lang="fr-FR" dirty="0"/>
              <a:t>1/ </a:t>
            </a:r>
            <a:r>
              <a:rPr lang="fr-FR" b="1" dirty="0" err="1"/>
              <a:t>Friendship</a:t>
            </a:r>
            <a:r>
              <a:rPr lang="fr-FR" dirty="0"/>
              <a:t> </a:t>
            </a:r>
            <a:r>
              <a:rPr lang="fr-FR" dirty="0" err="1"/>
              <a:t>is</a:t>
            </a:r>
            <a:r>
              <a:rPr lang="fr-FR" dirty="0"/>
              <a:t> </a:t>
            </a:r>
            <a:r>
              <a:rPr lang="fr-FR" dirty="0" err="1"/>
              <a:t>mainly</a:t>
            </a:r>
            <a:r>
              <a:rPr lang="fr-FR" dirty="0"/>
              <a:t> </a:t>
            </a:r>
            <a:r>
              <a:rPr lang="fr-FR" dirty="0" err="1"/>
              <a:t>characterized</a:t>
            </a:r>
            <a:r>
              <a:rPr lang="fr-FR" dirty="0"/>
              <a:t> by </a:t>
            </a:r>
            <a:r>
              <a:rPr lang="fr-FR" dirty="0" err="1"/>
              <a:t>children</a:t>
            </a:r>
            <a:r>
              <a:rPr lang="fr-FR" dirty="0"/>
              <a:t> as a </a:t>
            </a:r>
            <a:r>
              <a:rPr lang="fr-FR" b="1" dirty="0"/>
              <a:t>‘</a:t>
            </a:r>
            <a:r>
              <a:rPr lang="fr-FR" b="1" dirty="0" err="1"/>
              <a:t>proximity</a:t>
            </a:r>
            <a:r>
              <a:rPr lang="fr-FR" b="1" dirty="0"/>
              <a:t> of </a:t>
            </a:r>
            <a:r>
              <a:rPr lang="fr-FR" b="1" dirty="0" err="1"/>
              <a:t>doing</a:t>
            </a:r>
            <a:r>
              <a:rPr lang="fr-FR" b="1" dirty="0"/>
              <a:t>’ </a:t>
            </a:r>
            <a:r>
              <a:rPr lang="fr-FR" dirty="0"/>
              <a:t>: </a:t>
            </a:r>
            <a:r>
              <a:rPr lang="fr-FR" dirty="0" err="1"/>
              <a:t>friends</a:t>
            </a:r>
            <a:r>
              <a:rPr lang="fr-FR" dirty="0"/>
              <a:t> </a:t>
            </a:r>
            <a:r>
              <a:rPr lang="fr-FR" dirty="0" err="1"/>
              <a:t>laugh</a:t>
            </a:r>
            <a:r>
              <a:rPr lang="fr-FR" dirty="0"/>
              <a:t> </a:t>
            </a:r>
            <a:r>
              <a:rPr lang="fr-FR" dirty="0" err="1"/>
              <a:t>together</a:t>
            </a:r>
            <a:r>
              <a:rPr lang="fr-FR" dirty="0"/>
              <a:t>, </a:t>
            </a:r>
            <a:r>
              <a:rPr lang="fr-FR" dirty="0" err="1"/>
              <a:t>play</a:t>
            </a:r>
            <a:r>
              <a:rPr lang="fr-FR" dirty="0"/>
              <a:t> and </a:t>
            </a:r>
            <a:r>
              <a:rPr lang="fr-FR" dirty="0" err="1"/>
              <a:t>speak</a:t>
            </a:r>
            <a:r>
              <a:rPr lang="fr-FR" dirty="0"/>
              <a:t> </a:t>
            </a:r>
            <a:r>
              <a:rPr lang="fr-FR" dirty="0" err="1"/>
              <a:t>often</a:t>
            </a:r>
            <a:r>
              <a:rPr lang="fr-FR" dirty="0"/>
              <a:t> </a:t>
            </a:r>
            <a:r>
              <a:rPr lang="fr-FR" dirty="0" err="1"/>
              <a:t>together</a:t>
            </a:r>
            <a:r>
              <a:rPr lang="fr-FR" dirty="0"/>
              <a:t> and </a:t>
            </a:r>
            <a:endParaRPr lang="fr-FR" sz="1700" dirty="0"/>
          </a:p>
          <a:p>
            <a:pPr lvl="1"/>
            <a:r>
              <a:rPr lang="fr-FR" dirty="0"/>
              <a:t>2/ </a:t>
            </a:r>
            <a:r>
              <a:rPr lang="fr-FR" b="1" dirty="0"/>
              <a:t>Love</a:t>
            </a:r>
            <a:r>
              <a:rPr lang="fr-FR" dirty="0"/>
              <a:t> </a:t>
            </a:r>
            <a:r>
              <a:rPr lang="fr-FR" dirty="0" err="1"/>
              <a:t>is</a:t>
            </a:r>
            <a:r>
              <a:rPr lang="fr-FR" dirty="0"/>
              <a:t> </a:t>
            </a:r>
            <a:r>
              <a:rPr lang="fr-FR" dirty="0" err="1"/>
              <a:t>is</a:t>
            </a:r>
            <a:r>
              <a:rPr lang="fr-FR" dirty="0"/>
              <a:t> </a:t>
            </a:r>
            <a:r>
              <a:rPr lang="fr-FR" dirty="0" err="1"/>
              <a:t>mainly</a:t>
            </a:r>
            <a:r>
              <a:rPr lang="fr-FR" dirty="0"/>
              <a:t> </a:t>
            </a:r>
            <a:r>
              <a:rPr lang="fr-FR" dirty="0" err="1"/>
              <a:t>characterized</a:t>
            </a:r>
            <a:r>
              <a:rPr lang="fr-FR" dirty="0"/>
              <a:t> by </a:t>
            </a:r>
            <a:r>
              <a:rPr lang="fr-FR" dirty="0" err="1"/>
              <a:t>children</a:t>
            </a:r>
            <a:r>
              <a:rPr lang="fr-FR" dirty="0"/>
              <a:t> as a ‘</a:t>
            </a:r>
            <a:r>
              <a:rPr lang="fr-FR" b="1" dirty="0" err="1"/>
              <a:t>physical</a:t>
            </a:r>
            <a:r>
              <a:rPr lang="fr-FR" b="1" dirty="0"/>
              <a:t> </a:t>
            </a:r>
            <a:r>
              <a:rPr lang="fr-FR" b="1" dirty="0" err="1"/>
              <a:t>proximity</a:t>
            </a:r>
            <a:r>
              <a:rPr lang="fr-FR" b="1" dirty="0"/>
              <a:t>’</a:t>
            </a:r>
            <a:r>
              <a:rPr lang="fr-FR" dirty="0"/>
              <a:t>: </a:t>
            </a:r>
            <a:r>
              <a:rPr lang="fr-FR" dirty="0" err="1"/>
              <a:t>lovers</a:t>
            </a:r>
            <a:r>
              <a:rPr lang="fr-FR" dirty="0"/>
              <a:t> </a:t>
            </a:r>
            <a:r>
              <a:rPr lang="fr-FR" dirty="0" err="1"/>
              <a:t>kiss</a:t>
            </a:r>
            <a:r>
              <a:rPr lang="fr-FR" dirty="0"/>
              <a:t>, </a:t>
            </a:r>
            <a:r>
              <a:rPr lang="fr-FR" dirty="0" err="1"/>
              <a:t>cuddle</a:t>
            </a:r>
            <a:r>
              <a:rPr lang="fr-FR" dirty="0"/>
              <a:t>, and </a:t>
            </a:r>
            <a:r>
              <a:rPr lang="fr-FR" dirty="0" err="1"/>
              <a:t>hold</a:t>
            </a:r>
            <a:r>
              <a:rPr lang="fr-FR" dirty="0"/>
              <a:t> hands.</a:t>
            </a:r>
            <a:endParaRPr lang="fr-FR" sz="1700" dirty="0"/>
          </a:p>
          <a:p>
            <a:pPr lvl="1"/>
            <a:r>
              <a:rPr lang="fr-FR" dirty="0"/>
              <a:t>3/In </a:t>
            </a:r>
            <a:r>
              <a:rPr lang="fr-FR" dirty="0" err="1"/>
              <a:t>children’s</a:t>
            </a:r>
            <a:r>
              <a:rPr lang="fr-FR" dirty="0"/>
              <a:t> ‘</a:t>
            </a:r>
            <a:r>
              <a:rPr lang="fr-FR" dirty="0" err="1"/>
              <a:t>practical</a:t>
            </a:r>
            <a:r>
              <a:rPr lang="fr-FR" dirty="0"/>
              <a:t>’ </a:t>
            </a:r>
            <a:r>
              <a:rPr lang="fr-FR" dirty="0" err="1"/>
              <a:t>definitions</a:t>
            </a:r>
            <a:r>
              <a:rPr lang="fr-FR" dirty="0"/>
              <a:t> of love &amp; </a:t>
            </a:r>
            <a:r>
              <a:rPr lang="fr-FR" dirty="0" err="1"/>
              <a:t>friendship</a:t>
            </a:r>
            <a:r>
              <a:rPr lang="fr-FR" dirty="0"/>
              <a:t>, </a:t>
            </a:r>
            <a:r>
              <a:rPr lang="fr-FR" b="1" dirty="0"/>
              <a:t>the central </a:t>
            </a:r>
            <a:r>
              <a:rPr lang="fr-FR" b="1" dirty="0" err="1"/>
              <a:t>difference</a:t>
            </a:r>
            <a:r>
              <a:rPr lang="fr-FR" b="1" dirty="0"/>
              <a:t> </a:t>
            </a:r>
            <a:r>
              <a:rPr lang="fr-FR" b="1" dirty="0" err="1"/>
              <a:t>appears</a:t>
            </a:r>
            <a:r>
              <a:rPr lang="fr-FR" b="1" dirty="0"/>
              <a:t> to </a:t>
            </a:r>
            <a:r>
              <a:rPr lang="fr-FR" b="1" dirty="0" err="1"/>
              <a:t>be</a:t>
            </a:r>
            <a:r>
              <a:rPr lang="fr-FR" b="1" dirty="0"/>
              <a:t> </a:t>
            </a:r>
            <a:r>
              <a:rPr lang="fr-FR" b="1" dirty="0" err="1"/>
              <a:t>what</a:t>
            </a:r>
            <a:r>
              <a:rPr lang="fr-FR" b="1" dirty="0"/>
              <a:t> </a:t>
            </a:r>
            <a:r>
              <a:rPr lang="fr-FR" b="1" dirty="0" err="1"/>
              <a:t>children</a:t>
            </a:r>
            <a:r>
              <a:rPr lang="fr-FR" b="1" dirty="0"/>
              <a:t> </a:t>
            </a:r>
            <a:r>
              <a:rPr lang="fr-FR" b="1" dirty="0" err="1"/>
              <a:t>can</a:t>
            </a:r>
            <a:r>
              <a:rPr lang="fr-FR" b="1" dirty="0"/>
              <a:t> </a:t>
            </a:r>
            <a:r>
              <a:rPr lang="fr-FR" b="1" dirty="0" err="1"/>
              <a:t>consider</a:t>
            </a:r>
            <a:r>
              <a:rPr lang="fr-FR" b="1" dirty="0"/>
              <a:t> as </a:t>
            </a:r>
            <a:r>
              <a:rPr lang="fr-FR" b="1" dirty="0" err="1"/>
              <a:t>sexuality</a:t>
            </a:r>
            <a:r>
              <a:rPr lang="fr-FR" dirty="0"/>
              <a:t>, </a:t>
            </a:r>
            <a:r>
              <a:rPr lang="fr-FR" dirty="0" err="1"/>
              <a:t>namely</a:t>
            </a:r>
            <a:r>
              <a:rPr lang="fr-FR" dirty="0"/>
              <a:t> </a:t>
            </a:r>
            <a:r>
              <a:rPr lang="fr-FR" dirty="0" err="1"/>
              <a:t>kissing</a:t>
            </a:r>
            <a:r>
              <a:rPr lang="fr-FR" dirty="0"/>
              <a:t> and </a:t>
            </a:r>
            <a:r>
              <a:rPr lang="fr-FR" dirty="0" err="1"/>
              <a:t>cuddling</a:t>
            </a:r>
            <a:r>
              <a:rPr lang="fr-FR" dirty="0"/>
              <a:t>.</a:t>
            </a:r>
            <a:endParaRPr lang="fr-FR" sz="1700"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33</a:t>
            </a:fld>
            <a:endParaRPr lang="fr-FR"/>
          </a:p>
        </p:txBody>
      </p:sp>
      <p:sp>
        <p:nvSpPr>
          <p:cNvPr id="5" name="Titre 1"/>
          <p:cNvSpPr>
            <a:spLocks noGrp="1"/>
          </p:cNvSpPr>
          <p:nvPr>
            <p:ph type="title"/>
          </p:nvPr>
        </p:nvSpPr>
        <p:spPr>
          <a:xfrm>
            <a:off x="251520" y="188640"/>
            <a:ext cx="8487096" cy="1143000"/>
          </a:xfrm>
        </p:spPr>
        <p:txBody>
          <a:bodyPr anchor="ctr">
            <a:normAutofit/>
          </a:bodyPr>
          <a:lstStyle/>
          <a:p>
            <a:pPr algn="ctr"/>
            <a:r>
              <a:rPr lang="en-US" sz="2800" b="1" dirty="0">
                <a:effectLst>
                  <a:outerShdw blurRad="38100" dist="38100" dir="2700000" algn="tl">
                    <a:srgbClr val="000000">
                      <a:alpha val="43137"/>
                    </a:srgbClr>
                  </a:outerShdw>
                </a:effectLst>
              </a:rPr>
              <a:t>II. The “Practical” Differences between love &amp; Friendship among Children</a:t>
            </a:r>
            <a:endParaRPr lang="en-US" sz="2800" b="1" dirty="0"/>
          </a:p>
        </p:txBody>
      </p:sp>
    </p:spTree>
    <p:extLst>
      <p:ext uri="{BB962C8B-B14F-4D97-AF65-F5344CB8AC3E}">
        <p14:creationId xmlns:p14="http://schemas.microsoft.com/office/powerpoint/2010/main" val="1449614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95536" y="1340768"/>
            <a:ext cx="7776864" cy="5040560"/>
          </a:xfrm>
        </p:spPr>
        <p:txBody>
          <a:bodyPr anchor="ctr">
            <a:normAutofit/>
          </a:bodyPr>
          <a:lstStyle/>
          <a:p>
            <a:pPr algn="just"/>
            <a:r>
              <a:rPr lang="en-US" dirty="0"/>
              <a:t>The role of sexuality in children’s distinction between love and friendship is not share by all boys and girls: </a:t>
            </a:r>
          </a:p>
          <a:p>
            <a:pPr lvl="1" algn="just"/>
            <a:r>
              <a:rPr lang="en-US" dirty="0"/>
              <a:t>Sexuality is </a:t>
            </a:r>
            <a:r>
              <a:rPr lang="en-US" b="1" i="1" dirty="0"/>
              <a:t>more present in the words of working-class boys and younger children </a:t>
            </a:r>
            <a:r>
              <a:rPr lang="en-US" dirty="0"/>
              <a:t>(6 </a:t>
            </a:r>
            <a:r>
              <a:rPr lang="en-US" dirty="0" err="1"/>
              <a:t>yo</a:t>
            </a:r>
            <a:r>
              <a:rPr lang="en-US" dirty="0"/>
              <a:t>). </a:t>
            </a:r>
          </a:p>
          <a:p>
            <a:pPr lvl="1" algn="just"/>
            <a:r>
              <a:rPr lang="en-US" dirty="0"/>
              <a:t>According to </a:t>
            </a:r>
            <a:r>
              <a:rPr lang="en-US" b="1" i="1" dirty="0"/>
              <a:t>upper-middle class children and girls think that sharing feelings and secret are the main border between love &amp; friendship</a:t>
            </a:r>
            <a:endParaRPr lang="en-US" dirty="0"/>
          </a:p>
          <a:p>
            <a:pPr algn="just"/>
            <a:r>
              <a:rPr lang="en-US" dirty="0"/>
              <a:t>These differences are due to </a:t>
            </a:r>
            <a:r>
              <a:rPr lang="en-US" b="1" dirty="0"/>
              <a:t>their styles of friendship and love</a:t>
            </a:r>
            <a:r>
              <a:rPr lang="en-US" dirty="0"/>
              <a:t>.</a:t>
            </a:r>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34</a:t>
            </a:fld>
            <a:endParaRPr lang="fr-FR"/>
          </a:p>
        </p:txBody>
      </p:sp>
      <p:sp>
        <p:nvSpPr>
          <p:cNvPr id="5" name="Titre 1"/>
          <p:cNvSpPr>
            <a:spLocks noGrp="1"/>
          </p:cNvSpPr>
          <p:nvPr>
            <p:ph type="title"/>
          </p:nvPr>
        </p:nvSpPr>
        <p:spPr>
          <a:xfrm>
            <a:off x="251520" y="188640"/>
            <a:ext cx="8487096" cy="1143000"/>
          </a:xfrm>
        </p:spPr>
        <p:txBody>
          <a:bodyPr anchor="ctr">
            <a:normAutofit/>
          </a:bodyPr>
          <a:lstStyle/>
          <a:p>
            <a:pPr algn="ctr"/>
            <a:r>
              <a:rPr lang="en-US" sz="2700" b="1" dirty="0">
                <a:effectLst>
                  <a:outerShdw blurRad="38100" dist="38100" dir="2700000" algn="tl">
                    <a:srgbClr val="000000">
                      <a:alpha val="43137"/>
                    </a:srgbClr>
                  </a:outerShdw>
                </a:effectLst>
              </a:rPr>
              <a:t>II. The “Practical” Differences between love &amp; Friendship among Children</a:t>
            </a:r>
            <a:endParaRPr lang="en-US" sz="2700" b="1" dirty="0"/>
          </a:p>
        </p:txBody>
      </p:sp>
    </p:spTree>
    <p:extLst>
      <p:ext uri="{BB962C8B-B14F-4D97-AF65-F5344CB8AC3E}">
        <p14:creationId xmlns:p14="http://schemas.microsoft.com/office/powerpoint/2010/main" val="387930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A6BF3397-1F91-45B0-8EE9-DAEAFE978434}" type="slidenum">
              <a:rPr lang="fr-FR" smtClean="0"/>
              <a:pPr/>
              <a:t>35</a:t>
            </a:fld>
            <a:endParaRPr lang="fr-FR"/>
          </a:p>
        </p:txBody>
      </p:sp>
      <p:sp>
        <p:nvSpPr>
          <p:cNvPr id="5" name="Titre 1"/>
          <p:cNvSpPr>
            <a:spLocks noGrp="1"/>
          </p:cNvSpPr>
          <p:nvPr>
            <p:ph type="title"/>
          </p:nvPr>
        </p:nvSpPr>
        <p:spPr>
          <a:xfrm>
            <a:off x="251520" y="188640"/>
            <a:ext cx="8487096" cy="1143000"/>
          </a:xfrm>
        </p:spPr>
        <p:txBody>
          <a:bodyPr anchor="ctr">
            <a:normAutofit/>
          </a:bodyPr>
          <a:lstStyle/>
          <a:p>
            <a:pPr algn="ctr"/>
            <a:r>
              <a:rPr lang="en-US" sz="2700" b="1" dirty="0">
                <a:effectLst>
                  <a:outerShdw blurRad="38100" dist="38100" dir="2700000" algn="tl">
                    <a:srgbClr val="000000">
                      <a:alpha val="43137"/>
                    </a:srgbClr>
                  </a:outerShdw>
                </a:effectLst>
              </a:rPr>
              <a:t>II. The “Practical” Differences between love &amp; Friendship among Children</a:t>
            </a:r>
            <a:endParaRPr lang="en-US" sz="2700" b="1" dirty="0"/>
          </a:p>
        </p:txBody>
      </p:sp>
      <p:pic>
        <p:nvPicPr>
          <p:cNvPr id="7" name="Image 6"/>
          <p:cNvPicPr/>
          <p:nvPr/>
        </p:nvPicPr>
        <p:blipFill>
          <a:blip r:embed="rId3">
            <a:extLst>
              <a:ext uri="{28A0092B-C50C-407E-A947-70E740481C1C}">
                <a14:useLocalDpi xmlns:a14="http://schemas.microsoft.com/office/drawing/2010/main" val="0"/>
              </a:ext>
            </a:extLst>
          </a:blip>
          <a:stretch>
            <a:fillRect/>
          </a:stretch>
        </p:blipFill>
        <p:spPr>
          <a:xfrm>
            <a:off x="261368" y="1331640"/>
            <a:ext cx="8415088" cy="5121696"/>
          </a:xfrm>
          <a:prstGeom prst="rect">
            <a:avLst/>
          </a:prstGeom>
        </p:spPr>
      </p:pic>
    </p:spTree>
    <p:extLst>
      <p:ext uri="{BB962C8B-B14F-4D97-AF65-F5344CB8AC3E}">
        <p14:creationId xmlns:p14="http://schemas.microsoft.com/office/powerpoint/2010/main" val="400967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A6BF3397-1F91-45B0-8EE9-DAEAFE978434}" type="slidenum">
              <a:rPr lang="fr-FR" smtClean="0"/>
              <a:pPr/>
              <a:t>36</a:t>
            </a:fld>
            <a:endParaRPr lang="fr-FR"/>
          </a:p>
        </p:txBody>
      </p:sp>
      <p:sp>
        <p:nvSpPr>
          <p:cNvPr id="5" name="Titre 1"/>
          <p:cNvSpPr>
            <a:spLocks noGrp="1"/>
          </p:cNvSpPr>
          <p:nvPr>
            <p:ph type="title"/>
          </p:nvPr>
        </p:nvSpPr>
        <p:spPr>
          <a:xfrm>
            <a:off x="251520" y="188640"/>
            <a:ext cx="8487096" cy="1143000"/>
          </a:xfrm>
        </p:spPr>
        <p:txBody>
          <a:bodyPr anchor="ctr">
            <a:normAutofit/>
          </a:bodyPr>
          <a:lstStyle/>
          <a:p>
            <a:pPr algn="ctr"/>
            <a:r>
              <a:rPr lang="en-US" sz="2700" b="1" dirty="0">
                <a:effectLst>
                  <a:outerShdw blurRad="38100" dist="38100" dir="2700000" algn="tl">
                    <a:srgbClr val="000000">
                      <a:alpha val="43137"/>
                    </a:srgbClr>
                  </a:outerShdw>
                </a:effectLst>
              </a:rPr>
              <a:t>II. The “Practical” Differences between love &amp; Friendship among Children</a:t>
            </a:r>
            <a:endParaRPr lang="en-US" sz="2700" b="1" dirty="0"/>
          </a:p>
        </p:txBody>
      </p:sp>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251520" y="1412776"/>
            <a:ext cx="8487096" cy="5184576"/>
          </a:xfrm>
          <a:prstGeom prst="rect">
            <a:avLst/>
          </a:prstGeom>
        </p:spPr>
      </p:pic>
    </p:spTree>
    <p:extLst>
      <p:ext uri="{BB962C8B-B14F-4D97-AF65-F5344CB8AC3E}">
        <p14:creationId xmlns:p14="http://schemas.microsoft.com/office/powerpoint/2010/main" val="209788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A6BF3397-1F91-45B0-8EE9-DAEAFE978434}" type="slidenum">
              <a:rPr lang="fr-FR" smtClean="0"/>
              <a:pPr/>
              <a:t>37</a:t>
            </a:fld>
            <a:endParaRPr lang="fr-FR"/>
          </a:p>
        </p:txBody>
      </p:sp>
      <p:sp>
        <p:nvSpPr>
          <p:cNvPr id="5" name="Rectangle 4"/>
          <p:cNvSpPr/>
          <p:nvPr/>
        </p:nvSpPr>
        <p:spPr>
          <a:xfrm>
            <a:off x="1763688" y="2926685"/>
            <a:ext cx="6171370" cy="646331"/>
          </a:xfrm>
          <a:prstGeom prst="rect">
            <a:avLst/>
          </a:prstGeom>
        </p:spPr>
        <p:txBody>
          <a:bodyPr wrap="square">
            <a:spAutoFit/>
          </a:bodyPr>
          <a:lstStyle/>
          <a:p>
            <a:pPr algn="ctr"/>
            <a:r>
              <a:rPr lang="en-US" sz="3600" b="1" dirty="0">
                <a:effectLst>
                  <a:outerShdw blurRad="38100" dist="38100" dir="2700000" algn="tl">
                    <a:srgbClr val="000000">
                      <a:alpha val="43137"/>
                    </a:srgbClr>
                  </a:outerShdw>
                </a:effectLst>
              </a:rPr>
              <a:t>What can be concluded?</a:t>
            </a:r>
            <a:endParaRPr lang="fr-FR" sz="3600" dirty="0"/>
          </a:p>
        </p:txBody>
      </p:sp>
      <p:sp>
        <p:nvSpPr>
          <p:cNvPr id="6" name="ZoneTexte 5"/>
          <p:cNvSpPr txBox="1"/>
          <p:nvPr/>
        </p:nvSpPr>
        <p:spPr>
          <a:xfrm>
            <a:off x="4548851" y="3507129"/>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803779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600200"/>
            <a:ext cx="7571184" cy="4873752"/>
          </a:xfrm>
        </p:spPr>
        <p:txBody>
          <a:bodyPr anchor="ctr">
            <a:normAutofit/>
          </a:bodyPr>
          <a:lstStyle/>
          <a:p>
            <a:pPr algn="ctr">
              <a:buNone/>
            </a:pPr>
            <a:r>
              <a:rPr lang="en-US" sz="3200" b="1" dirty="0"/>
              <a:t>Thank you for your attention!</a:t>
            </a:r>
          </a:p>
          <a:p>
            <a:pPr algn="ctr">
              <a:buNone/>
            </a:pPr>
            <a:endParaRPr lang="fr-FR" sz="3200" b="1" dirty="0"/>
          </a:p>
          <a:p>
            <a:pPr algn="ctr">
              <a:buNone/>
            </a:pPr>
            <a:endParaRPr lang="fr-FR" sz="3200" b="1"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38</a:t>
            </a:fld>
            <a:endParaRPr lang="fr-F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bg2">
                <a:shade val="58000"/>
                <a:satMod val="125000"/>
              </a:schemeClr>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A6BF3397-1F91-45B0-8EE9-DAEAFE978434}" type="slidenum">
              <a:rPr lang="fr-FR" smtClean="0"/>
              <a:pPr/>
              <a:t>39</a:t>
            </a:fld>
            <a:endParaRPr lang="fr-FR"/>
          </a:p>
        </p:txBody>
      </p:sp>
      <p:sp>
        <p:nvSpPr>
          <p:cNvPr id="10" name="Titre 1"/>
          <p:cNvSpPr>
            <a:spLocks noGrp="1"/>
          </p:cNvSpPr>
          <p:nvPr>
            <p:ph type="title"/>
          </p:nvPr>
        </p:nvSpPr>
        <p:spPr>
          <a:xfrm>
            <a:off x="174608" y="116632"/>
            <a:ext cx="8717872" cy="1152128"/>
          </a:xfrm>
          <a:noFill/>
        </p:spPr>
        <p:txBody>
          <a:bodyPr anchor="ctr">
            <a:normAutofit/>
          </a:bodyPr>
          <a:lstStyle/>
          <a:p>
            <a:pPr algn="ctr"/>
            <a:r>
              <a:rPr lang="en-US" sz="2000" b="1" dirty="0">
                <a:effectLst>
                  <a:outerShdw blurRad="38100" dist="38100" dir="2700000" algn="tl">
                    <a:srgbClr val="000000">
                      <a:alpha val="43137"/>
                    </a:srgbClr>
                  </a:outerShdw>
                </a:effectLst>
              </a:rPr>
              <a:t>Methodologic Reminder: The Roles of MCA &amp; HAC</a:t>
            </a:r>
            <a:endParaRPr lang="en-US" sz="2000" b="1" i="1" u="sng" dirty="0">
              <a:solidFill>
                <a:srgbClr val="FF0000"/>
              </a:solidFill>
            </a:endParaRPr>
          </a:p>
        </p:txBody>
      </p:sp>
      <p:sp>
        <p:nvSpPr>
          <p:cNvPr id="2" name="Espace réservé du contenu 1"/>
          <p:cNvSpPr>
            <a:spLocks noGrp="1"/>
          </p:cNvSpPr>
          <p:nvPr>
            <p:ph sz="quarter" idx="1"/>
          </p:nvPr>
        </p:nvSpPr>
        <p:spPr>
          <a:xfrm>
            <a:off x="107504" y="1196752"/>
            <a:ext cx="8784976" cy="5328592"/>
          </a:xfrm>
          <a:solidFill>
            <a:schemeClr val="bg1">
              <a:lumMod val="85000"/>
            </a:schemeClr>
          </a:solidFill>
          <a:ln w="38100">
            <a:solidFill>
              <a:srgbClr val="FF0000"/>
            </a:solidFill>
          </a:ln>
        </p:spPr>
        <p:txBody>
          <a:bodyPr anchor="ctr">
            <a:normAutofit/>
          </a:bodyPr>
          <a:lstStyle/>
          <a:p>
            <a:pPr algn="just"/>
            <a:r>
              <a:rPr lang="en-US" sz="2000" b="1" dirty="0"/>
              <a:t>In order to define and characterize the different ‘styles’ of friendship and love among children, two methods were used</a:t>
            </a:r>
            <a:r>
              <a:rPr lang="en-US" sz="2000" dirty="0"/>
              <a:t>:</a:t>
            </a:r>
          </a:p>
          <a:p>
            <a:pPr lvl="2" algn="just"/>
            <a:r>
              <a:rPr lang="en-US" sz="1600" dirty="0"/>
              <a:t>1/ </a:t>
            </a:r>
            <a:r>
              <a:rPr lang="en-US" sz="1600" b="1" i="1" dirty="0"/>
              <a:t>Multiple Correspondence Analysis </a:t>
            </a:r>
            <a:r>
              <a:rPr lang="en-US" sz="1600" dirty="0"/>
              <a:t>(MCA) ;</a:t>
            </a:r>
          </a:p>
          <a:p>
            <a:pPr lvl="2" algn="just"/>
            <a:r>
              <a:rPr lang="en-US" sz="1600" dirty="0"/>
              <a:t>2/ </a:t>
            </a:r>
            <a:r>
              <a:rPr lang="en-US" sz="1600" b="1" i="1" dirty="0"/>
              <a:t>And then Hierarchical Ascendant Classifications </a:t>
            </a:r>
            <a:r>
              <a:rPr lang="en-US" sz="1600" dirty="0"/>
              <a:t>(HAC) based on the coordinates of the different items located on the main dimensions of the MCA.</a:t>
            </a:r>
          </a:p>
          <a:p>
            <a:pPr algn="just"/>
            <a:r>
              <a:rPr lang="en-US" sz="2000" dirty="0"/>
              <a:t>This two methods complement one another </a:t>
            </a:r>
            <a:r>
              <a:rPr lang="en-US" sz="2000" b="1" dirty="0"/>
              <a:t>and help to map the social space of children’s representations of love and friendship within a relational perspective</a:t>
            </a:r>
            <a:r>
              <a:rPr lang="en-US" sz="2000" b="1" i="1" dirty="0"/>
              <a:t> </a:t>
            </a:r>
            <a:r>
              <a:rPr lang="en-US" sz="1600" b="1" i="1" dirty="0"/>
              <a:t>(</a:t>
            </a:r>
            <a:r>
              <a:rPr lang="en-US" sz="1600" b="1" dirty="0"/>
              <a:t>Bourdieu</a:t>
            </a:r>
            <a:r>
              <a:rPr lang="en-US" sz="1600" b="1" i="1" dirty="0"/>
              <a:t>, </a:t>
            </a:r>
            <a:r>
              <a:rPr lang="en-US" sz="1600" b="1" dirty="0"/>
              <a:t>1979 </a:t>
            </a:r>
            <a:r>
              <a:rPr lang="en-US" sz="1600" b="1" i="1" dirty="0"/>
              <a:t>; </a:t>
            </a:r>
            <a:r>
              <a:rPr lang="en-US" sz="1600" b="1" dirty="0" err="1"/>
              <a:t>Lebaron</a:t>
            </a:r>
            <a:r>
              <a:rPr lang="en-US" sz="1600" b="1" dirty="0"/>
              <a:t> et al.</a:t>
            </a:r>
            <a:r>
              <a:rPr lang="en-US" sz="1600" b="1" i="1" dirty="0"/>
              <a:t>, </a:t>
            </a:r>
            <a:r>
              <a:rPr lang="en-US" sz="1600" b="1" dirty="0"/>
              <a:t>2016 )</a:t>
            </a:r>
            <a:r>
              <a:rPr lang="en-US" sz="1600" dirty="0"/>
              <a:t>:</a:t>
            </a:r>
          </a:p>
          <a:p>
            <a:pPr lvl="2" algn="just"/>
            <a:r>
              <a:rPr lang="en-US" sz="1600" dirty="0"/>
              <a:t>Firstly, because both of them allow to gather </a:t>
            </a:r>
            <a:r>
              <a:rPr lang="en-US" sz="1600" b="1" i="1" u="sng" dirty="0"/>
              <a:t>children who tick the same ‘practical’ characteristics to define romantic or friendship relationship </a:t>
            </a:r>
            <a:r>
              <a:rPr lang="en-US" sz="1600" dirty="0"/>
              <a:t>; Secondly, because they help to oppose and distinguish </a:t>
            </a:r>
            <a:r>
              <a:rPr lang="en-US" sz="1600" b="1" i="1" u="sng" dirty="0"/>
              <a:t>children who selected specific</a:t>
            </a:r>
            <a:r>
              <a:rPr lang="en-US" sz="1600" dirty="0"/>
              <a:t> modalities from others who choose different items.</a:t>
            </a:r>
          </a:p>
          <a:p>
            <a:pPr lvl="2" algn="just"/>
            <a:r>
              <a:rPr lang="en-US" sz="1600" dirty="0"/>
              <a:t>In brief, combining these two methods allow us to draw </a:t>
            </a:r>
            <a:r>
              <a:rPr lang="en-US" sz="1600" b="1" i="1" u="sng" dirty="0"/>
              <a:t>a typology of styles of friendship &amp; love where the intragroup variance is minimal and the intergroup variance is maximal</a:t>
            </a:r>
            <a:r>
              <a:rPr lang="en-US" sz="1600" dirty="0"/>
              <a:t>.</a:t>
            </a:r>
          </a:p>
        </p:txBody>
      </p:sp>
    </p:spTree>
    <p:extLst>
      <p:ext uri="{BB962C8B-B14F-4D97-AF65-F5344CB8AC3E}">
        <p14:creationId xmlns:p14="http://schemas.microsoft.com/office/powerpoint/2010/main" val="3396777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147248" cy="1143000"/>
          </a:xfrm>
        </p:spPr>
        <p:txBody>
          <a:bodyPr anchor="ctr">
            <a:normAutofit/>
          </a:bodyPr>
          <a:lstStyle/>
          <a:p>
            <a:pPr algn="ctr"/>
            <a:r>
              <a:rPr lang="fr-FR" sz="2800" b="1" dirty="0">
                <a:effectLst>
                  <a:outerShdw blurRad="38100" dist="38100" dir="2700000" algn="tl">
                    <a:srgbClr val="000000">
                      <a:alpha val="43137"/>
                    </a:srgbClr>
                  </a:outerShdw>
                </a:effectLst>
              </a:rPr>
              <a:t>Introduction</a:t>
            </a:r>
          </a:p>
        </p:txBody>
      </p:sp>
      <p:sp>
        <p:nvSpPr>
          <p:cNvPr id="3" name="Espace réservé du contenu 2"/>
          <p:cNvSpPr>
            <a:spLocks noGrp="1"/>
          </p:cNvSpPr>
          <p:nvPr>
            <p:ph sz="quarter" idx="1"/>
          </p:nvPr>
        </p:nvSpPr>
        <p:spPr>
          <a:xfrm>
            <a:off x="457200" y="1417638"/>
            <a:ext cx="8147248" cy="4873752"/>
          </a:xfrm>
        </p:spPr>
        <p:txBody>
          <a:bodyPr anchor="ctr">
            <a:normAutofit lnSpcReduction="10000"/>
          </a:bodyPr>
          <a:lstStyle/>
          <a:p>
            <a:pPr algn="just">
              <a:spcBef>
                <a:spcPts val="1000"/>
              </a:spcBef>
              <a:spcAft>
                <a:spcPts val="1000"/>
              </a:spcAft>
            </a:pPr>
            <a:r>
              <a:rPr lang="en-US" sz="2300" b="1" dirty="0"/>
              <a:t>Most scholars</a:t>
            </a:r>
            <a:r>
              <a:rPr lang="en-US" sz="2300" dirty="0"/>
              <a:t>, even those who are interested in children’s voice and peer culture, </a:t>
            </a:r>
            <a:r>
              <a:rPr lang="en-US" sz="2300" b="1" dirty="0"/>
              <a:t>neglect the (socially differentiated) way boys and girls define and characterize the two feelings and their borders</a:t>
            </a:r>
            <a:r>
              <a:rPr lang="en-US" sz="2300" dirty="0"/>
              <a:t>. </a:t>
            </a:r>
          </a:p>
          <a:p>
            <a:pPr algn="just">
              <a:spcBef>
                <a:spcPts val="1000"/>
              </a:spcBef>
              <a:spcAft>
                <a:spcPts val="1000"/>
              </a:spcAft>
            </a:pPr>
            <a:r>
              <a:rPr lang="en-US" sz="2300" b="1" dirty="0"/>
              <a:t>The research in social sciences tends to pay greater attention to </a:t>
            </a:r>
            <a:r>
              <a:rPr lang="en-US" sz="2300" dirty="0"/>
              <a:t>:</a:t>
            </a:r>
          </a:p>
          <a:p>
            <a:pPr lvl="1" algn="just">
              <a:spcBef>
                <a:spcPts val="1000"/>
              </a:spcBef>
              <a:spcAft>
                <a:spcPts val="1000"/>
              </a:spcAft>
            </a:pPr>
            <a:r>
              <a:rPr lang="en-US" sz="2000" b="1" i="1" u="sng" dirty="0"/>
              <a:t>the gendered experiences of friendship and love during childhood</a:t>
            </a:r>
            <a:r>
              <a:rPr lang="en-US" sz="2000" dirty="0"/>
              <a:t> (Giordano, 2003; </a:t>
            </a:r>
            <a:r>
              <a:rPr lang="en-US" sz="2000" dirty="0" err="1"/>
              <a:t>Renold</a:t>
            </a:r>
            <a:r>
              <a:rPr lang="en-US" sz="2000" dirty="0"/>
              <a:t>, 2000, 2005; Thorne and Luria, ; Thorne, 1993)</a:t>
            </a:r>
            <a:endParaRPr lang="en-US" sz="2000" b="1" i="1" u="sng" dirty="0"/>
          </a:p>
          <a:p>
            <a:pPr lvl="1" algn="just">
              <a:spcBef>
                <a:spcPts val="1000"/>
              </a:spcBef>
              <a:spcAft>
                <a:spcPts val="1000"/>
              </a:spcAft>
            </a:pPr>
            <a:r>
              <a:rPr lang="en-US" sz="2000" b="1" i="1" u="sng" dirty="0"/>
              <a:t>the social conditions and the different stages by which girls and boys have to pass through to become friends or to fall in love</a:t>
            </a:r>
            <a:r>
              <a:rPr lang="en-US" sz="2000" dirty="0"/>
              <a:t> (</a:t>
            </a:r>
            <a:r>
              <a:rPr lang="en-US" sz="2000" dirty="0" err="1"/>
              <a:t>Corsaro</a:t>
            </a:r>
            <a:r>
              <a:rPr lang="en-US" sz="2000" dirty="0"/>
              <a:t>, 2003, 2005; </a:t>
            </a:r>
            <a:r>
              <a:rPr lang="en-US" sz="2000" dirty="0" err="1"/>
              <a:t>Delalande</a:t>
            </a:r>
            <a:r>
              <a:rPr lang="en-US" sz="2000" dirty="0"/>
              <a:t>, 2001 ; </a:t>
            </a:r>
            <a:r>
              <a:rPr lang="en-US" sz="2000" dirty="0" err="1"/>
              <a:t>Ahn</a:t>
            </a:r>
            <a:r>
              <a:rPr lang="en-US" sz="2000" dirty="0"/>
              <a:t>, 2011)</a:t>
            </a:r>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4</a:t>
            </a:fld>
            <a:endParaRPr lang="fr-FR"/>
          </a:p>
        </p:txBody>
      </p:sp>
    </p:spTree>
    <p:extLst>
      <p:ext uri="{BB962C8B-B14F-4D97-AF65-F5344CB8AC3E}">
        <p14:creationId xmlns:p14="http://schemas.microsoft.com/office/powerpoint/2010/main" val="1802226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0784" y="-90264"/>
            <a:ext cx="7467600" cy="1143000"/>
          </a:xfrm>
        </p:spPr>
        <p:txBody>
          <a:bodyPr anchor="ctr">
            <a:normAutofit/>
          </a:bodyPr>
          <a:lstStyle/>
          <a:p>
            <a:pPr algn="ctr"/>
            <a:r>
              <a:rPr lang="en-US" sz="2800" b="1" dirty="0">
                <a:effectLst>
                  <a:outerShdw blurRad="38100" dist="38100" dir="2700000" algn="tl">
                    <a:srgbClr val="000000">
                      <a:alpha val="43137"/>
                    </a:srgbClr>
                  </a:outerShdw>
                </a:effectLst>
              </a:rPr>
              <a:t>Appendix</a:t>
            </a:r>
          </a:p>
        </p:txBody>
      </p:sp>
      <p:sp>
        <p:nvSpPr>
          <p:cNvPr id="3" name="Espace réservé du contenu 2"/>
          <p:cNvSpPr>
            <a:spLocks noGrp="1"/>
          </p:cNvSpPr>
          <p:nvPr>
            <p:ph sz="quarter" idx="1"/>
          </p:nvPr>
        </p:nvSpPr>
        <p:spPr>
          <a:xfrm>
            <a:off x="457200" y="1600200"/>
            <a:ext cx="7571184" cy="4873752"/>
          </a:xfrm>
        </p:spPr>
        <p:txBody>
          <a:bodyPr anchor="ctr">
            <a:normAutofit/>
          </a:bodyPr>
          <a:lstStyle/>
          <a:p>
            <a:pPr algn="ctr">
              <a:buNone/>
            </a:pPr>
            <a:endParaRPr lang="fr-FR" sz="3200" b="1" dirty="0"/>
          </a:p>
          <a:p>
            <a:pPr algn="ctr">
              <a:buNone/>
            </a:pPr>
            <a:endParaRPr lang="fr-FR" sz="3200" b="1"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40</a:t>
            </a:fld>
            <a:endParaRPr lang="fr-FR"/>
          </a:p>
        </p:txBody>
      </p:sp>
      <p:pic>
        <p:nvPicPr>
          <p:cNvPr id="6" name="Image 5"/>
          <p:cNvPicPr/>
          <p:nvPr/>
        </p:nvPicPr>
        <p:blipFill>
          <a:blip r:embed="rId2">
            <a:extLst>
              <a:ext uri="{28A0092B-C50C-407E-A947-70E740481C1C}">
                <a14:useLocalDpi xmlns:a14="http://schemas.microsoft.com/office/drawing/2010/main" val="0"/>
              </a:ext>
            </a:extLst>
          </a:blip>
          <a:stretch>
            <a:fillRect/>
          </a:stretch>
        </p:blipFill>
        <p:spPr>
          <a:xfrm>
            <a:off x="467544" y="1068828"/>
            <a:ext cx="8280920" cy="4664428"/>
          </a:xfrm>
          <a:prstGeom prst="rect">
            <a:avLst/>
          </a:prstGeom>
        </p:spPr>
      </p:pic>
    </p:spTree>
    <p:extLst>
      <p:ext uri="{BB962C8B-B14F-4D97-AF65-F5344CB8AC3E}">
        <p14:creationId xmlns:p14="http://schemas.microsoft.com/office/powerpoint/2010/main" val="1908116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600200"/>
            <a:ext cx="7571184" cy="4873752"/>
          </a:xfrm>
        </p:spPr>
        <p:txBody>
          <a:bodyPr anchor="ctr">
            <a:normAutofit/>
          </a:bodyPr>
          <a:lstStyle/>
          <a:p>
            <a:pPr algn="ctr">
              <a:buNone/>
            </a:pPr>
            <a:endParaRPr lang="fr-FR" sz="3200" b="1" dirty="0"/>
          </a:p>
          <a:p>
            <a:pPr algn="ctr">
              <a:buNone/>
            </a:pPr>
            <a:endParaRPr lang="fr-FR" sz="3200" b="1"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41</a:t>
            </a:fld>
            <a:endParaRPr lang="fr-FR"/>
          </a:p>
        </p:txBody>
      </p:sp>
      <p:pic>
        <p:nvPicPr>
          <p:cNvPr id="6" name="Image 5"/>
          <p:cNvPicPr/>
          <p:nvPr/>
        </p:nvPicPr>
        <p:blipFill>
          <a:blip r:embed="rId2">
            <a:extLst>
              <a:ext uri="{28A0092B-C50C-407E-A947-70E740481C1C}">
                <a14:useLocalDpi xmlns:a14="http://schemas.microsoft.com/office/drawing/2010/main" val="0"/>
              </a:ext>
            </a:extLst>
          </a:blip>
          <a:stretch>
            <a:fillRect/>
          </a:stretch>
        </p:blipFill>
        <p:spPr>
          <a:xfrm>
            <a:off x="755576" y="1340768"/>
            <a:ext cx="7272808" cy="4824536"/>
          </a:xfrm>
          <a:prstGeom prst="rect">
            <a:avLst/>
          </a:prstGeom>
        </p:spPr>
      </p:pic>
    </p:spTree>
    <p:extLst>
      <p:ext uri="{BB962C8B-B14F-4D97-AF65-F5344CB8AC3E}">
        <p14:creationId xmlns:p14="http://schemas.microsoft.com/office/powerpoint/2010/main" val="2998779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600200"/>
            <a:ext cx="7571184" cy="4873752"/>
          </a:xfrm>
        </p:spPr>
        <p:txBody>
          <a:bodyPr anchor="ctr">
            <a:normAutofit/>
          </a:bodyPr>
          <a:lstStyle/>
          <a:p>
            <a:pPr algn="ctr">
              <a:buNone/>
            </a:pPr>
            <a:endParaRPr lang="fr-FR" sz="3200" b="1" dirty="0"/>
          </a:p>
          <a:p>
            <a:pPr algn="ctr">
              <a:buNone/>
            </a:pPr>
            <a:endParaRPr lang="fr-FR" sz="3200" b="1"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42</a:t>
            </a:fld>
            <a:endParaRPr lang="fr-FR"/>
          </a:p>
        </p:txBody>
      </p:sp>
      <p:pic>
        <p:nvPicPr>
          <p:cNvPr id="5" name="Image 4"/>
          <p:cNvPicPr/>
          <p:nvPr/>
        </p:nvPicPr>
        <p:blipFill>
          <a:blip r:embed="rId2">
            <a:extLst>
              <a:ext uri="{28A0092B-C50C-407E-A947-70E740481C1C}">
                <a14:useLocalDpi xmlns:a14="http://schemas.microsoft.com/office/drawing/2010/main" val="0"/>
              </a:ext>
            </a:extLst>
          </a:blip>
          <a:stretch>
            <a:fillRect/>
          </a:stretch>
        </p:blipFill>
        <p:spPr>
          <a:xfrm>
            <a:off x="745231" y="404664"/>
            <a:ext cx="7499177" cy="5040560"/>
          </a:xfrm>
          <a:prstGeom prst="rect">
            <a:avLst/>
          </a:prstGeom>
        </p:spPr>
      </p:pic>
    </p:spTree>
    <p:extLst>
      <p:ext uri="{BB962C8B-B14F-4D97-AF65-F5344CB8AC3E}">
        <p14:creationId xmlns:p14="http://schemas.microsoft.com/office/powerpoint/2010/main" val="2469346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600200"/>
            <a:ext cx="7571184" cy="4873752"/>
          </a:xfrm>
        </p:spPr>
        <p:txBody>
          <a:bodyPr anchor="ctr">
            <a:normAutofit/>
          </a:bodyPr>
          <a:lstStyle/>
          <a:p>
            <a:pPr algn="ctr">
              <a:buNone/>
            </a:pPr>
            <a:endParaRPr lang="fr-FR" sz="3200" b="1" dirty="0"/>
          </a:p>
          <a:p>
            <a:pPr algn="ctr">
              <a:buNone/>
            </a:pPr>
            <a:endParaRPr lang="fr-FR" sz="3200" b="1"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43</a:t>
            </a:fld>
            <a:endParaRPr lang="fr-FR"/>
          </a:p>
        </p:txBody>
      </p:sp>
      <p:pic>
        <p:nvPicPr>
          <p:cNvPr id="6" name="Image 5"/>
          <p:cNvPicPr/>
          <p:nvPr/>
        </p:nvPicPr>
        <p:blipFill>
          <a:blip r:embed="rId2">
            <a:extLst>
              <a:ext uri="{28A0092B-C50C-407E-A947-70E740481C1C}">
                <a14:useLocalDpi xmlns:a14="http://schemas.microsoft.com/office/drawing/2010/main" val="0"/>
              </a:ext>
            </a:extLst>
          </a:blip>
          <a:stretch>
            <a:fillRect/>
          </a:stretch>
        </p:blipFill>
        <p:spPr>
          <a:xfrm>
            <a:off x="395536" y="404664"/>
            <a:ext cx="7848872" cy="5184576"/>
          </a:xfrm>
          <a:prstGeom prst="rect">
            <a:avLst/>
          </a:prstGeom>
        </p:spPr>
      </p:pic>
    </p:spTree>
    <p:extLst>
      <p:ext uri="{BB962C8B-B14F-4D97-AF65-F5344CB8AC3E}">
        <p14:creationId xmlns:p14="http://schemas.microsoft.com/office/powerpoint/2010/main" val="359557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600200"/>
            <a:ext cx="7571184" cy="4873752"/>
          </a:xfrm>
        </p:spPr>
        <p:txBody>
          <a:bodyPr anchor="ctr">
            <a:normAutofit/>
          </a:bodyPr>
          <a:lstStyle/>
          <a:p>
            <a:pPr algn="ctr">
              <a:buNone/>
            </a:pPr>
            <a:endParaRPr lang="fr-FR" sz="3200" b="1" dirty="0"/>
          </a:p>
          <a:p>
            <a:pPr algn="ctr">
              <a:buNone/>
            </a:pPr>
            <a:endParaRPr lang="fr-FR" sz="3200" b="1"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44</a:t>
            </a:fld>
            <a:endParaRPr lang="fr-FR"/>
          </a:p>
        </p:txBody>
      </p:sp>
      <p:pic>
        <p:nvPicPr>
          <p:cNvPr id="5" name="Image 4"/>
          <p:cNvPicPr/>
          <p:nvPr/>
        </p:nvPicPr>
        <p:blipFill>
          <a:blip r:embed="rId2">
            <a:extLst>
              <a:ext uri="{28A0092B-C50C-407E-A947-70E740481C1C}">
                <a14:useLocalDpi xmlns:a14="http://schemas.microsoft.com/office/drawing/2010/main" val="0"/>
              </a:ext>
            </a:extLst>
          </a:blip>
          <a:stretch>
            <a:fillRect/>
          </a:stretch>
        </p:blipFill>
        <p:spPr>
          <a:xfrm>
            <a:off x="457200" y="404664"/>
            <a:ext cx="7671816" cy="5040560"/>
          </a:xfrm>
          <a:prstGeom prst="rect">
            <a:avLst/>
          </a:prstGeom>
        </p:spPr>
      </p:pic>
    </p:spTree>
    <p:extLst>
      <p:ext uri="{BB962C8B-B14F-4D97-AF65-F5344CB8AC3E}">
        <p14:creationId xmlns:p14="http://schemas.microsoft.com/office/powerpoint/2010/main" val="6779968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600200"/>
            <a:ext cx="7571184" cy="4873752"/>
          </a:xfrm>
        </p:spPr>
        <p:txBody>
          <a:bodyPr anchor="ctr">
            <a:normAutofit/>
          </a:bodyPr>
          <a:lstStyle/>
          <a:p>
            <a:pPr algn="ctr">
              <a:buNone/>
            </a:pPr>
            <a:endParaRPr lang="fr-FR" sz="3200" b="1" dirty="0"/>
          </a:p>
          <a:p>
            <a:pPr algn="ctr">
              <a:buNone/>
            </a:pPr>
            <a:endParaRPr lang="fr-FR" sz="3200" b="1"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45</a:t>
            </a:fld>
            <a:endParaRPr lang="fr-FR"/>
          </a:p>
        </p:txBody>
      </p:sp>
      <p:pic>
        <p:nvPicPr>
          <p:cNvPr id="5" name="Image 4"/>
          <p:cNvPicPr/>
          <p:nvPr/>
        </p:nvPicPr>
        <p:blipFill>
          <a:blip r:embed="rId2">
            <a:extLst>
              <a:ext uri="{28A0092B-C50C-407E-A947-70E740481C1C}">
                <a14:useLocalDpi xmlns:a14="http://schemas.microsoft.com/office/drawing/2010/main" val="0"/>
              </a:ext>
            </a:extLst>
          </a:blip>
          <a:stretch>
            <a:fillRect/>
          </a:stretch>
        </p:blipFill>
        <p:spPr>
          <a:xfrm>
            <a:off x="755576" y="476672"/>
            <a:ext cx="7272808" cy="4896544"/>
          </a:xfrm>
          <a:prstGeom prst="rect">
            <a:avLst/>
          </a:prstGeom>
        </p:spPr>
      </p:pic>
    </p:spTree>
    <p:extLst>
      <p:ext uri="{BB962C8B-B14F-4D97-AF65-F5344CB8AC3E}">
        <p14:creationId xmlns:p14="http://schemas.microsoft.com/office/powerpoint/2010/main" val="545415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8424936" cy="936104"/>
          </a:xfrm>
        </p:spPr>
        <p:txBody>
          <a:bodyPr anchor="ctr">
            <a:normAutofit/>
          </a:bodyPr>
          <a:lstStyle/>
          <a:p>
            <a:pPr algn="ctr"/>
            <a:r>
              <a:rPr lang="fr-FR" sz="2800" b="1" dirty="0">
                <a:effectLst>
                  <a:outerShdw blurRad="38100" dist="38100" dir="2700000" algn="tl">
                    <a:srgbClr val="000000">
                      <a:alpha val="43137"/>
                    </a:srgbClr>
                  </a:outerShdw>
                </a:effectLst>
              </a:rPr>
              <a:t>Introduction</a:t>
            </a:r>
          </a:p>
        </p:txBody>
      </p:sp>
      <p:sp>
        <p:nvSpPr>
          <p:cNvPr id="3" name="Espace réservé du contenu 2"/>
          <p:cNvSpPr>
            <a:spLocks noGrp="1"/>
          </p:cNvSpPr>
          <p:nvPr>
            <p:ph sz="quarter" idx="1"/>
          </p:nvPr>
        </p:nvSpPr>
        <p:spPr>
          <a:xfrm>
            <a:off x="0" y="1268760"/>
            <a:ext cx="8316416" cy="5184576"/>
          </a:xfrm>
        </p:spPr>
        <p:txBody>
          <a:bodyPr anchor="ctr">
            <a:normAutofit fontScale="92500" lnSpcReduction="10000"/>
          </a:bodyPr>
          <a:lstStyle/>
          <a:p>
            <a:pPr algn="just">
              <a:spcBef>
                <a:spcPts val="1000"/>
              </a:spcBef>
              <a:spcAft>
                <a:spcPts val="1000"/>
              </a:spcAft>
            </a:pPr>
            <a:r>
              <a:rPr lang="en-US" sz="2300" dirty="0"/>
              <a:t>By focusing primarily on these topics (experiences and processes) rather than on children’s own representations, </a:t>
            </a:r>
            <a:r>
              <a:rPr lang="en-US" sz="2300" b="1" dirty="0"/>
              <a:t>scholars forget several elements</a:t>
            </a:r>
            <a:r>
              <a:rPr lang="en-US" sz="2300" dirty="0"/>
              <a:t> :</a:t>
            </a:r>
          </a:p>
          <a:p>
            <a:pPr lvl="1" algn="just">
              <a:spcBef>
                <a:spcPts val="1000"/>
              </a:spcBef>
              <a:spcAft>
                <a:spcPts val="1000"/>
              </a:spcAft>
            </a:pPr>
            <a:r>
              <a:rPr lang="en-US" sz="1900" dirty="0"/>
              <a:t>1/ </a:t>
            </a:r>
            <a:r>
              <a:rPr lang="en-US" sz="1900" b="1" i="1" u="sng" dirty="0"/>
              <a:t>Girls and boys have a more or less precise idea of what love and friendship are and this idea is not an exact reproduction of adults’ one</a:t>
            </a:r>
            <a:r>
              <a:rPr lang="en-US" sz="1900" dirty="0"/>
              <a:t>. Children can relatively negotiate, reinterpret, reshape adults' injunctions, norms and definitions thanks to their peer and the symbolic resources that the latter partly provide (</a:t>
            </a:r>
            <a:r>
              <a:rPr lang="en-US" sz="1900" dirty="0" err="1"/>
              <a:t>Corsaro</a:t>
            </a:r>
            <a:r>
              <a:rPr lang="en-US" sz="1900" dirty="0"/>
              <a:t>, 1993; </a:t>
            </a:r>
            <a:r>
              <a:rPr lang="en-US" sz="1900" dirty="0" err="1"/>
              <a:t>Lignier</a:t>
            </a:r>
            <a:r>
              <a:rPr lang="en-US" sz="1900" dirty="0"/>
              <a:t>, </a:t>
            </a:r>
            <a:r>
              <a:rPr lang="en-US" sz="1900" dirty="0" err="1"/>
              <a:t>Pagis</a:t>
            </a:r>
            <a:r>
              <a:rPr lang="en-US" sz="1900" dirty="0"/>
              <a:t>, 2017).</a:t>
            </a:r>
          </a:p>
          <a:p>
            <a:pPr lvl="1" algn="just">
              <a:spcBef>
                <a:spcPts val="1000"/>
              </a:spcBef>
              <a:spcAft>
                <a:spcPts val="1000"/>
              </a:spcAft>
            </a:pPr>
            <a:r>
              <a:rPr lang="en-US" sz="1900" dirty="0"/>
              <a:t>2/ The different limits of the adult-centered perspectives that analyze children behaviors from adults’ definitions of love and friendship, namely:  </a:t>
            </a:r>
            <a:r>
              <a:rPr lang="en-US" sz="1900" b="1" i="1" u="sng" dirty="0"/>
              <a:t>the risk of over-interpretation, misinterpretation, </a:t>
            </a:r>
            <a:r>
              <a:rPr lang="en-US" sz="1900" b="1" i="1" u="sng" dirty="0" err="1"/>
              <a:t>adultomorphism</a:t>
            </a:r>
            <a:r>
              <a:rPr lang="en-US" sz="1900" b="1" i="1" u="sng" dirty="0"/>
              <a:t> and </a:t>
            </a:r>
            <a:r>
              <a:rPr lang="en-US" sz="1900" b="1" i="1" u="sng" dirty="0" err="1"/>
              <a:t>miserabilism</a:t>
            </a:r>
            <a:r>
              <a:rPr lang="en-US" sz="1900" b="1" i="1" u="sng" dirty="0"/>
              <a:t> </a:t>
            </a:r>
            <a:r>
              <a:rPr lang="en-US" sz="1900" dirty="0"/>
              <a:t>(</a:t>
            </a:r>
            <a:r>
              <a:rPr lang="en-US" sz="1900" dirty="0" err="1"/>
              <a:t>Ahn</a:t>
            </a:r>
            <a:r>
              <a:rPr lang="en-US" sz="1900" dirty="0"/>
              <a:t>, 2011; </a:t>
            </a:r>
            <a:r>
              <a:rPr lang="en-US" sz="1900" dirty="0" err="1"/>
              <a:t>Corsaro</a:t>
            </a:r>
            <a:r>
              <a:rPr lang="en-US" sz="1900" dirty="0"/>
              <a:t> 2005)</a:t>
            </a:r>
          </a:p>
          <a:p>
            <a:pPr lvl="1" algn="just">
              <a:spcBef>
                <a:spcPts val="1000"/>
              </a:spcBef>
              <a:spcAft>
                <a:spcPts val="1000"/>
              </a:spcAft>
            </a:pPr>
            <a:r>
              <a:rPr lang="en-US" sz="1900" dirty="0"/>
              <a:t>3/</a:t>
            </a:r>
            <a:r>
              <a:rPr lang="en-US" sz="1900" b="1" i="1" u="sng" dirty="0"/>
              <a:t>Children’s perceptions and definitions of love and friendship play an important role on the (socially and gender-differentiated) experiences of romantic feelings</a:t>
            </a:r>
            <a:r>
              <a:rPr lang="en-US" sz="1900" dirty="0"/>
              <a:t>, as well as the place these two feelings have in boys’ and girls’ daily life.</a:t>
            </a:r>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5</a:t>
            </a:fld>
            <a:endParaRPr lang="fr-FR"/>
          </a:p>
        </p:txBody>
      </p:sp>
    </p:spTree>
    <p:extLst>
      <p:ext uri="{BB962C8B-B14F-4D97-AF65-F5344CB8AC3E}">
        <p14:creationId xmlns:p14="http://schemas.microsoft.com/office/powerpoint/2010/main" val="4157068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9208" y="188640"/>
            <a:ext cx="8003232" cy="1152128"/>
          </a:xfrm>
        </p:spPr>
        <p:txBody>
          <a:bodyPr anchor="ctr">
            <a:normAutofit/>
          </a:bodyPr>
          <a:lstStyle/>
          <a:p>
            <a:pPr algn="ctr"/>
            <a:r>
              <a:rPr lang="en-US" sz="2800" b="1" dirty="0">
                <a:effectLst>
                  <a:outerShdw blurRad="38100" dist="38100" dir="2700000" algn="tl">
                    <a:srgbClr val="000000">
                      <a:alpha val="43137"/>
                    </a:srgbClr>
                  </a:outerShdw>
                </a:effectLst>
              </a:rPr>
              <a:t>Aims of the Communication</a:t>
            </a:r>
          </a:p>
        </p:txBody>
      </p:sp>
      <p:sp>
        <p:nvSpPr>
          <p:cNvPr id="3" name="Espace réservé du contenu 2"/>
          <p:cNvSpPr>
            <a:spLocks noGrp="1"/>
          </p:cNvSpPr>
          <p:nvPr>
            <p:ph sz="quarter" idx="1"/>
          </p:nvPr>
        </p:nvSpPr>
        <p:spPr>
          <a:xfrm>
            <a:off x="107504" y="1340768"/>
            <a:ext cx="8208912" cy="5061176"/>
          </a:xfrm>
        </p:spPr>
        <p:txBody>
          <a:bodyPr anchor="ctr">
            <a:normAutofit fontScale="92500"/>
          </a:bodyPr>
          <a:lstStyle/>
          <a:p>
            <a:pPr algn="just">
              <a:spcBef>
                <a:spcPts val="1000"/>
              </a:spcBef>
              <a:spcAft>
                <a:spcPts val="1000"/>
              </a:spcAft>
            </a:pPr>
            <a:r>
              <a:rPr lang="en-US" sz="2300" b="1" dirty="0"/>
              <a:t>The paper aims at fill this gap by mapping the space of ‘styles’ (Bourdieu, 1979) of love and friendship among boys and girls</a:t>
            </a:r>
            <a:r>
              <a:rPr lang="en-US" sz="2300" dirty="0"/>
              <a:t>. More specifically, it is about highlighting that:</a:t>
            </a:r>
          </a:p>
          <a:p>
            <a:pPr lvl="1" algn="just">
              <a:spcBef>
                <a:spcPts val="1000"/>
              </a:spcBef>
              <a:spcAft>
                <a:spcPts val="1000"/>
              </a:spcAft>
            </a:pPr>
            <a:r>
              <a:rPr lang="en-US" sz="2000" b="1" dirty="0"/>
              <a:t>1) </a:t>
            </a:r>
            <a:r>
              <a:rPr lang="en-US" sz="2000" dirty="0"/>
              <a:t>contrary to what adults think, </a:t>
            </a:r>
            <a:r>
              <a:rPr lang="en-US" sz="2000" b="1" i="1" u="sng" dirty="0"/>
              <a:t>the majority of children are able to define and to distinguish love and friendship</a:t>
            </a:r>
            <a:r>
              <a:rPr lang="en-US" sz="2000" b="1" dirty="0"/>
              <a:t> from an early age</a:t>
            </a:r>
            <a:r>
              <a:rPr lang="fr-FR" sz="2000" dirty="0"/>
              <a:t>;</a:t>
            </a:r>
          </a:p>
          <a:p>
            <a:pPr lvl="1" algn="just">
              <a:spcBef>
                <a:spcPts val="1000"/>
              </a:spcBef>
              <a:spcAft>
                <a:spcPts val="1000"/>
              </a:spcAft>
            </a:pPr>
            <a:r>
              <a:rPr lang="en-US" sz="2000" b="1" dirty="0"/>
              <a:t>2) </a:t>
            </a:r>
            <a:r>
              <a:rPr lang="en-US" sz="2000" b="1" i="1" u="sng" dirty="0"/>
              <a:t>children’s representations of these two feelings (and their borders) differ across gender, age and social background</a:t>
            </a:r>
            <a:r>
              <a:rPr lang="en-US" sz="2000" dirty="0"/>
              <a:t>.</a:t>
            </a:r>
          </a:p>
          <a:p>
            <a:pPr marL="365760" lvl="1" indent="0" algn="just">
              <a:spcBef>
                <a:spcPts val="1000"/>
              </a:spcBef>
              <a:spcAft>
                <a:spcPts val="1000"/>
              </a:spcAft>
              <a:buNone/>
            </a:pPr>
            <a:r>
              <a:rPr lang="en-US" sz="2000" b="1" i="1" dirty="0"/>
              <a:t>=&gt; </a:t>
            </a:r>
            <a:r>
              <a:rPr lang="en-US" sz="2000" dirty="0"/>
              <a:t>There are </a:t>
            </a:r>
            <a:r>
              <a:rPr lang="en-US" sz="2000" b="1" dirty="0"/>
              <a:t>“differences in the difference” (</a:t>
            </a:r>
            <a:r>
              <a:rPr lang="en-US" sz="2000" b="1" dirty="0" err="1"/>
              <a:t>Passeron</a:t>
            </a:r>
            <a:r>
              <a:rPr lang="en-US" sz="2000" b="1" dirty="0"/>
              <a:t>, Singly, 1984) </a:t>
            </a:r>
            <a:r>
              <a:rPr lang="en-US" sz="2000" dirty="0"/>
              <a:t>between love and friendship and these differences are mainly </a:t>
            </a:r>
            <a:r>
              <a:rPr lang="en-US" sz="2000" b="1" dirty="0"/>
              <a:t>due to the gendered and class-based socialization to emotion </a:t>
            </a:r>
            <a:r>
              <a:rPr lang="en-US" sz="2000" dirty="0"/>
              <a:t>that children received within the family</a:t>
            </a:r>
            <a:r>
              <a:rPr lang="fr-FR" sz="2000" b="1" i="1" dirty="0"/>
              <a:t> </a:t>
            </a:r>
            <a:endParaRPr lang="fr-FR" sz="2000"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6</a:t>
            </a:fld>
            <a:endParaRPr lang="fr-FR"/>
          </a:p>
        </p:txBody>
      </p:sp>
    </p:spTree>
    <p:extLst>
      <p:ext uri="{BB962C8B-B14F-4D97-AF65-F5344CB8AC3E}">
        <p14:creationId xmlns:p14="http://schemas.microsoft.com/office/powerpoint/2010/main" val="3702796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03232" cy="1143000"/>
          </a:xfrm>
        </p:spPr>
        <p:txBody>
          <a:bodyPr anchor="ctr">
            <a:normAutofit/>
          </a:bodyPr>
          <a:lstStyle/>
          <a:p>
            <a:pPr algn="ctr"/>
            <a:r>
              <a:rPr lang="en-US" sz="2800" b="1" dirty="0">
                <a:effectLst>
                  <a:outerShdw blurRad="38100" dist="38100" dir="2700000" algn="tl">
                    <a:srgbClr val="000000">
                      <a:alpha val="43137"/>
                    </a:srgbClr>
                  </a:outerShdw>
                </a:effectLst>
              </a:rPr>
              <a:t>Methodology</a:t>
            </a:r>
            <a:endParaRPr lang="en-US" sz="2800" dirty="0"/>
          </a:p>
        </p:txBody>
      </p:sp>
      <p:sp>
        <p:nvSpPr>
          <p:cNvPr id="3" name="Espace réservé du contenu 2"/>
          <p:cNvSpPr>
            <a:spLocks noGrp="1"/>
          </p:cNvSpPr>
          <p:nvPr>
            <p:ph sz="quarter" idx="1"/>
          </p:nvPr>
        </p:nvSpPr>
        <p:spPr>
          <a:xfrm>
            <a:off x="251520" y="1484784"/>
            <a:ext cx="8352928" cy="4320480"/>
          </a:xfrm>
        </p:spPr>
        <p:txBody>
          <a:bodyPr anchor="ctr">
            <a:normAutofit/>
          </a:bodyPr>
          <a:lstStyle/>
          <a:p>
            <a:pPr algn="just">
              <a:spcBef>
                <a:spcPts val="1000"/>
              </a:spcBef>
              <a:spcAft>
                <a:spcPts val="1000"/>
              </a:spcAft>
            </a:pPr>
            <a:r>
              <a:rPr lang="en-US" b="1" dirty="0"/>
              <a:t>This communication is based on two different types of materials :</a:t>
            </a:r>
          </a:p>
          <a:p>
            <a:pPr lvl="2" algn="just">
              <a:spcBef>
                <a:spcPts val="1000"/>
              </a:spcBef>
              <a:spcAft>
                <a:spcPts val="1000"/>
              </a:spcAft>
            </a:pPr>
            <a:r>
              <a:rPr lang="en-US" sz="2000" b="1" i="1" u="sng" dirty="0"/>
              <a:t>A one-year participant observation</a:t>
            </a:r>
            <a:r>
              <a:rPr lang="en-US" sz="2000" b="1" i="1" dirty="0"/>
              <a:t> </a:t>
            </a:r>
            <a:r>
              <a:rPr lang="en-US" sz="2000" dirty="0"/>
              <a:t>in a Parisian school located in a socially mixed neighborhood (in process of gentrification);</a:t>
            </a:r>
          </a:p>
          <a:p>
            <a:pPr lvl="2" algn="just">
              <a:spcBef>
                <a:spcPts val="1000"/>
              </a:spcBef>
              <a:spcAft>
                <a:spcPts val="1000"/>
              </a:spcAft>
            </a:pPr>
            <a:r>
              <a:rPr lang="en-US" sz="2000" b="1" i="1" u="sng" dirty="0"/>
              <a:t>A quantitative survey</a:t>
            </a:r>
            <a:r>
              <a:rPr lang="en-US" sz="2000" dirty="0"/>
              <a:t> conducted among all school children  from ages 6 to 11</a:t>
            </a:r>
            <a:r>
              <a:rPr lang="en-US" sz="2000" b="1" i="1" dirty="0"/>
              <a:t> </a:t>
            </a:r>
            <a:r>
              <a:rPr lang="en-US" sz="2000" dirty="0"/>
              <a:t>(n=116). </a:t>
            </a:r>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559104" cy="864096"/>
          </a:xfrm>
        </p:spPr>
        <p:txBody>
          <a:bodyPr anchor="ctr">
            <a:normAutofit/>
          </a:bodyPr>
          <a:lstStyle/>
          <a:p>
            <a:pPr algn="ctr"/>
            <a:r>
              <a:rPr lang="fr-FR" sz="2800" b="1" dirty="0">
                <a:effectLst>
                  <a:outerShdw blurRad="38100" dist="38100" dir="2700000" algn="tl">
                    <a:srgbClr val="000000">
                      <a:alpha val="43137"/>
                    </a:srgbClr>
                  </a:outerShdw>
                </a:effectLst>
              </a:rPr>
              <a:t>The Quantitative Survey</a:t>
            </a:r>
            <a:endParaRPr lang="fr-FR" sz="2800" b="1" dirty="0"/>
          </a:p>
        </p:txBody>
      </p:sp>
      <p:sp>
        <p:nvSpPr>
          <p:cNvPr id="3" name="Espace réservé du contenu 2"/>
          <p:cNvSpPr>
            <a:spLocks noGrp="1"/>
          </p:cNvSpPr>
          <p:nvPr>
            <p:ph sz="quarter" idx="1"/>
          </p:nvPr>
        </p:nvSpPr>
        <p:spPr>
          <a:xfrm>
            <a:off x="179512" y="1196752"/>
            <a:ext cx="8280920" cy="5184576"/>
          </a:xfrm>
        </p:spPr>
        <p:txBody>
          <a:bodyPr anchor="ctr">
            <a:normAutofit/>
          </a:bodyPr>
          <a:lstStyle/>
          <a:p>
            <a:pPr algn="just">
              <a:spcBef>
                <a:spcPts val="300"/>
              </a:spcBef>
              <a:spcAft>
                <a:spcPts val="300"/>
              </a:spcAft>
            </a:pPr>
            <a:r>
              <a:rPr lang="en-US" b="1" dirty="0"/>
              <a:t>Two types of questions were used </a:t>
            </a:r>
            <a:r>
              <a:rPr lang="en-US" dirty="0"/>
              <a:t>in order to grasp children’s definitions of love and friendship (and their borders):</a:t>
            </a:r>
            <a:r>
              <a:rPr lang="en-US" b="1" dirty="0"/>
              <a:t> </a:t>
            </a:r>
          </a:p>
          <a:p>
            <a:pPr lvl="2" algn="just"/>
            <a:r>
              <a:rPr lang="en-US" sz="2000" b="1" i="1" u="sng" dirty="0">
                <a:solidFill>
                  <a:schemeClr val="tx1"/>
                </a:solidFill>
              </a:rPr>
              <a:t>First, questions about the distinctive features of the </a:t>
            </a:r>
            <a:r>
              <a:rPr lang="en-US" sz="2000" b="1" i="1" u="sng" dirty="0"/>
              <a:t>two feelings, and especially their ‘age’ and their ‘gender’ </a:t>
            </a:r>
            <a:r>
              <a:rPr lang="en-US" sz="2000" dirty="0"/>
              <a:t>:</a:t>
            </a:r>
            <a:endParaRPr lang="en-US" sz="2000" dirty="0">
              <a:solidFill>
                <a:schemeClr val="tx1"/>
              </a:solidFill>
            </a:endParaRPr>
          </a:p>
          <a:p>
            <a:pPr lvl="4" algn="just"/>
            <a:r>
              <a:rPr lang="en-US" sz="1700" dirty="0"/>
              <a:t>Is love more important for children? for adults? for both of them? for neither of them? Same questions w/ friendship.</a:t>
            </a:r>
            <a:endParaRPr lang="en-US" sz="1700" dirty="0">
              <a:solidFill>
                <a:schemeClr val="tx1"/>
              </a:solidFill>
            </a:endParaRPr>
          </a:p>
          <a:p>
            <a:pPr lvl="4" algn="just"/>
            <a:r>
              <a:rPr lang="en-US" sz="1700" dirty="0"/>
              <a:t>Are girls generally more interested in love stories than boys? (Totally agree or disagree) Same question w/ friendship in my fieldwork.</a:t>
            </a:r>
          </a:p>
          <a:p>
            <a:pPr lvl="2" algn="just"/>
            <a:r>
              <a:rPr lang="en-US" sz="2000" b="1" i="1" u="sng" dirty="0"/>
              <a:t>Secondly, two multiple choice questions concerning the type of activities that boys and girls perform with their friends and sweetheart</a:t>
            </a:r>
            <a:r>
              <a:rPr lang="en-US" sz="2000" dirty="0"/>
              <a:t> </a:t>
            </a:r>
            <a:r>
              <a:rPr lang="en-US" sz="1900" dirty="0"/>
              <a:t>so as to underline ‘‘</a:t>
            </a:r>
            <a:r>
              <a:rPr lang="en-US" sz="1900" b="1" i="1" u="sng" dirty="0"/>
              <a:t>practical differences</a:t>
            </a:r>
            <a:r>
              <a:rPr lang="en-US" sz="1900" dirty="0"/>
              <a:t>’’ that children make between love and friendship (as well as their social variations/conditions):</a:t>
            </a:r>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8</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343080" cy="936104"/>
          </a:xfrm>
        </p:spPr>
        <p:txBody>
          <a:bodyPr anchor="ctr">
            <a:normAutofit/>
          </a:bodyPr>
          <a:lstStyle/>
          <a:p>
            <a:pPr algn="ctr"/>
            <a:r>
              <a:rPr lang="en-US" sz="2800" b="1" dirty="0">
                <a:effectLst>
                  <a:outerShdw blurRad="38100" dist="38100" dir="2700000" algn="tl">
                    <a:srgbClr val="000000">
                      <a:alpha val="43137"/>
                    </a:srgbClr>
                  </a:outerShdw>
                </a:effectLst>
              </a:rPr>
              <a:t>The Two multiple choice questions</a:t>
            </a:r>
            <a:endParaRPr lang="en-US" sz="2800" b="1" dirty="0"/>
          </a:p>
        </p:txBody>
      </p:sp>
      <p:sp>
        <p:nvSpPr>
          <p:cNvPr id="4" name="Espace réservé du numéro de diapositive 3"/>
          <p:cNvSpPr>
            <a:spLocks noGrp="1"/>
          </p:cNvSpPr>
          <p:nvPr>
            <p:ph type="sldNum" sz="quarter" idx="15"/>
          </p:nvPr>
        </p:nvSpPr>
        <p:spPr/>
        <p:txBody>
          <a:bodyPr/>
          <a:lstStyle/>
          <a:p>
            <a:fld id="{A6BF3397-1F91-45B0-8EE9-DAEAFE978434}" type="slidenum">
              <a:rPr lang="fr-FR" smtClean="0"/>
              <a:pPr/>
              <a:t>9</a:t>
            </a:fld>
            <a:endParaRPr lang="fr-FR"/>
          </a:p>
        </p:txBody>
      </p:sp>
      <p:pic>
        <p:nvPicPr>
          <p:cNvPr id="7" name="Espace réservé du contenu 6"/>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95536" y="1268760"/>
            <a:ext cx="7733480" cy="5112568"/>
          </a:xfrm>
        </p:spPr>
      </p:pic>
    </p:spTree>
    <p:extLst>
      <p:ext uri="{BB962C8B-B14F-4D97-AF65-F5344CB8AC3E}">
        <p14:creationId xmlns:p14="http://schemas.microsoft.com/office/powerpoint/2010/main" val="11706622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11993</TotalTime>
  <Words>2957</Words>
  <Application>Microsoft Office PowerPoint</Application>
  <PresentationFormat>Affichage à l'écran (4:3)</PresentationFormat>
  <Paragraphs>207</Paragraphs>
  <Slides>45</Slides>
  <Notes>19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45</vt:i4>
      </vt:variant>
    </vt:vector>
  </HeadingPairs>
  <TitlesOfParts>
    <vt:vector size="50" baseType="lpstr">
      <vt:lpstr>Calibri</vt:lpstr>
      <vt:lpstr>Century Schoolbook</vt:lpstr>
      <vt:lpstr>Wingdings</vt:lpstr>
      <vt:lpstr>Wingdings 2</vt:lpstr>
      <vt:lpstr>Oriel</vt:lpstr>
      <vt:lpstr>« Differences in the difference » : When the Distinction Between love &amp; Friendship Differs Across Children’s Gender and Social Background   Workshop LIA CNRS-ENS Lyon/Chinese Academy of Social Sciences “Post Western Sociology in Europe and in China” Gender, Migration, Emotion   01/12/2018</vt:lpstr>
      <vt:lpstr>Introduction</vt:lpstr>
      <vt:lpstr>Introduction</vt:lpstr>
      <vt:lpstr>Introduction</vt:lpstr>
      <vt:lpstr>Introduction</vt:lpstr>
      <vt:lpstr>Aims of the Communication</vt:lpstr>
      <vt:lpstr>Methodology</vt:lpstr>
      <vt:lpstr>The Quantitative Survey</vt:lpstr>
      <vt:lpstr>The Two multiple choice questions</vt:lpstr>
      <vt:lpstr>I. The Gender and Age of (Romantic) Feelings </vt:lpstr>
      <vt:lpstr>I. The Gender and Age of (Romantic) Feelings </vt:lpstr>
      <vt:lpstr>I. The Gender and Age of (Romantic) Feelings </vt:lpstr>
      <vt:lpstr>Présentation PowerPoint</vt:lpstr>
      <vt:lpstr>I. The Gender and Age of (Romantic) Feelings </vt:lpstr>
      <vt:lpstr>I. The Gender and Age of (Romantic) Feelings </vt:lpstr>
      <vt:lpstr>Présentation PowerPoint</vt:lpstr>
      <vt:lpstr>Présentation PowerPoint</vt:lpstr>
      <vt:lpstr>I. The Gender and Age of (Romantic) Feelings </vt:lpstr>
      <vt:lpstr>I. The Gender and Age of (Romantic) Feelings </vt:lpstr>
      <vt:lpstr>I. The Gender and Age of (Romantic) Feelings </vt:lpstr>
      <vt:lpstr>I. The Gender and Age of (Romantic) Feelings </vt:lpstr>
      <vt:lpstr>I. The Gender and Age of (Romantic) Feelings </vt:lpstr>
      <vt:lpstr>I. The Gender and Age of (Romantic) Feelings </vt:lpstr>
      <vt:lpstr>I. The Gender and Age of (Romantic) Feelings </vt:lpstr>
      <vt:lpstr>I. The Gender and Age of (Romantic) Feelings </vt:lpstr>
      <vt:lpstr>I. The Gender and Age of (Romantic) Feelings </vt:lpstr>
      <vt:lpstr>I. The Gender and Age of (Romantic) Feelings </vt:lpstr>
      <vt:lpstr>II. The “Practical” Differences between love &amp; Friendship among Children</vt:lpstr>
      <vt:lpstr>II. The “Practical” Differences between love &amp; Friendship among Children</vt:lpstr>
      <vt:lpstr>II. The “Practical” Differences between love &amp; Friendship among Children</vt:lpstr>
      <vt:lpstr>II. The “Practical” Differences between love &amp; Friendship among Children</vt:lpstr>
      <vt:lpstr>II. The “Practical” Differences between love &amp; Friendship among Children</vt:lpstr>
      <vt:lpstr>II. The “Practical” Differences between love &amp; Friendship among Children</vt:lpstr>
      <vt:lpstr>II. The “Practical” Differences between love &amp; Friendship among Children</vt:lpstr>
      <vt:lpstr>II. The “Practical” Differences between love &amp; Friendship among Children</vt:lpstr>
      <vt:lpstr>II. The “Practical” Differences between love &amp; Friendship among Children</vt:lpstr>
      <vt:lpstr>Présentation PowerPoint</vt:lpstr>
      <vt:lpstr>Présentation PowerPoint</vt:lpstr>
      <vt:lpstr>Methodologic Reminder: The Roles of MCA &amp; HAC</vt:lpstr>
      <vt:lpstr>Appendix</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Je t’aime… moi non plus » : Les garçons et les sentiments. socialisation à la sociabilité amoureuse des garçons de 11 ans   Journée d’études « L'éducation à la sexualité : entre famille et école »  Université Clermont-Ferrand 2</dc:title>
  <dc:creator>Kevin</dc:creator>
  <cp:lastModifiedBy>Marie GILLIER</cp:lastModifiedBy>
  <cp:revision>422</cp:revision>
  <cp:lastPrinted>2017-06-08T11:38:32Z</cp:lastPrinted>
  <dcterms:created xsi:type="dcterms:W3CDTF">2014-11-13T08:15:59Z</dcterms:created>
  <dcterms:modified xsi:type="dcterms:W3CDTF">2018-01-18T21:57:29Z</dcterms:modified>
</cp:coreProperties>
</file>