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8" r:id="rId1"/>
  </p:sldMasterIdLst>
  <p:notesMasterIdLst>
    <p:notesMasterId r:id="rId19"/>
  </p:notesMasterIdLst>
  <p:sldIdLst>
    <p:sldId id="256" r:id="rId2"/>
    <p:sldId id="380" r:id="rId3"/>
    <p:sldId id="381" r:id="rId4"/>
    <p:sldId id="383" r:id="rId5"/>
    <p:sldId id="384" r:id="rId6"/>
    <p:sldId id="397" r:id="rId7"/>
    <p:sldId id="396" r:id="rId8"/>
    <p:sldId id="385" r:id="rId9"/>
    <p:sldId id="393" r:id="rId10"/>
    <p:sldId id="394" r:id="rId11"/>
    <p:sldId id="386" r:id="rId12"/>
    <p:sldId id="392" r:id="rId13"/>
    <p:sldId id="387" r:id="rId14"/>
    <p:sldId id="390" r:id="rId15"/>
    <p:sldId id="391" r:id="rId16"/>
    <p:sldId id="389" r:id="rId17"/>
    <p:sldId id="395" r:id="rId18"/>
  </p:sldIdLst>
  <p:sldSz cx="9144000" cy="6858000" type="screen4x3"/>
  <p:notesSz cx="6858000" cy="9144000"/>
  <p:defaultTextStyle>
    <a:defPPr>
      <a:defRPr lang="fr-FR"/>
    </a:defPPr>
    <a:lvl1pPr algn="l" rtl="0" fontAlgn="base">
      <a:spcBef>
        <a:spcPct val="0"/>
      </a:spcBef>
      <a:spcAft>
        <a:spcPct val="0"/>
      </a:spcAft>
      <a:defRPr sz="24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4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4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4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D9FF"/>
    <a:srgbClr val="49B8FF"/>
    <a:srgbClr val="336699"/>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804" autoAdjust="0"/>
  </p:normalViewPr>
  <p:slideViewPr>
    <p:cSldViewPr>
      <p:cViewPr varScale="1">
        <p:scale>
          <a:sx n="68" d="100"/>
          <a:sy n="68" d="100"/>
        </p:scale>
        <p:origin x="124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pPr>
              <a:defRPr/>
            </a:pP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8A4EC9F7-0EA8-4A4D-AA3C-97D9A3C21951}" type="datetime1">
              <a:rPr lang="fr-FR"/>
              <a:pPr>
                <a:defRPr/>
              </a:pPr>
              <a:t>18/01/2018</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fr-FR" noProof="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pPr>
              <a:defRPr/>
            </a:pP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112A61FB-8934-2F49-BA01-44D67A20A99A}" type="slidenum">
              <a:rPr lang="fr-FR"/>
              <a:pPr>
                <a:defRPr/>
              </a:pPr>
              <a:t>‹N°›</a:t>
            </a:fld>
            <a:endParaRPr lang="fr-FR"/>
          </a:p>
        </p:txBody>
      </p:sp>
    </p:spTree>
    <p:extLst>
      <p:ext uri="{BB962C8B-B14F-4D97-AF65-F5344CB8AC3E}">
        <p14:creationId xmlns:p14="http://schemas.microsoft.com/office/powerpoint/2010/main" val="2065540341"/>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et modifiez le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0B6AA744-8935-5C41-9A13-2571276C6188}" type="slidenum">
              <a:rPr lang="fr-FR"/>
              <a:pPr>
                <a:defRPr/>
              </a:pPr>
              <a:t>‹N°›</a:t>
            </a:fld>
            <a:endParaRPr lang="fr-FR"/>
          </a:p>
        </p:txBody>
      </p:sp>
    </p:spTree>
    <p:extLst>
      <p:ext uri="{BB962C8B-B14F-4D97-AF65-F5344CB8AC3E}">
        <p14:creationId xmlns:p14="http://schemas.microsoft.com/office/powerpoint/2010/main" val="3820228184"/>
      </p:ext>
    </p:extLst>
  </p:cSld>
  <p:clrMapOvr>
    <a:masterClrMapping/>
  </p:clrMapOvr>
  <p:transition spd="med">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36BF7F12-BBFE-3C4C-BED9-68F19CF7ACA2}" type="slidenum">
              <a:rPr lang="fr-FR"/>
              <a:pPr>
                <a:defRPr/>
              </a:pPr>
              <a:t>‹N°›</a:t>
            </a:fld>
            <a:endParaRPr lang="fr-FR"/>
          </a:p>
        </p:txBody>
      </p:sp>
    </p:spTree>
    <p:extLst>
      <p:ext uri="{BB962C8B-B14F-4D97-AF65-F5344CB8AC3E}">
        <p14:creationId xmlns:p14="http://schemas.microsoft.com/office/powerpoint/2010/main" val="3391420148"/>
      </p:ext>
    </p:extLst>
  </p:cSld>
  <p:clrMapOvr>
    <a:masterClrMapping/>
  </p:clrMapOvr>
  <p:transition spd="med">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193DF072-0452-3C44-8496-56105B639642}" type="slidenum">
              <a:rPr lang="fr-FR"/>
              <a:pPr>
                <a:defRPr/>
              </a:pPr>
              <a:t>‹N°›</a:t>
            </a:fld>
            <a:endParaRPr lang="fr-FR"/>
          </a:p>
        </p:txBody>
      </p:sp>
    </p:spTree>
    <p:extLst>
      <p:ext uri="{BB962C8B-B14F-4D97-AF65-F5344CB8AC3E}">
        <p14:creationId xmlns:p14="http://schemas.microsoft.com/office/powerpoint/2010/main" val="1932252967"/>
      </p:ext>
    </p:extLst>
  </p:cSld>
  <p:clrMapOvr>
    <a:masterClrMapping/>
  </p:clrMapOvr>
  <p:transition spd="med">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1D1CC531-8C1D-AA4F-A17E-8B79CB846D9A}" type="slidenum">
              <a:rPr lang="fr-FR"/>
              <a:pPr>
                <a:defRPr/>
              </a:pPr>
              <a:t>‹N°›</a:t>
            </a:fld>
            <a:endParaRPr lang="fr-FR"/>
          </a:p>
        </p:txBody>
      </p:sp>
    </p:spTree>
    <p:extLst>
      <p:ext uri="{BB962C8B-B14F-4D97-AF65-F5344CB8AC3E}">
        <p14:creationId xmlns:p14="http://schemas.microsoft.com/office/powerpoint/2010/main" val="2266265984"/>
      </p:ext>
    </p:extLst>
  </p:cSld>
  <p:clrMapOvr>
    <a:masterClrMapping/>
  </p:clrMapOvr>
  <p:transition spd="med">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et modifiez le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127D543C-9728-7445-AA15-3A3998007FF9}" type="slidenum">
              <a:rPr lang="fr-FR"/>
              <a:pPr>
                <a:defRPr/>
              </a:pPr>
              <a:t>‹N°›</a:t>
            </a:fld>
            <a:endParaRPr lang="fr-FR"/>
          </a:p>
        </p:txBody>
      </p:sp>
    </p:spTree>
    <p:extLst>
      <p:ext uri="{BB962C8B-B14F-4D97-AF65-F5344CB8AC3E}">
        <p14:creationId xmlns:p14="http://schemas.microsoft.com/office/powerpoint/2010/main" val="1194237193"/>
      </p:ext>
    </p:extLst>
  </p:cSld>
  <p:clrMapOvr>
    <a:masterClrMapping/>
  </p:clrMapOvr>
  <p:transition spd="med">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pPr>
              <a:defRPr/>
            </a:pPr>
            <a:fld id="{753820D3-BD5E-8946-AFE6-4F457B78DF98}" type="slidenum">
              <a:rPr lang="fr-FR"/>
              <a:pPr>
                <a:defRPr/>
              </a:pPr>
              <a:t>‹N°›</a:t>
            </a:fld>
            <a:endParaRPr lang="fr-FR"/>
          </a:p>
        </p:txBody>
      </p:sp>
    </p:spTree>
    <p:extLst>
      <p:ext uri="{BB962C8B-B14F-4D97-AF65-F5344CB8AC3E}">
        <p14:creationId xmlns:p14="http://schemas.microsoft.com/office/powerpoint/2010/main" val="104314002"/>
      </p:ext>
    </p:extLst>
  </p:cSld>
  <p:clrMapOvr>
    <a:masterClrMapping/>
  </p:clrMapOvr>
  <p:transition spd="med">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4"/>
          <p:cNvSpPr>
            <a:spLocks noGrp="1" noChangeArrowheads="1"/>
          </p:cNvSpPr>
          <p:nvPr>
            <p:ph type="dt" sz="half" idx="10"/>
          </p:nvPr>
        </p:nvSpPr>
        <p:spPr>
          <a:ln/>
        </p:spPr>
        <p:txBody>
          <a:bodyPr/>
          <a:lstStyle>
            <a:lvl1pPr>
              <a:defRPr/>
            </a:lvl1pPr>
          </a:lstStyle>
          <a:p>
            <a:pPr>
              <a:defRPr/>
            </a:pPr>
            <a:endParaRPr lang="fr-FR"/>
          </a:p>
        </p:txBody>
      </p:sp>
      <p:sp>
        <p:nvSpPr>
          <p:cNvPr id="8" name="Rectangle 5"/>
          <p:cNvSpPr>
            <a:spLocks noGrp="1" noChangeArrowheads="1"/>
          </p:cNvSpPr>
          <p:nvPr>
            <p:ph type="ftr" sz="quarter" idx="11"/>
          </p:nvPr>
        </p:nvSpPr>
        <p:spPr>
          <a:ln/>
        </p:spPr>
        <p:txBody>
          <a:bodyPr/>
          <a:lstStyle>
            <a:lvl1pPr>
              <a:defRPr/>
            </a:lvl1pPr>
          </a:lstStyle>
          <a:p>
            <a:pPr>
              <a:defRPr/>
            </a:pPr>
            <a:endParaRPr lang="fr-FR"/>
          </a:p>
        </p:txBody>
      </p:sp>
      <p:sp>
        <p:nvSpPr>
          <p:cNvPr id="9" name="Rectangle 6"/>
          <p:cNvSpPr>
            <a:spLocks noGrp="1" noChangeArrowheads="1"/>
          </p:cNvSpPr>
          <p:nvPr>
            <p:ph type="sldNum" sz="quarter" idx="12"/>
          </p:nvPr>
        </p:nvSpPr>
        <p:spPr>
          <a:ln/>
        </p:spPr>
        <p:txBody>
          <a:bodyPr/>
          <a:lstStyle>
            <a:lvl1pPr>
              <a:defRPr/>
            </a:lvl1pPr>
          </a:lstStyle>
          <a:p>
            <a:pPr>
              <a:defRPr/>
            </a:pPr>
            <a:fld id="{9AC685C2-A477-4E49-B79C-F948F8292147}" type="slidenum">
              <a:rPr lang="fr-FR"/>
              <a:pPr>
                <a:defRPr/>
              </a:pPr>
              <a:t>‹N°›</a:t>
            </a:fld>
            <a:endParaRPr lang="fr-FR"/>
          </a:p>
        </p:txBody>
      </p:sp>
    </p:spTree>
    <p:extLst>
      <p:ext uri="{BB962C8B-B14F-4D97-AF65-F5344CB8AC3E}">
        <p14:creationId xmlns:p14="http://schemas.microsoft.com/office/powerpoint/2010/main" val="2926572435"/>
      </p:ext>
    </p:extLst>
  </p:cSld>
  <p:clrMapOvr>
    <a:masterClrMapping/>
  </p:clrMapOvr>
  <p:transition spd="med">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Rectangle 4"/>
          <p:cNvSpPr>
            <a:spLocks noGrp="1" noChangeArrowheads="1"/>
          </p:cNvSpPr>
          <p:nvPr>
            <p:ph type="dt" sz="half" idx="10"/>
          </p:nvPr>
        </p:nvSpPr>
        <p:spPr>
          <a:ln/>
        </p:spPr>
        <p:txBody>
          <a:bodyPr/>
          <a:lstStyle>
            <a:lvl1pPr>
              <a:defRPr/>
            </a:lvl1pPr>
          </a:lstStyle>
          <a:p>
            <a:pPr>
              <a:defRPr/>
            </a:pPr>
            <a:endParaRPr lang="fr-FR"/>
          </a:p>
        </p:txBody>
      </p:sp>
      <p:sp>
        <p:nvSpPr>
          <p:cNvPr id="4" name="Rectangle 5"/>
          <p:cNvSpPr>
            <a:spLocks noGrp="1" noChangeArrowheads="1"/>
          </p:cNvSpPr>
          <p:nvPr>
            <p:ph type="ftr" sz="quarter" idx="11"/>
          </p:nvPr>
        </p:nvSpPr>
        <p:spPr>
          <a:ln/>
        </p:spPr>
        <p:txBody>
          <a:bodyPr/>
          <a:lstStyle>
            <a:lvl1pPr>
              <a:defRPr/>
            </a:lvl1pPr>
          </a:lstStyle>
          <a:p>
            <a:pPr>
              <a:defRPr/>
            </a:pPr>
            <a:endParaRPr lang="fr-FR"/>
          </a:p>
        </p:txBody>
      </p:sp>
      <p:sp>
        <p:nvSpPr>
          <p:cNvPr id="5" name="Rectangle 6"/>
          <p:cNvSpPr>
            <a:spLocks noGrp="1" noChangeArrowheads="1"/>
          </p:cNvSpPr>
          <p:nvPr>
            <p:ph type="sldNum" sz="quarter" idx="12"/>
          </p:nvPr>
        </p:nvSpPr>
        <p:spPr>
          <a:ln/>
        </p:spPr>
        <p:txBody>
          <a:bodyPr/>
          <a:lstStyle>
            <a:lvl1pPr>
              <a:defRPr/>
            </a:lvl1pPr>
          </a:lstStyle>
          <a:p>
            <a:pPr>
              <a:defRPr/>
            </a:pPr>
            <a:fld id="{25DDFFFA-9AE8-9B43-A10C-577936D27343}" type="slidenum">
              <a:rPr lang="fr-FR"/>
              <a:pPr>
                <a:defRPr/>
              </a:pPr>
              <a:t>‹N°›</a:t>
            </a:fld>
            <a:endParaRPr lang="fr-FR"/>
          </a:p>
        </p:txBody>
      </p:sp>
    </p:spTree>
    <p:extLst>
      <p:ext uri="{BB962C8B-B14F-4D97-AF65-F5344CB8AC3E}">
        <p14:creationId xmlns:p14="http://schemas.microsoft.com/office/powerpoint/2010/main" val="2092108124"/>
      </p:ext>
    </p:extLst>
  </p:cSld>
  <p:clrMapOvr>
    <a:masterClrMapping/>
  </p:clrMapOvr>
  <p:transition spd="med">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fr-FR"/>
          </a:p>
        </p:txBody>
      </p:sp>
      <p:sp>
        <p:nvSpPr>
          <p:cNvPr id="3" name="Rectangle 5"/>
          <p:cNvSpPr>
            <a:spLocks noGrp="1" noChangeArrowheads="1"/>
          </p:cNvSpPr>
          <p:nvPr>
            <p:ph type="ftr" sz="quarter" idx="11"/>
          </p:nvPr>
        </p:nvSpPr>
        <p:spPr>
          <a:ln/>
        </p:spPr>
        <p:txBody>
          <a:bodyPr/>
          <a:lstStyle>
            <a:lvl1pPr>
              <a:defRPr/>
            </a:lvl1pPr>
          </a:lstStyle>
          <a:p>
            <a:pPr>
              <a:defRPr/>
            </a:pPr>
            <a:endParaRPr lang="fr-FR"/>
          </a:p>
        </p:txBody>
      </p:sp>
      <p:sp>
        <p:nvSpPr>
          <p:cNvPr id="4" name="Rectangle 6"/>
          <p:cNvSpPr>
            <a:spLocks noGrp="1" noChangeArrowheads="1"/>
          </p:cNvSpPr>
          <p:nvPr>
            <p:ph type="sldNum" sz="quarter" idx="12"/>
          </p:nvPr>
        </p:nvSpPr>
        <p:spPr>
          <a:ln/>
        </p:spPr>
        <p:txBody>
          <a:bodyPr/>
          <a:lstStyle>
            <a:lvl1pPr>
              <a:defRPr/>
            </a:lvl1pPr>
          </a:lstStyle>
          <a:p>
            <a:pPr>
              <a:defRPr/>
            </a:pPr>
            <a:fld id="{4C026E54-DD24-5D43-85DC-158E690FF35D}" type="slidenum">
              <a:rPr lang="fr-FR"/>
              <a:pPr>
                <a:defRPr/>
              </a:pPr>
              <a:t>‹N°›</a:t>
            </a:fld>
            <a:endParaRPr lang="fr-FR"/>
          </a:p>
        </p:txBody>
      </p:sp>
    </p:spTree>
    <p:extLst>
      <p:ext uri="{BB962C8B-B14F-4D97-AF65-F5344CB8AC3E}">
        <p14:creationId xmlns:p14="http://schemas.microsoft.com/office/powerpoint/2010/main" val="3314910194"/>
      </p:ext>
    </p:extLst>
  </p:cSld>
  <p:clrMapOvr>
    <a:masterClrMapping/>
  </p:clrMapOvr>
  <p:transition spd="med">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et modifiez le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pPr>
              <a:defRPr/>
            </a:pPr>
            <a:fld id="{E947ED9B-E095-9C4A-9741-801E82C059F3}" type="slidenum">
              <a:rPr lang="fr-FR"/>
              <a:pPr>
                <a:defRPr/>
              </a:pPr>
              <a:t>‹N°›</a:t>
            </a:fld>
            <a:endParaRPr lang="fr-FR"/>
          </a:p>
        </p:txBody>
      </p:sp>
    </p:spTree>
    <p:extLst>
      <p:ext uri="{BB962C8B-B14F-4D97-AF65-F5344CB8AC3E}">
        <p14:creationId xmlns:p14="http://schemas.microsoft.com/office/powerpoint/2010/main" val="3901814276"/>
      </p:ext>
    </p:extLst>
  </p:cSld>
  <p:clrMapOvr>
    <a:masterClrMapping/>
  </p:clrMapOvr>
  <p:transition spd="med">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et modifiez le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pPr>
              <a:defRPr/>
            </a:pPr>
            <a:fld id="{C28200BD-8D8F-DE4F-BCFC-162F5E7AB94B}" type="slidenum">
              <a:rPr lang="fr-FR"/>
              <a:pPr>
                <a:defRPr/>
              </a:pPr>
              <a:t>‹N°›</a:t>
            </a:fld>
            <a:endParaRPr lang="fr-FR"/>
          </a:p>
        </p:txBody>
      </p:sp>
    </p:spTree>
    <p:extLst>
      <p:ext uri="{BB962C8B-B14F-4D97-AF65-F5344CB8AC3E}">
        <p14:creationId xmlns:p14="http://schemas.microsoft.com/office/powerpoint/2010/main" val="1614890706"/>
      </p:ext>
    </p:extLst>
  </p:cSld>
  <p:clrMapOvr>
    <a:masterClrMapping/>
  </p:clrMapOvr>
  <p:transition spd="med">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fr-FR"/>
              <a:t>Cliquez pour modifier le style du titre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130052"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vl1pPr>
          </a:lstStyle>
          <a:p>
            <a:pPr>
              <a:defRPr/>
            </a:pPr>
            <a:endParaRPr lang="fr-FR"/>
          </a:p>
        </p:txBody>
      </p:sp>
      <p:sp>
        <p:nvSpPr>
          <p:cNvPr id="130053"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fr-FR"/>
          </a:p>
        </p:txBody>
      </p:sp>
      <p:sp>
        <p:nvSpPr>
          <p:cNvPr id="130054"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vl1pPr>
          </a:lstStyle>
          <a:p>
            <a:pPr>
              <a:defRPr/>
            </a:pPr>
            <a:fld id="{8AD644A2-154B-7B4C-877A-390BE1F48D3C}"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Lst>
  <p:transition spd="med">
    <p:randomBar dir="vert"/>
  </p:transition>
  <p:txStyles>
    <p:titleStyle>
      <a:lvl1pPr algn="ctr" rtl="0" eaLnBrk="0" fontAlgn="base" hangingPunct="0">
        <a:spcBef>
          <a:spcPct val="0"/>
        </a:spcBef>
        <a:spcAft>
          <a:spcPct val="0"/>
        </a:spcAft>
        <a:defRPr sz="4400">
          <a:solidFill>
            <a:schemeClr val="tx2"/>
          </a:solidFill>
          <a:latin typeface="+mj-lt"/>
          <a:ea typeface="+mj-ea"/>
          <a:cs typeface="ＭＳ Ｐゴシック" charset="0"/>
        </a:defRPr>
      </a:lvl1pPr>
      <a:lvl2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2pPr>
      <a:lvl3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3pPr>
      <a:lvl4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4pPr>
      <a:lvl5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5pPr>
      <a:lvl6pPr marL="457200" algn="ctr" rtl="0" fontAlgn="base">
        <a:spcBef>
          <a:spcPct val="0"/>
        </a:spcBef>
        <a:spcAft>
          <a:spcPct val="0"/>
        </a:spcAft>
        <a:defRPr sz="4400">
          <a:solidFill>
            <a:schemeClr val="tx2"/>
          </a:solidFill>
          <a:latin typeface="Arial" charset="0"/>
          <a:ea typeface="ＭＳ Ｐゴシック" charset="0"/>
        </a:defRPr>
      </a:lvl6pPr>
      <a:lvl7pPr marL="914400" algn="ctr" rtl="0" fontAlgn="base">
        <a:spcBef>
          <a:spcPct val="0"/>
        </a:spcBef>
        <a:spcAft>
          <a:spcPct val="0"/>
        </a:spcAft>
        <a:defRPr sz="4400">
          <a:solidFill>
            <a:schemeClr val="tx2"/>
          </a:solidFill>
          <a:latin typeface="Arial" charset="0"/>
          <a:ea typeface="ＭＳ Ｐゴシック" charset="0"/>
        </a:defRPr>
      </a:lvl7pPr>
      <a:lvl8pPr marL="1371600" algn="ctr" rtl="0" fontAlgn="base">
        <a:spcBef>
          <a:spcPct val="0"/>
        </a:spcBef>
        <a:spcAft>
          <a:spcPct val="0"/>
        </a:spcAft>
        <a:defRPr sz="4400">
          <a:solidFill>
            <a:schemeClr val="tx2"/>
          </a:solidFill>
          <a:latin typeface="Arial" charset="0"/>
          <a:ea typeface="ＭＳ Ｐゴシック" charset="0"/>
        </a:defRPr>
      </a:lvl8pPr>
      <a:lvl9pPr marL="1828800" algn="ctr" rtl="0" fontAlgn="base">
        <a:spcBef>
          <a:spcPct val="0"/>
        </a:spcBef>
        <a:spcAft>
          <a:spcPct val="0"/>
        </a:spcAft>
        <a:defRPr sz="4400">
          <a:solidFill>
            <a:schemeClr val="tx2"/>
          </a:solidFill>
          <a:latin typeface="Arial" charset="0"/>
          <a:ea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ctrTitle"/>
          </p:nvPr>
        </p:nvSpPr>
        <p:spPr>
          <a:xfrm>
            <a:off x="755650" y="2708275"/>
            <a:ext cx="7772400" cy="1223963"/>
          </a:xfrm>
          <a:ln w="38100">
            <a:solidFill>
              <a:srgbClr val="336699"/>
            </a:solidFill>
            <a:miter lim="800000"/>
            <a:headEnd/>
            <a:tailEnd/>
          </a:ln>
        </p:spPr>
        <p:txBody>
          <a:bodyPr/>
          <a:lstStyle/>
          <a:p>
            <a:br>
              <a:rPr lang="en-US" sz="1600" b="1" dirty="0">
                <a:latin typeface="Arial" charset="0"/>
                <a:ea typeface="ＭＳ Ｐゴシック" charset="0"/>
              </a:rPr>
            </a:br>
            <a:br>
              <a:rPr lang="en-US" sz="1600" b="1" dirty="0">
                <a:latin typeface="Arial" charset="0"/>
                <a:ea typeface="ＭＳ Ｐゴシック" charset="0"/>
              </a:rPr>
            </a:br>
            <a:r>
              <a:rPr lang="en-US" sz="1600" b="1" dirty="0"/>
              <a:t>Post-Western Theory and Sociology of emotions</a:t>
            </a:r>
            <a:r>
              <a:rPr lang="en-US" sz="1600" b="1" dirty="0">
                <a:latin typeface="Arial" charset="0"/>
                <a:ea typeface="ＭＳ Ｐゴシック" charset="0"/>
              </a:rPr>
              <a:t> </a:t>
            </a:r>
            <a:br>
              <a:rPr lang="fr-FR" sz="1600" b="1" dirty="0">
                <a:latin typeface="Arial" charset="0"/>
                <a:ea typeface="ＭＳ Ｐゴシック" charset="0"/>
              </a:rPr>
            </a:br>
            <a:r>
              <a:rPr lang="en-US" sz="1600" b="1" dirty="0">
                <a:latin typeface="Arial" charset="0"/>
                <a:ea typeface="ＭＳ Ｐゴシック" charset="0"/>
              </a:rPr>
              <a:t> </a:t>
            </a:r>
            <a:br>
              <a:rPr lang="fr-FR" sz="1600" dirty="0">
                <a:latin typeface="Arial" charset="0"/>
                <a:ea typeface="ＭＳ Ｐゴシック" charset="0"/>
              </a:rPr>
            </a:br>
            <a:endParaRPr lang="fr-FR" sz="1600" b="1" dirty="0">
              <a:solidFill>
                <a:srgbClr val="003399"/>
              </a:solidFill>
              <a:latin typeface="Arial" charset="0"/>
              <a:ea typeface="ＭＳ Ｐゴシック" charset="0"/>
            </a:endParaRPr>
          </a:p>
        </p:txBody>
      </p:sp>
      <p:sp>
        <p:nvSpPr>
          <p:cNvPr id="14338" name="Rectangle 3"/>
          <p:cNvSpPr>
            <a:spLocks noGrp="1" noChangeArrowheads="1"/>
          </p:cNvSpPr>
          <p:nvPr>
            <p:ph type="subTitle" idx="1"/>
          </p:nvPr>
        </p:nvSpPr>
        <p:spPr>
          <a:xfrm>
            <a:off x="719138" y="4149725"/>
            <a:ext cx="7773987" cy="1871663"/>
          </a:xfrm>
        </p:spPr>
        <p:txBody>
          <a:bodyPr/>
          <a:lstStyle/>
          <a:p>
            <a:pPr eaLnBrk="1" hangingPunct="1">
              <a:lnSpc>
                <a:spcPct val="80000"/>
              </a:lnSpc>
            </a:pPr>
            <a:endParaRPr lang="en-US" sz="2000" i="1" dirty="0">
              <a:latin typeface="Arial Unicode MS" charset="0"/>
              <a:ea typeface="ＭＳ Ｐゴシック" charset="0"/>
              <a:cs typeface="Arial Unicode MS" charset="0"/>
            </a:endParaRPr>
          </a:p>
          <a:p>
            <a:pPr eaLnBrk="1" hangingPunct="1">
              <a:lnSpc>
                <a:spcPct val="80000"/>
              </a:lnSpc>
            </a:pPr>
            <a:endParaRPr lang="en-US" sz="2000" i="1" dirty="0">
              <a:latin typeface="Arial Unicode MS" charset="0"/>
              <a:ea typeface="ＭＳ Ｐゴシック" charset="0"/>
              <a:cs typeface="Arial Unicode MS" charset="0"/>
            </a:endParaRPr>
          </a:p>
          <a:p>
            <a:pPr algn="r" eaLnBrk="1" hangingPunct="1">
              <a:lnSpc>
                <a:spcPct val="80000"/>
              </a:lnSpc>
            </a:pPr>
            <a:r>
              <a:rPr lang="en-US" sz="1400" b="1" dirty="0">
                <a:latin typeface="Arial Unicode MS" charset="0"/>
                <a:ea typeface="ＭＳ Ｐゴシック" charset="0"/>
                <a:cs typeface="Arial Unicode MS" charset="0"/>
              </a:rPr>
              <a:t>Professor Laurence </a:t>
            </a:r>
            <a:r>
              <a:rPr lang="en-US" sz="1400" b="1" dirty="0" err="1">
                <a:latin typeface="Arial Unicode MS" charset="0"/>
                <a:ea typeface="ＭＳ Ｐゴシック" charset="0"/>
                <a:cs typeface="Arial Unicode MS" charset="0"/>
              </a:rPr>
              <a:t>Roulleau</a:t>
            </a:r>
            <a:r>
              <a:rPr lang="en-US" sz="1400" b="1" dirty="0">
                <a:latin typeface="Arial Unicode MS" charset="0"/>
                <a:ea typeface="ＭＳ Ｐゴシック" charset="0"/>
                <a:cs typeface="Arial Unicode MS" charset="0"/>
              </a:rPr>
              <a:t>-Berger</a:t>
            </a:r>
          </a:p>
          <a:p>
            <a:pPr algn="r" eaLnBrk="1" hangingPunct="1">
              <a:lnSpc>
                <a:spcPct val="80000"/>
              </a:lnSpc>
            </a:pPr>
            <a:r>
              <a:rPr lang="en-US" sz="1400" b="1" dirty="0">
                <a:latin typeface="Arial Unicode MS" charset="0"/>
                <a:ea typeface="ＭＳ Ｐゴシック" charset="0"/>
                <a:cs typeface="Arial Unicode MS" charset="0"/>
              </a:rPr>
              <a:t>Research Director at  CNRS, Triangle ENS de Lyon  </a:t>
            </a:r>
          </a:p>
          <a:p>
            <a:pPr algn="r" eaLnBrk="1" hangingPunct="1">
              <a:lnSpc>
                <a:spcPct val="80000"/>
              </a:lnSpc>
            </a:pPr>
            <a:r>
              <a:rPr lang="en-US" sz="1400" b="1" dirty="0">
                <a:latin typeface="Arial Unicode MS" charset="0"/>
                <a:ea typeface="ＭＳ Ｐゴシック" charset="0"/>
                <a:cs typeface="Arial Unicode MS" charset="0"/>
              </a:rPr>
              <a:t>French Director of the International Laboratory CNRS-ENS Lyon/CASS</a:t>
            </a:r>
          </a:p>
          <a:p>
            <a:pPr algn="r" eaLnBrk="1" hangingPunct="1">
              <a:lnSpc>
                <a:spcPct val="80000"/>
              </a:lnSpc>
            </a:pPr>
            <a:r>
              <a:rPr lang="en-US" sz="1400" b="1" i="1" dirty="0">
                <a:latin typeface="Arial Unicode MS" charset="0"/>
                <a:ea typeface="ＭＳ Ｐゴシック" charset="0"/>
                <a:cs typeface="Arial Unicode MS" charset="0"/>
              </a:rPr>
              <a:t>Post-Western Sociologies in France and in China</a:t>
            </a:r>
            <a:endParaRPr lang="en-US" altLang="ja-JP" sz="1400" b="1" i="1" dirty="0">
              <a:latin typeface="Arial Unicode MS" charset="0"/>
              <a:ea typeface="ＭＳ Ｐゴシック" charset="0"/>
              <a:cs typeface="Arial Unicode MS" charset="0"/>
            </a:endParaRPr>
          </a:p>
          <a:p>
            <a:pPr eaLnBrk="1" hangingPunct="1">
              <a:lnSpc>
                <a:spcPct val="80000"/>
              </a:lnSpc>
            </a:pPr>
            <a:endParaRPr lang="en-US" sz="1200" b="1" dirty="0">
              <a:latin typeface="Arial Unicode MS" charset="0"/>
              <a:ea typeface="ＭＳ Ｐゴシック" charset="0"/>
              <a:cs typeface="Arial Unicode MS" charset="0"/>
            </a:endParaRPr>
          </a:p>
          <a:p>
            <a:pPr eaLnBrk="1" hangingPunct="1">
              <a:lnSpc>
                <a:spcPct val="80000"/>
              </a:lnSpc>
            </a:pPr>
            <a:endParaRPr lang="en-US" sz="1400" i="1" dirty="0">
              <a:latin typeface="Arial Unicode MS" charset="0"/>
              <a:ea typeface="ＭＳ Ｐゴシック" charset="0"/>
              <a:cs typeface="Arial Unicode MS" charset="0"/>
            </a:endParaRPr>
          </a:p>
        </p:txBody>
      </p:sp>
      <p:sp>
        <p:nvSpPr>
          <p:cNvPr id="14339" name="Rectangle 4"/>
          <p:cNvSpPr>
            <a:spLocks noChangeArrowheads="1"/>
          </p:cNvSpPr>
          <p:nvPr/>
        </p:nvSpPr>
        <p:spPr bwMode="auto">
          <a:xfrm>
            <a:off x="719138" y="333375"/>
            <a:ext cx="7773987" cy="14398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gn="ctr"/>
            <a:endParaRPr lang="en-US" sz="1400">
              <a:latin typeface="Arial Unicode MS" charset="0"/>
              <a:cs typeface="Arial Unicode MS" charset="0"/>
            </a:endParaRPr>
          </a:p>
          <a:p>
            <a:pPr algn="ctr"/>
            <a:endParaRPr lang="en-US" sz="1400">
              <a:latin typeface="Arial Unicode MS" charset="0"/>
              <a:cs typeface="Arial Unicode MS" charset="0"/>
            </a:endParaRPr>
          </a:p>
          <a:p>
            <a:pPr algn="ctr"/>
            <a:endParaRPr lang="en-US" sz="1400">
              <a:latin typeface="Arial Unicode MS" charset="0"/>
              <a:cs typeface="Arial Unicode MS" charset="0"/>
            </a:endParaRPr>
          </a:p>
          <a:p>
            <a:pPr algn="ctr"/>
            <a:endParaRPr lang="en-US" sz="1400">
              <a:latin typeface="Arial Unicode MS" charset="0"/>
              <a:cs typeface="Arial Unicode MS" charset="0"/>
            </a:endParaRPr>
          </a:p>
        </p:txBody>
      </p:sp>
      <p:sp>
        <p:nvSpPr>
          <p:cNvPr id="14340" name="Rectangle 2"/>
          <p:cNvSpPr>
            <a:spLocks noChangeArrowheads="1"/>
          </p:cNvSpPr>
          <p:nvPr/>
        </p:nvSpPr>
        <p:spPr bwMode="auto">
          <a:xfrm>
            <a:off x="2286000" y="-125413"/>
            <a:ext cx="4572000"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endParaRPr lang="en-US" sz="1200" b="1"/>
          </a:p>
          <a:p>
            <a:endParaRPr lang="en-US" sz="1200" b="1"/>
          </a:p>
        </p:txBody>
      </p:sp>
      <p:sp>
        <p:nvSpPr>
          <p:cNvPr id="14341" name="Rectangle 1"/>
          <p:cNvSpPr>
            <a:spLocks noChangeArrowheads="1"/>
          </p:cNvSpPr>
          <p:nvPr/>
        </p:nvSpPr>
        <p:spPr bwMode="auto">
          <a:xfrm>
            <a:off x="2286000" y="796925"/>
            <a:ext cx="4572000" cy="233910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r"/>
            <a:endParaRPr lang="en-US" sz="1400" b="1" dirty="0"/>
          </a:p>
          <a:p>
            <a:pPr algn="r"/>
            <a:r>
              <a:rPr lang="en-US" sz="1400" b="1" dirty="0"/>
              <a:t>Workshop LIA CNRS-ENS Lyon/CASS</a:t>
            </a:r>
          </a:p>
          <a:p>
            <a:pPr algn="r"/>
            <a:r>
              <a:rPr lang="en-US" sz="1400" b="1" dirty="0"/>
              <a:t> Post Western Sociology in Europe and in China</a:t>
            </a:r>
          </a:p>
          <a:p>
            <a:pPr algn="r"/>
            <a:endParaRPr lang="en-US" sz="1400" b="1" i="1" dirty="0">
              <a:solidFill>
                <a:schemeClr val="accent1">
                  <a:lumMod val="75000"/>
                </a:schemeClr>
              </a:solidFill>
            </a:endParaRPr>
          </a:p>
          <a:p>
            <a:pPr algn="r"/>
            <a:r>
              <a:rPr lang="en-US" sz="1400" b="1" i="1" dirty="0">
                <a:solidFill>
                  <a:schemeClr val="accent1">
                    <a:lumMod val="75000"/>
                  </a:schemeClr>
                </a:solidFill>
              </a:rPr>
              <a:t>Gender, Migration and emotions</a:t>
            </a:r>
          </a:p>
          <a:p>
            <a:pPr algn="r"/>
            <a:endParaRPr lang="en-US" sz="1400" b="1" dirty="0"/>
          </a:p>
          <a:p>
            <a:pPr algn="r"/>
            <a:r>
              <a:rPr lang="en-US" sz="1400" b="1" dirty="0"/>
              <a:t>2018 January 9</a:t>
            </a:r>
            <a:r>
              <a:rPr lang="en-US" sz="1400" b="1" baseline="30000" dirty="0"/>
              <a:t>th</a:t>
            </a:r>
            <a:r>
              <a:rPr lang="en-US" sz="1400" b="1" dirty="0"/>
              <a:t>-12</a:t>
            </a:r>
            <a:r>
              <a:rPr lang="en-US" sz="1400" b="1" baseline="30000" dirty="0"/>
              <a:t>th</a:t>
            </a:r>
          </a:p>
          <a:p>
            <a:pPr algn="r"/>
            <a:endParaRPr lang="en-US" sz="1800" b="1" baseline="30000" dirty="0"/>
          </a:p>
          <a:p>
            <a:pPr algn="r"/>
            <a:r>
              <a:rPr lang="en-US" sz="1800" b="1" baseline="30000" dirty="0"/>
              <a:t>ENS </a:t>
            </a:r>
            <a:r>
              <a:rPr lang="en-US" sz="1800" b="1" baseline="30000" dirty="0" err="1"/>
              <a:t>lyon</a:t>
            </a:r>
            <a:endParaRPr lang="en-US" sz="1800" dirty="0"/>
          </a:p>
          <a:p>
            <a:pPr algn="r"/>
            <a:endParaRPr lang="fr-FR" dirty="0"/>
          </a:p>
        </p:txBody>
      </p:sp>
    </p:spTree>
  </p:cSld>
  <p:clrMapOvr>
    <a:masterClrMapping/>
  </p:clrMapOvr>
  <p:transition spd="med">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ctrTitle"/>
          </p:nvPr>
        </p:nvSpPr>
        <p:spPr>
          <a:xfrm>
            <a:off x="719138" y="358775"/>
            <a:ext cx="7772400" cy="792163"/>
          </a:xfrm>
          <a:ln w="38100">
            <a:solidFill>
              <a:srgbClr val="336699"/>
            </a:solidFill>
            <a:miter lim="800000"/>
            <a:headEnd/>
            <a:tailEnd/>
          </a:ln>
        </p:spPr>
        <p:txBody>
          <a:bodyPr/>
          <a:lstStyle/>
          <a:p>
            <a:pPr eaLnBrk="1" hangingPunct="1"/>
            <a:r>
              <a:rPr lang="fr-FR" sz="2400" b="1" dirty="0">
                <a:solidFill>
                  <a:srgbClr val="003399"/>
                </a:solidFill>
                <a:latin typeface="Arial" charset="0"/>
                <a:ea typeface="ＭＳ Ｐゴシック" charset="0"/>
              </a:rPr>
              <a:t>1. </a:t>
            </a:r>
            <a:r>
              <a:rPr lang="fr-FR" sz="2400" b="1" dirty="0" err="1">
                <a:solidFill>
                  <a:srgbClr val="003399"/>
                </a:solidFill>
                <a:latin typeface="Arial" charset="0"/>
                <a:ea typeface="ＭＳ Ｐゴシック" charset="0"/>
              </a:rPr>
              <a:t>Sociology</a:t>
            </a:r>
            <a:r>
              <a:rPr lang="fr-FR" sz="2400" b="1" dirty="0">
                <a:solidFill>
                  <a:srgbClr val="003399"/>
                </a:solidFill>
                <a:latin typeface="Arial" charset="0"/>
                <a:ea typeface="ＭＳ Ｐゴシック" charset="0"/>
              </a:rPr>
              <a:t> of </a:t>
            </a:r>
            <a:r>
              <a:rPr lang="fr-FR" sz="2400" b="1" dirty="0" err="1">
                <a:solidFill>
                  <a:srgbClr val="003399"/>
                </a:solidFill>
                <a:latin typeface="Arial" charset="0"/>
                <a:ea typeface="ＭＳ Ｐゴシック" charset="0"/>
              </a:rPr>
              <a:t>emotions</a:t>
            </a:r>
            <a:r>
              <a:rPr lang="fr-FR" sz="2400" b="1" dirty="0">
                <a:solidFill>
                  <a:srgbClr val="003399"/>
                </a:solidFill>
                <a:latin typeface="Arial" charset="0"/>
                <a:ea typeface="ＭＳ Ｐゴシック" charset="0"/>
              </a:rPr>
              <a:t> in China and in France</a:t>
            </a:r>
          </a:p>
        </p:txBody>
      </p:sp>
      <p:sp>
        <p:nvSpPr>
          <p:cNvPr id="15362" name="Rectangle 4"/>
          <p:cNvSpPr>
            <a:spLocks noChangeArrowheads="1"/>
          </p:cNvSpPr>
          <p:nvPr/>
        </p:nvSpPr>
        <p:spPr bwMode="auto">
          <a:xfrm>
            <a:off x="609600" y="1125538"/>
            <a:ext cx="7737475" cy="5213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lvl="1" algn="just">
              <a:spcBef>
                <a:spcPct val="20000"/>
              </a:spcBef>
              <a:buClr>
                <a:srgbClr val="336699"/>
              </a:buClr>
              <a:buSzPct val="80000"/>
              <a:defRPr/>
            </a:pPr>
            <a:endParaRPr lang="en-US" sz="1800" dirty="0"/>
          </a:p>
          <a:p>
            <a:pPr marL="0" lvl="1" algn="just">
              <a:defRPr/>
            </a:pPr>
            <a:endParaRPr lang="en-US" sz="1800" b="1" dirty="0"/>
          </a:p>
          <a:p>
            <a:pPr marL="0" lvl="1" algn="just">
              <a:defRPr/>
            </a:pPr>
            <a:endParaRPr lang="en-US" sz="1800" b="1" dirty="0"/>
          </a:p>
          <a:p>
            <a:pPr lvl="1" algn="just">
              <a:spcBef>
                <a:spcPct val="20000"/>
              </a:spcBef>
              <a:buClr>
                <a:srgbClr val="336699"/>
              </a:buClr>
              <a:buSzPct val="80000"/>
              <a:defRPr/>
            </a:pPr>
            <a:endParaRPr lang="en-US" sz="1800" dirty="0"/>
          </a:p>
          <a:p>
            <a:pPr lvl="1" algn="just">
              <a:spcBef>
                <a:spcPct val="20000"/>
              </a:spcBef>
              <a:buClr>
                <a:srgbClr val="336699"/>
              </a:buClr>
              <a:buSzPct val="80000"/>
              <a:defRPr/>
            </a:pPr>
            <a:endParaRPr lang="en-US" sz="1800" dirty="0"/>
          </a:p>
        </p:txBody>
      </p:sp>
      <p:sp>
        <p:nvSpPr>
          <p:cNvPr id="2" name="ZoneTexte 1"/>
          <p:cNvSpPr txBox="1"/>
          <p:nvPr/>
        </p:nvSpPr>
        <p:spPr>
          <a:xfrm>
            <a:off x="611560" y="1484785"/>
            <a:ext cx="7992888" cy="4499694"/>
          </a:xfrm>
          <a:prstGeom prst="rect">
            <a:avLst/>
          </a:prstGeom>
          <a:noFill/>
        </p:spPr>
        <p:txBody>
          <a:bodyPr wrap="square" rtlCol="0">
            <a:spAutoFit/>
          </a:bodyPr>
          <a:lstStyle/>
          <a:p>
            <a:pPr algn="just" eaLnBrk="1" hangingPunct="1">
              <a:lnSpc>
                <a:spcPct val="90000"/>
              </a:lnSpc>
            </a:pPr>
            <a:endParaRPr lang="fr-FR" altLang="zh-CN" sz="1600" dirty="0"/>
          </a:p>
          <a:p>
            <a:pPr algn="just">
              <a:defRPr/>
            </a:pPr>
            <a:r>
              <a:rPr lang="en-GB" sz="1600" dirty="0"/>
              <a:t>In French sociology, the place of the </a:t>
            </a:r>
            <a:r>
              <a:rPr lang="en-GB" sz="1600" i="1" dirty="0"/>
              <a:t>self</a:t>
            </a:r>
            <a:r>
              <a:rPr lang="en-GB" sz="1600" dirty="0"/>
              <a:t> is first situated within a process of individuation before being linked to the </a:t>
            </a:r>
            <a:r>
              <a:rPr lang="en-GB" sz="1600" i="1" dirty="0"/>
              <a:t>We</a:t>
            </a:r>
            <a:r>
              <a:rPr lang="en-GB" sz="1600" dirty="0"/>
              <a:t>. In Chinese sociology , the </a:t>
            </a:r>
            <a:r>
              <a:rPr lang="en-GB" sz="1600" i="1" dirty="0"/>
              <a:t>self</a:t>
            </a:r>
            <a:r>
              <a:rPr lang="en-GB" sz="1600" dirty="0"/>
              <a:t> has not appeared dissociated from the </a:t>
            </a:r>
            <a:r>
              <a:rPr lang="en-GB" sz="1600" i="1" dirty="0"/>
              <a:t>we</a:t>
            </a:r>
            <a:r>
              <a:rPr lang="en-GB" sz="1600" dirty="0"/>
              <a:t>; the </a:t>
            </a:r>
            <a:r>
              <a:rPr lang="en-GB" sz="1600" i="1" dirty="0"/>
              <a:t>narrative self</a:t>
            </a:r>
            <a:r>
              <a:rPr lang="en-GB" sz="1600" dirty="0"/>
              <a:t> has a superior status to the </a:t>
            </a:r>
            <a:r>
              <a:rPr lang="en-GB" sz="1600" i="1" dirty="0"/>
              <a:t>reflexive self</a:t>
            </a:r>
            <a:r>
              <a:rPr lang="en-GB" sz="1600" dirty="0"/>
              <a:t> whereas in French sociological theory the </a:t>
            </a:r>
            <a:r>
              <a:rPr lang="en-GB" sz="1600" i="1" dirty="0"/>
              <a:t>reflexive self</a:t>
            </a:r>
            <a:r>
              <a:rPr lang="en-GB" sz="1600" dirty="0"/>
              <a:t> looks superior in status to the </a:t>
            </a:r>
            <a:r>
              <a:rPr lang="en-GB" sz="1600" i="1" dirty="0"/>
              <a:t>narrative self</a:t>
            </a:r>
            <a:r>
              <a:rPr lang="en-GB" sz="1600" dirty="0"/>
              <a:t>.</a:t>
            </a:r>
            <a:r>
              <a:rPr lang="fr-FR" sz="1600" dirty="0"/>
              <a:t> It </a:t>
            </a:r>
            <a:r>
              <a:rPr lang="fr-FR" sz="1600" dirty="0" err="1"/>
              <a:t>is</a:t>
            </a:r>
            <a:r>
              <a:rPr lang="fr-FR" sz="1600" dirty="0"/>
              <a:t> </a:t>
            </a:r>
            <a:r>
              <a:rPr lang="fr-FR" sz="1600" dirty="0" err="1"/>
              <a:t>interesting</a:t>
            </a:r>
            <a:r>
              <a:rPr lang="fr-FR" sz="1600" dirty="0"/>
              <a:t> to notice in French </a:t>
            </a:r>
            <a:r>
              <a:rPr lang="fr-FR" sz="1600" dirty="0" err="1"/>
              <a:t>sociology</a:t>
            </a:r>
            <a:r>
              <a:rPr lang="fr-FR" sz="1600" dirty="0"/>
              <a:t> </a:t>
            </a:r>
            <a:r>
              <a:rPr lang="fr-FR" sz="1600" dirty="0" err="1"/>
              <a:t>we</a:t>
            </a:r>
            <a:r>
              <a:rPr lang="fr-FR" sz="1600" dirty="0"/>
              <a:t> have </a:t>
            </a:r>
            <a:r>
              <a:rPr lang="fr-FR" sz="1600" dirty="0" err="1"/>
              <a:t>produced</a:t>
            </a:r>
            <a:r>
              <a:rPr lang="fr-FR" sz="1600" dirty="0"/>
              <a:t> the </a:t>
            </a:r>
            <a:r>
              <a:rPr lang="fr-FR" sz="1600" dirty="0" err="1"/>
              <a:t>reflexive</a:t>
            </a:r>
            <a:r>
              <a:rPr lang="fr-FR" sz="1600" dirty="0"/>
              <a:t> self in </a:t>
            </a:r>
            <a:r>
              <a:rPr lang="fr-FR" sz="1600" dirty="0" err="1"/>
              <a:t>neglecting</a:t>
            </a:r>
            <a:r>
              <a:rPr lang="fr-FR" sz="1600" dirty="0"/>
              <a:t> the </a:t>
            </a:r>
            <a:r>
              <a:rPr lang="fr-FR" sz="1600" dirty="0" err="1"/>
              <a:t>status</a:t>
            </a:r>
            <a:r>
              <a:rPr lang="fr-FR" sz="1600" dirty="0"/>
              <a:t> of </a:t>
            </a:r>
            <a:r>
              <a:rPr lang="fr-FR" sz="1600" dirty="0" err="1"/>
              <a:t>emotions</a:t>
            </a:r>
            <a:endParaRPr lang="fr-FR" sz="1600" dirty="0"/>
          </a:p>
          <a:p>
            <a:pPr marL="0" indent="0" algn="just">
              <a:buFont typeface="Wingdings" charset="0"/>
              <a:buNone/>
              <a:defRPr/>
            </a:pPr>
            <a:endParaRPr lang="en-GB" sz="1600" dirty="0"/>
          </a:p>
          <a:p>
            <a:pPr marL="0" indent="0" algn="just">
              <a:buFont typeface="Wingdings" charset="0"/>
              <a:buNone/>
              <a:defRPr/>
            </a:pPr>
            <a:r>
              <a:rPr lang="en-GB" sz="1600" dirty="0"/>
              <a:t> Amongst French authors, the work of Paul </a:t>
            </a:r>
            <a:r>
              <a:rPr lang="en-GB" sz="1600" dirty="0" err="1"/>
              <a:t>Ricoeur</a:t>
            </a:r>
            <a:r>
              <a:rPr lang="en-GB" sz="1600" dirty="0"/>
              <a:t> (1990, 2004) on the narrative identity has been and still is a major influence in the definition of what enables a plurality of </a:t>
            </a:r>
            <a:r>
              <a:rPr lang="en-GB" sz="1600" i="1" dirty="0"/>
              <a:t>selves</a:t>
            </a:r>
            <a:r>
              <a:rPr lang="en-GB" sz="1600" dirty="0"/>
              <a:t> to co-habit. Whereas in Western theories, the </a:t>
            </a:r>
            <a:r>
              <a:rPr lang="en-GB" sz="1600" i="1" dirty="0"/>
              <a:t>me</a:t>
            </a:r>
            <a:r>
              <a:rPr lang="en-GB" sz="1600" dirty="0"/>
              <a:t>, the </a:t>
            </a:r>
            <a:r>
              <a:rPr lang="en-GB" sz="1600" i="1" dirty="0"/>
              <a:t>I</a:t>
            </a:r>
            <a:r>
              <a:rPr lang="en-GB" sz="1600" dirty="0"/>
              <a:t> and the </a:t>
            </a:r>
            <a:r>
              <a:rPr lang="en-GB" sz="1600" i="1" dirty="0"/>
              <a:t>Others</a:t>
            </a:r>
            <a:r>
              <a:rPr lang="en-GB" sz="1600" dirty="0"/>
              <a:t> are seen as quite distinct moments in a quite discontinuous process of the </a:t>
            </a:r>
            <a:r>
              <a:rPr lang="en-GB" sz="1600" i="1" dirty="0"/>
              <a:t>self</a:t>
            </a:r>
            <a:r>
              <a:rPr lang="en-GB" sz="1600" dirty="0"/>
              <a:t>, in Chinese thinking, these separate steps are not so clearly delineated as the process itself is much more continuous.</a:t>
            </a:r>
          </a:p>
          <a:p>
            <a:pPr marL="0" indent="0" algn="just">
              <a:buFont typeface="Wingdings" charset="0"/>
              <a:buNone/>
              <a:defRPr/>
            </a:pPr>
            <a:endParaRPr lang="fr-FR" sz="1600" dirty="0"/>
          </a:p>
          <a:p>
            <a:pPr marL="0" indent="0" algn="just">
              <a:buFont typeface="Wingdings" charset="0"/>
              <a:buNone/>
              <a:defRPr/>
            </a:pPr>
            <a:r>
              <a:rPr lang="en-GB" sz="1600" u="sng" dirty="0"/>
              <a:t>So in the Post-Western theory it  means the process of continuity or discontinuity of the  </a:t>
            </a:r>
            <a:r>
              <a:rPr lang="en-GB" sz="1600" i="1" u="sng" dirty="0"/>
              <a:t>me</a:t>
            </a:r>
            <a:r>
              <a:rPr lang="en-GB" sz="1600" u="sng" dirty="0"/>
              <a:t>, the </a:t>
            </a:r>
            <a:r>
              <a:rPr lang="en-GB" sz="1600" i="1" u="sng" dirty="0"/>
              <a:t>I</a:t>
            </a:r>
            <a:r>
              <a:rPr lang="en-GB" sz="1600" u="sng" dirty="0"/>
              <a:t> and the </a:t>
            </a:r>
            <a:r>
              <a:rPr lang="en-GB" sz="1600" i="1" u="sng" dirty="0"/>
              <a:t>Others i</a:t>
            </a:r>
            <a:r>
              <a:rPr lang="en-GB" sz="1600" u="sng" dirty="0"/>
              <a:t>s produced by different types of </a:t>
            </a:r>
            <a:r>
              <a:rPr lang="en-GB" sz="1600" i="1" u="sng" dirty="0"/>
              <a:t>emotions</a:t>
            </a:r>
            <a:r>
              <a:rPr lang="en-GB" sz="1600" u="sng" dirty="0"/>
              <a:t> in located times and  spaces.</a:t>
            </a:r>
          </a:p>
        </p:txBody>
      </p:sp>
    </p:spTree>
    <p:extLst>
      <p:ext uri="{BB962C8B-B14F-4D97-AF65-F5344CB8AC3E}">
        <p14:creationId xmlns:p14="http://schemas.microsoft.com/office/powerpoint/2010/main" val="1354272815"/>
      </p:ext>
    </p:extLst>
  </p:cSld>
  <p:clrMapOvr>
    <a:masterClrMapping/>
  </p:clrMapOvr>
  <p:transition spd="med">
    <p:randomBar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ctrTitle"/>
          </p:nvPr>
        </p:nvSpPr>
        <p:spPr>
          <a:xfrm>
            <a:off x="719138" y="358775"/>
            <a:ext cx="7772400" cy="792163"/>
          </a:xfrm>
          <a:ln w="38100">
            <a:solidFill>
              <a:srgbClr val="336699"/>
            </a:solidFill>
            <a:miter lim="800000"/>
            <a:headEnd/>
            <a:tailEnd/>
          </a:ln>
        </p:spPr>
        <p:txBody>
          <a:bodyPr/>
          <a:lstStyle/>
          <a:p>
            <a:pPr eaLnBrk="1" hangingPunct="1"/>
            <a:r>
              <a:rPr lang="fr-FR" sz="2400" b="1" dirty="0">
                <a:solidFill>
                  <a:srgbClr val="003399"/>
                </a:solidFill>
                <a:latin typeface="Arial" charset="0"/>
                <a:ea typeface="ＭＳ Ｐゴシック" charset="0"/>
              </a:rPr>
              <a:t>2. Common </a:t>
            </a:r>
            <a:r>
              <a:rPr lang="fr-FR" sz="2400" b="1" dirty="0" err="1">
                <a:solidFill>
                  <a:srgbClr val="003399"/>
                </a:solidFill>
                <a:latin typeface="Arial" charset="0"/>
                <a:ea typeface="ＭＳ Ｐゴシック" charset="0"/>
              </a:rPr>
              <a:t>spaces</a:t>
            </a:r>
            <a:r>
              <a:rPr lang="fr-FR" sz="2400" b="1" dirty="0">
                <a:solidFill>
                  <a:srgbClr val="003399"/>
                </a:solidFill>
                <a:latin typeface="Arial" charset="0"/>
                <a:ea typeface="ＭＳ Ｐゴシック" charset="0"/>
              </a:rPr>
              <a:t> in </a:t>
            </a:r>
            <a:r>
              <a:rPr lang="fr-FR" sz="2400" b="1" dirty="0" err="1">
                <a:solidFill>
                  <a:srgbClr val="003399"/>
                </a:solidFill>
                <a:latin typeface="Arial" charset="0"/>
                <a:ea typeface="ＭＳ Ｐゴシック" charset="0"/>
              </a:rPr>
              <a:t>Chinese</a:t>
            </a:r>
            <a:r>
              <a:rPr lang="fr-FR" sz="2400" b="1" dirty="0">
                <a:solidFill>
                  <a:srgbClr val="003399"/>
                </a:solidFill>
                <a:latin typeface="Arial" charset="0"/>
                <a:ea typeface="ＭＳ Ｐゴシック" charset="0"/>
              </a:rPr>
              <a:t> and French </a:t>
            </a:r>
            <a:r>
              <a:rPr lang="fr-FR" sz="2400" b="1" dirty="0" err="1">
                <a:solidFill>
                  <a:srgbClr val="003399"/>
                </a:solidFill>
                <a:latin typeface="Arial" charset="0"/>
                <a:ea typeface="ＭＳ Ｐゴシック" charset="0"/>
              </a:rPr>
              <a:t>sociology</a:t>
            </a:r>
            <a:r>
              <a:rPr lang="fr-FR" sz="2400" b="1" dirty="0">
                <a:solidFill>
                  <a:srgbClr val="003399"/>
                </a:solidFill>
                <a:latin typeface="Arial" charset="0"/>
                <a:ea typeface="ＭＳ Ｐゴシック" charset="0"/>
              </a:rPr>
              <a:t> of </a:t>
            </a:r>
            <a:r>
              <a:rPr lang="fr-FR" sz="2400" b="1" dirty="0" err="1">
                <a:solidFill>
                  <a:srgbClr val="003399"/>
                </a:solidFill>
                <a:latin typeface="Arial" charset="0"/>
                <a:ea typeface="ＭＳ Ｐゴシック" charset="0"/>
              </a:rPr>
              <a:t>emotions</a:t>
            </a:r>
            <a:endParaRPr lang="fr-FR" sz="2400" b="1" dirty="0">
              <a:solidFill>
                <a:srgbClr val="003399"/>
              </a:solidFill>
              <a:latin typeface="Arial" charset="0"/>
              <a:ea typeface="ＭＳ Ｐゴシック" charset="0"/>
            </a:endParaRPr>
          </a:p>
        </p:txBody>
      </p:sp>
      <p:sp>
        <p:nvSpPr>
          <p:cNvPr id="15362" name="Rectangle 4"/>
          <p:cNvSpPr>
            <a:spLocks noChangeArrowheads="1"/>
          </p:cNvSpPr>
          <p:nvPr/>
        </p:nvSpPr>
        <p:spPr bwMode="auto">
          <a:xfrm>
            <a:off x="609600" y="1125538"/>
            <a:ext cx="7737475" cy="5213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lvl="1" algn="just">
              <a:spcBef>
                <a:spcPct val="20000"/>
              </a:spcBef>
              <a:buClr>
                <a:srgbClr val="336699"/>
              </a:buClr>
              <a:buSzPct val="80000"/>
              <a:defRPr/>
            </a:pPr>
            <a:endParaRPr lang="en-US" sz="1800" dirty="0"/>
          </a:p>
          <a:p>
            <a:pPr marL="0" lvl="1" algn="just">
              <a:defRPr/>
            </a:pPr>
            <a:endParaRPr lang="en-US" sz="1800" b="1" dirty="0"/>
          </a:p>
          <a:p>
            <a:pPr marL="0" lvl="1" algn="just">
              <a:defRPr/>
            </a:pPr>
            <a:endParaRPr lang="en-US" sz="1800" b="1" dirty="0"/>
          </a:p>
          <a:p>
            <a:pPr lvl="1" algn="just">
              <a:spcBef>
                <a:spcPct val="20000"/>
              </a:spcBef>
              <a:buClr>
                <a:srgbClr val="336699"/>
              </a:buClr>
              <a:buSzPct val="80000"/>
              <a:defRPr/>
            </a:pPr>
            <a:endParaRPr lang="en-US" sz="1800" dirty="0"/>
          </a:p>
          <a:p>
            <a:pPr lvl="1" algn="just">
              <a:spcBef>
                <a:spcPct val="20000"/>
              </a:spcBef>
              <a:buClr>
                <a:srgbClr val="336699"/>
              </a:buClr>
              <a:buSzPct val="80000"/>
              <a:defRPr/>
            </a:pPr>
            <a:endParaRPr lang="en-US" sz="1800" dirty="0"/>
          </a:p>
        </p:txBody>
      </p:sp>
      <p:sp>
        <p:nvSpPr>
          <p:cNvPr id="2" name="ZoneTexte 1"/>
          <p:cNvSpPr txBox="1"/>
          <p:nvPr/>
        </p:nvSpPr>
        <p:spPr>
          <a:xfrm>
            <a:off x="827584" y="1484784"/>
            <a:ext cx="7992888" cy="4524316"/>
          </a:xfrm>
          <a:prstGeom prst="rect">
            <a:avLst/>
          </a:prstGeom>
          <a:noFill/>
        </p:spPr>
        <p:txBody>
          <a:bodyPr wrap="square" rtlCol="0">
            <a:spAutoFit/>
          </a:bodyPr>
          <a:lstStyle/>
          <a:p>
            <a:endParaRPr lang="fr-FR" sz="1600" b="1" dirty="0"/>
          </a:p>
          <a:p>
            <a:r>
              <a:rPr lang="fr-FR" sz="1600" b="1" dirty="0"/>
              <a:t>2.1. Migration and </a:t>
            </a:r>
            <a:r>
              <a:rPr lang="fr-FR" sz="1600" b="1" dirty="0" err="1"/>
              <a:t>emotions</a:t>
            </a:r>
            <a:r>
              <a:rPr lang="fr-FR" sz="1600" b="1" dirty="0"/>
              <a:t> </a:t>
            </a:r>
          </a:p>
          <a:p>
            <a:pPr algn="just"/>
            <a:endParaRPr lang="fr-FR" sz="1600" dirty="0"/>
          </a:p>
          <a:p>
            <a:pPr algn="just"/>
            <a:r>
              <a:rPr lang="fr-FR" sz="1600" dirty="0"/>
              <a:t>How migrants, </a:t>
            </a:r>
            <a:r>
              <a:rPr lang="fr-FR" sz="1600" dirty="0" err="1"/>
              <a:t>asylum</a:t>
            </a:r>
            <a:r>
              <a:rPr lang="fr-FR" sz="1600" dirty="0"/>
              <a:t> </a:t>
            </a:r>
            <a:r>
              <a:rPr lang="fr-FR" sz="1600" dirty="0" err="1"/>
              <a:t>seekers</a:t>
            </a:r>
            <a:r>
              <a:rPr lang="fr-FR" sz="1600" dirty="0"/>
              <a:t>, </a:t>
            </a:r>
            <a:r>
              <a:rPr lang="fr-FR" sz="1600" dirty="0" err="1"/>
              <a:t>refugees</a:t>
            </a:r>
            <a:r>
              <a:rPr lang="fr-FR" sz="1600" dirty="0"/>
              <a:t>… in Europe as in China are able to </a:t>
            </a:r>
            <a:r>
              <a:rPr lang="fr-FR" sz="1600" dirty="0" err="1"/>
              <a:t>answer</a:t>
            </a:r>
            <a:r>
              <a:rPr lang="fr-FR" sz="1600" dirty="0"/>
              <a:t> to the injonction to « </a:t>
            </a:r>
            <a:r>
              <a:rPr lang="fr-FR" sz="1600" dirty="0" err="1"/>
              <a:t>be</a:t>
            </a:r>
            <a:r>
              <a:rPr lang="fr-FR" sz="1600" dirty="0"/>
              <a:t> </a:t>
            </a:r>
            <a:r>
              <a:rPr lang="fr-FR" sz="1600" dirty="0" err="1"/>
              <a:t>oneself</a:t>
            </a:r>
            <a:r>
              <a:rPr lang="fr-FR" sz="1600" dirty="0"/>
              <a:t> » in the </a:t>
            </a:r>
            <a:r>
              <a:rPr lang="fr-FR" sz="1600" dirty="0" err="1"/>
              <a:t>emotional</a:t>
            </a:r>
            <a:r>
              <a:rPr lang="fr-FR" sz="1600" dirty="0"/>
              <a:t> </a:t>
            </a:r>
            <a:r>
              <a:rPr lang="fr-FR" sz="1600" dirty="0" err="1"/>
              <a:t>capitalism</a:t>
            </a:r>
            <a:r>
              <a:rPr lang="fr-FR" sz="1600" dirty="0"/>
              <a:t>? The </a:t>
            </a:r>
            <a:r>
              <a:rPr lang="fr-FR" sz="1600" dirty="0" err="1"/>
              <a:t>migratory</a:t>
            </a:r>
            <a:r>
              <a:rPr lang="fr-FR" sz="1600" dirty="0"/>
              <a:t> </a:t>
            </a:r>
            <a:r>
              <a:rPr lang="fr-FR" sz="1600" dirty="0" err="1"/>
              <a:t>ordeals</a:t>
            </a:r>
            <a:r>
              <a:rPr lang="fr-FR" sz="1600" dirty="0"/>
              <a:t> are </a:t>
            </a:r>
            <a:r>
              <a:rPr lang="fr-FR" sz="1600" dirty="0" err="1"/>
              <a:t>analyzed</a:t>
            </a:r>
            <a:r>
              <a:rPr lang="fr-FR" sz="1600" dirty="0"/>
              <a:t> by </a:t>
            </a:r>
            <a:r>
              <a:rPr lang="fr-FR" sz="1600" dirty="0" err="1"/>
              <a:t>both</a:t>
            </a:r>
            <a:r>
              <a:rPr lang="fr-FR" sz="1600" dirty="0"/>
              <a:t> </a:t>
            </a:r>
            <a:r>
              <a:rPr lang="fr-FR" sz="1600" dirty="0" err="1"/>
              <a:t>Chinese</a:t>
            </a:r>
            <a:r>
              <a:rPr lang="fr-FR" sz="1600" dirty="0"/>
              <a:t> </a:t>
            </a:r>
            <a:r>
              <a:rPr lang="fr-FR" sz="1600" dirty="0" err="1"/>
              <a:t>sociologists</a:t>
            </a:r>
            <a:r>
              <a:rPr lang="fr-FR" sz="1600" dirty="0"/>
              <a:t> on </a:t>
            </a:r>
            <a:r>
              <a:rPr lang="fr-FR" sz="1600" dirty="0" err="1"/>
              <a:t>internal</a:t>
            </a:r>
            <a:r>
              <a:rPr lang="fr-FR" sz="1600" dirty="0"/>
              <a:t> migration and by French </a:t>
            </a:r>
            <a:r>
              <a:rPr lang="fr-FR" sz="1600" dirty="0" err="1"/>
              <a:t>sociologists</a:t>
            </a:r>
            <a:r>
              <a:rPr lang="fr-FR" sz="1600" dirty="0"/>
              <a:t> on international migration </a:t>
            </a:r>
            <a:r>
              <a:rPr lang="fr-FR" sz="1600" dirty="0" err="1"/>
              <a:t>taking</a:t>
            </a:r>
            <a:r>
              <a:rPr lang="fr-FR" sz="1600" dirty="0"/>
              <a:t> </a:t>
            </a:r>
            <a:r>
              <a:rPr lang="fr-FR" sz="1600" dirty="0" err="1"/>
              <a:t>into</a:t>
            </a:r>
            <a:r>
              <a:rPr lang="fr-FR" sz="1600" dirty="0"/>
              <a:t> </a:t>
            </a:r>
            <a:r>
              <a:rPr lang="fr-FR" sz="1600" dirty="0" err="1"/>
              <a:t>consideration</a:t>
            </a:r>
            <a:r>
              <a:rPr lang="fr-FR" sz="1600" dirty="0"/>
              <a:t> the </a:t>
            </a:r>
            <a:r>
              <a:rPr lang="fr-FR" sz="1600" i="1" dirty="0" err="1"/>
              <a:t>emotional</a:t>
            </a:r>
            <a:r>
              <a:rPr lang="fr-FR" sz="1600" i="1" dirty="0"/>
              <a:t> </a:t>
            </a:r>
            <a:r>
              <a:rPr lang="fr-FR" sz="1600" i="1" dirty="0" err="1"/>
              <a:t>skills</a:t>
            </a:r>
            <a:r>
              <a:rPr lang="fr-FR" sz="1600" i="1" dirty="0"/>
              <a:t> </a:t>
            </a:r>
            <a:r>
              <a:rPr lang="fr-FR" sz="1600" dirty="0"/>
              <a:t>and </a:t>
            </a:r>
            <a:r>
              <a:rPr lang="fr-FR" sz="1600" i="1" dirty="0" err="1"/>
              <a:t>emotional</a:t>
            </a:r>
            <a:r>
              <a:rPr lang="fr-FR" sz="1600" i="1" dirty="0"/>
              <a:t> capital </a:t>
            </a:r>
            <a:r>
              <a:rPr lang="fr-FR" sz="1600" dirty="0"/>
              <a:t>(</a:t>
            </a:r>
            <a:r>
              <a:rPr lang="fr-FR" sz="1600" dirty="0" err="1"/>
              <a:t>Illouz</a:t>
            </a:r>
            <a:r>
              <a:rPr lang="fr-FR" sz="1600" dirty="0"/>
              <a:t>, 2017).</a:t>
            </a:r>
          </a:p>
          <a:p>
            <a:pPr algn="just"/>
            <a:endParaRPr lang="fr-FR" sz="1600" dirty="0"/>
          </a:p>
          <a:p>
            <a:pPr algn="just"/>
            <a:r>
              <a:rPr lang="fr-FR" sz="1600" dirty="0"/>
              <a:t>The migrants in China (Sun </a:t>
            </a:r>
            <a:r>
              <a:rPr lang="fr-FR" sz="1600" dirty="0" err="1"/>
              <a:t>Feiyu</a:t>
            </a:r>
            <a:r>
              <a:rPr lang="fr-FR" sz="1600" dirty="0"/>
              <a:t>, 2015) or </a:t>
            </a:r>
            <a:r>
              <a:rPr lang="fr-FR" sz="1600" dirty="0" err="1"/>
              <a:t>asylum</a:t>
            </a:r>
            <a:r>
              <a:rPr lang="fr-FR" sz="1600" dirty="0"/>
              <a:t> </a:t>
            </a:r>
            <a:r>
              <a:rPr lang="fr-FR" sz="1600" dirty="0" err="1"/>
              <a:t>seekers</a:t>
            </a:r>
            <a:r>
              <a:rPr lang="fr-FR" sz="1600" dirty="0"/>
              <a:t> in Europe (</a:t>
            </a:r>
            <a:r>
              <a:rPr lang="fr-FR" sz="1600" dirty="0" err="1"/>
              <a:t>Tcholakova</a:t>
            </a:r>
            <a:r>
              <a:rPr lang="fr-FR" sz="1600" dirty="0"/>
              <a:t>, 2008) are </a:t>
            </a:r>
            <a:r>
              <a:rPr lang="fr-FR" sz="1600" dirty="0" err="1"/>
              <a:t>producing</a:t>
            </a:r>
            <a:r>
              <a:rPr lang="fr-FR" sz="1600" dirty="0"/>
              <a:t> narratives of </a:t>
            </a:r>
            <a:r>
              <a:rPr lang="fr-FR" sz="1600" dirty="0" err="1"/>
              <a:t>suffering</a:t>
            </a:r>
            <a:r>
              <a:rPr lang="fr-FR" sz="1600" dirty="0"/>
              <a:t> </a:t>
            </a:r>
            <a:r>
              <a:rPr lang="fr-FR" sz="1600" dirty="0" err="1"/>
              <a:t>which</a:t>
            </a:r>
            <a:r>
              <a:rPr lang="fr-FR" sz="1600" dirty="0"/>
              <a:t> are  </a:t>
            </a:r>
            <a:r>
              <a:rPr lang="fr-FR" sz="1600" dirty="0" err="1"/>
              <a:t>presented</a:t>
            </a:r>
            <a:r>
              <a:rPr lang="fr-FR" sz="1600" dirty="0"/>
              <a:t> as </a:t>
            </a:r>
            <a:r>
              <a:rPr lang="fr-FR" sz="1600" dirty="0" err="1"/>
              <a:t>being</a:t>
            </a:r>
            <a:r>
              <a:rPr lang="fr-FR" sz="1600" dirty="0"/>
              <a:t> </a:t>
            </a:r>
            <a:r>
              <a:rPr lang="fr-FR" sz="1600" dirty="0" err="1"/>
              <a:t>required</a:t>
            </a:r>
            <a:r>
              <a:rPr lang="fr-FR" sz="1600" dirty="0"/>
              <a:t> to control </a:t>
            </a:r>
            <a:r>
              <a:rPr lang="fr-FR" sz="1600" dirty="0" err="1"/>
              <a:t>their</a:t>
            </a:r>
            <a:r>
              <a:rPr lang="fr-FR" sz="1600" dirty="0"/>
              <a:t> </a:t>
            </a:r>
            <a:r>
              <a:rPr lang="fr-FR" sz="1600" dirty="0" err="1"/>
              <a:t>emotions</a:t>
            </a:r>
            <a:r>
              <a:rPr lang="fr-FR" sz="1600" dirty="0"/>
              <a:t> and </a:t>
            </a:r>
            <a:r>
              <a:rPr lang="fr-FR" sz="1600" dirty="0" err="1"/>
              <a:t>those</a:t>
            </a:r>
            <a:r>
              <a:rPr lang="fr-FR" sz="1600" dirty="0"/>
              <a:t> of </a:t>
            </a:r>
            <a:r>
              <a:rPr lang="fr-FR" sz="1600" dirty="0" err="1"/>
              <a:t>Others</a:t>
            </a:r>
            <a:r>
              <a:rPr lang="fr-FR" sz="1600" dirty="0"/>
              <a:t>, to </a:t>
            </a:r>
            <a:r>
              <a:rPr lang="fr-FR" sz="1600" dirty="0" err="1"/>
              <a:t>draw</a:t>
            </a:r>
            <a:r>
              <a:rPr lang="fr-FR" sz="1600" dirty="0"/>
              <a:t> distinctions </a:t>
            </a:r>
            <a:r>
              <a:rPr lang="fr-FR" sz="1600" dirty="0" err="1"/>
              <a:t>between</a:t>
            </a:r>
            <a:r>
              <a:rPr lang="fr-FR" sz="1600" dirty="0"/>
              <a:t> </a:t>
            </a:r>
            <a:r>
              <a:rPr lang="fr-FR" sz="1600" dirty="0" err="1"/>
              <a:t>these</a:t>
            </a:r>
            <a:r>
              <a:rPr lang="fr-FR" sz="1600" dirty="0"/>
              <a:t> </a:t>
            </a:r>
            <a:r>
              <a:rPr lang="fr-FR" sz="1600" dirty="0" err="1"/>
              <a:t>emotions</a:t>
            </a:r>
            <a:r>
              <a:rPr lang="fr-FR" sz="1600" dirty="0"/>
              <a:t> to guide </a:t>
            </a:r>
            <a:r>
              <a:rPr lang="fr-FR" sz="1600" dirty="0" err="1"/>
              <a:t>their</a:t>
            </a:r>
            <a:r>
              <a:rPr lang="fr-FR" sz="1600" dirty="0"/>
              <a:t> action.</a:t>
            </a:r>
          </a:p>
          <a:p>
            <a:pPr algn="just"/>
            <a:endParaRPr lang="fr-FR" sz="1600" dirty="0"/>
          </a:p>
          <a:p>
            <a:pPr algn="just"/>
            <a:r>
              <a:rPr lang="fr-FR" sz="1600" dirty="0"/>
              <a:t>Emotions in the </a:t>
            </a:r>
            <a:r>
              <a:rPr lang="fr-FR" sz="1600" dirty="0" err="1"/>
              <a:t>migratory</a:t>
            </a:r>
            <a:r>
              <a:rPr lang="fr-FR" sz="1600" dirty="0"/>
              <a:t> </a:t>
            </a:r>
            <a:r>
              <a:rPr lang="fr-FR" sz="1600" dirty="0" err="1"/>
              <a:t>ordeal</a:t>
            </a:r>
            <a:r>
              <a:rPr lang="fr-FR" sz="1600" dirty="0"/>
              <a:t> are </a:t>
            </a:r>
            <a:r>
              <a:rPr lang="fr-FR" sz="1600" dirty="0" err="1"/>
              <a:t>analyzed</a:t>
            </a:r>
            <a:r>
              <a:rPr lang="fr-FR" sz="1600" dirty="0"/>
              <a:t> as </a:t>
            </a:r>
            <a:r>
              <a:rPr lang="fr-FR" sz="1600" dirty="0" err="1"/>
              <a:t>categories</a:t>
            </a:r>
            <a:r>
              <a:rPr lang="fr-FR" sz="1600" dirty="0"/>
              <a:t> of classification and quantification </a:t>
            </a:r>
            <a:r>
              <a:rPr lang="fr-FR" sz="1600" dirty="0" err="1"/>
              <a:t>that</a:t>
            </a:r>
            <a:r>
              <a:rPr lang="fr-FR" sz="1600" dirty="0"/>
              <a:t> </a:t>
            </a:r>
            <a:r>
              <a:rPr lang="fr-FR" sz="1600" dirty="0" err="1"/>
              <a:t>shape</a:t>
            </a:r>
            <a:r>
              <a:rPr lang="fr-FR" sz="1600" dirty="0"/>
              <a:t> </a:t>
            </a:r>
            <a:r>
              <a:rPr lang="fr-FR" sz="1600" i="1" dirty="0" err="1"/>
              <a:t>emotional</a:t>
            </a:r>
            <a:r>
              <a:rPr lang="fr-FR" sz="1600" i="1" dirty="0"/>
              <a:t> </a:t>
            </a:r>
            <a:r>
              <a:rPr lang="fr-FR" sz="1600" i="1" dirty="0" err="1"/>
              <a:t>fields</a:t>
            </a:r>
            <a:r>
              <a:rPr lang="fr-FR" sz="1600" i="1" dirty="0"/>
              <a:t> </a:t>
            </a:r>
            <a:r>
              <a:rPr lang="fr-FR" sz="1600" dirty="0"/>
              <a:t>(</a:t>
            </a:r>
            <a:r>
              <a:rPr lang="fr-FR" sz="1600" dirty="0" err="1"/>
              <a:t>Illouz</a:t>
            </a:r>
            <a:r>
              <a:rPr lang="fr-FR" sz="1600" dirty="0"/>
              <a:t>, 2017) </a:t>
            </a:r>
            <a:r>
              <a:rPr lang="fr-FR" sz="1600" dirty="0" err="1"/>
              <a:t>where</a:t>
            </a:r>
            <a:r>
              <a:rPr lang="fr-FR" sz="1600" dirty="0"/>
              <a:t> migrants are </a:t>
            </a:r>
            <a:r>
              <a:rPr lang="fr-FR" sz="1600" dirty="0" err="1"/>
              <a:t>required</a:t>
            </a:r>
            <a:r>
              <a:rPr lang="fr-FR" sz="1600" dirty="0"/>
              <a:t> to expose and </a:t>
            </a:r>
            <a:r>
              <a:rPr lang="fr-FR" sz="1600" dirty="0" err="1"/>
              <a:t>publicly</a:t>
            </a:r>
            <a:r>
              <a:rPr lang="fr-FR" sz="1600" dirty="0"/>
              <a:t> tell </a:t>
            </a:r>
            <a:r>
              <a:rPr lang="fr-FR" sz="1600" dirty="0" err="1"/>
              <a:t>their</a:t>
            </a:r>
            <a:r>
              <a:rPr lang="fr-FR" sz="1600" dirty="0"/>
              <a:t> </a:t>
            </a:r>
            <a:r>
              <a:rPr lang="fr-FR" sz="1600" dirty="0" err="1"/>
              <a:t>identity</a:t>
            </a:r>
            <a:r>
              <a:rPr lang="fr-FR" sz="1600" dirty="0"/>
              <a:t> and </a:t>
            </a:r>
            <a:r>
              <a:rPr lang="fr-FR" sz="1600" dirty="0" err="1"/>
              <a:t>where</a:t>
            </a:r>
            <a:r>
              <a:rPr lang="fr-FR" sz="1600" dirty="0"/>
              <a:t> feelings </a:t>
            </a:r>
            <a:r>
              <a:rPr lang="fr-FR" sz="1600" dirty="0" err="1"/>
              <a:t>become</a:t>
            </a:r>
            <a:r>
              <a:rPr lang="fr-FR" sz="1600" dirty="0"/>
              <a:t> instruments of social </a:t>
            </a:r>
            <a:r>
              <a:rPr lang="fr-FR" sz="1600" dirty="0" err="1"/>
              <a:t>designation</a:t>
            </a:r>
            <a:r>
              <a:rPr lang="fr-FR" sz="1600" dirty="0"/>
              <a:t> and </a:t>
            </a:r>
            <a:r>
              <a:rPr lang="fr-FR" sz="1600" dirty="0" err="1"/>
              <a:t>stigmatization</a:t>
            </a:r>
            <a:r>
              <a:rPr lang="fr-FR" sz="1600" dirty="0"/>
              <a:t>.</a:t>
            </a:r>
            <a:endParaRPr lang="fr-FR" sz="1600" b="1" dirty="0"/>
          </a:p>
        </p:txBody>
      </p:sp>
    </p:spTree>
    <p:extLst>
      <p:ext uri="{BB962C8B-B14F-4D97-AF65-F5344CB8AC3E}">
        <p14:creationId xmlns:p14="http://schemas.microsoft.com/office/powerpoint/2010/main" val="2750664778"/>
      </p:ext>
    </p:extLst>
  </p:cSld>
  <p:clrMapOvr>
    <a:masterClrMapping/>
  </p:clrMapOvr>
  <p:transition spd="med">
    <p:randomBar dir="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ctrTitle"/>
          </p:nvPr>
        </p:nvSpPr>
        <p:spPr>
          <a:xfrm>
            <a:off x="719138" y="358775"/>
            <a:ext cx="7772400" cy="792163"/>
          </a:xfrm>
          <a:ln w="38100">
            <a:solidFill>
              <a:srgbClr val="336699"/>
            </a:solidFill>
            <a:miter lim="800000"/>
            <a:headEnd/>
            <a:tailEnd/>
          </a:ln>
        </p:spPr>
        <p:txBody>
          <a:bodyPr/>
          <a:lstStyle/>
          <a:p>
            <a:pPr eaLnBrk="1" hangingPunct="1"/>
            <a:r>
              <a:rPr lang="fr-FR" sz="2400" b="1" dirty="0">
                <a:solidFill>
                  <a:srgbClr val="003399"/>
                </a:solidFill>
                <a:latin typeface="Arial" charset="0"/>
                <a:ea typeface="ＭＳ Ｐゴシック" charset="0"/>
              </a:rPr>
              <a:t>2. Common </a:t>
            </a:r>
            <a:r>
              <a:rPr lang="fr-FR" sz="2400" b="1" dirty="0" err="1">
                <a:solidFill>
                  <a:srgbClr val="003399"/>
                </a:solidFill>
                <a:latin typeface="Arial" charset="0"/>
                <a:ea typeface="ＭＳ Ｐゴシック" charset="0"/>
              </a:rPr>
              <a:t>spaces</a:t>
            </a:r>
            <a:r>
              <a:rPr lang="fr-FR" sz="2400" b="1" dirty="0">
                <a:solidFill>
                  <a:srgbClr val="003399"/>
                </a:solidFill>
                <a:latin typeface="Arial" charset="0"/>
                <a:ea typeface="ＭＳ Ｐゴシック" charset="0"/>
              </a:rPr>
              <a:t> in </a:t>
            </a:r>
            <a:r>
              <a:rPr lang="fr-FR" sz="2400" b="1" dirty="0" err="1">
                <a:solidFill>
                  <a:srgbClr val="003399"/>
                </a:solidFill>
                <a:latin typeface="Arial" charset="0"/>
                <a:ea typeface="ＭＳ Ｐゴシック" charset="0"/>
              </a:rPr>
              <a:t>Chinese</a:t>
            </a:r>
            <a:r>
              <a:rPr lang="fr-FR" sz="2400" b="1" dirty="0">
                <a:solidFill>
                  <a:srgbClr val="003399"/>
                </a:solidFill>
                <a:latin typeface="Arial" charset="0"/>
                <a:ea typeface="ＭＳ Ｐゴシック" charset="0"/>
              </a:rPr>
              <a:t> and French </a:t>
            </a:r>
            <a:r>
              <a:rPr lang="fr-FR" sz="2400" b="1" dirty="0" err="1">
                <a:solidFill>
                  <a:srgbClr val="003399"/>
                </a:solidFill>
                <a:latin typeface="Arial" charset="0"/>
                <a:ea typeface="ＭＳ Ｐゴシック" charset="0"/>
              </a:rPr>
              <a:t>Sociology</a:t>
            </a:r>
            <a:r>
              <a:rPr lang="fr-FR" sz="2400" b="1" dirty="0">
                <a:solidFill>
                  <a:srgbClr val="003399"/>
                </a:solidFill>
                <a:latin typeface="Arial" charset="0"/>
                <a:ea typeface="ＭＳ Ｐゴシック" charset="0"/>
              </a:rPr>
              <a:t> of </a:t>
            </a:r>
            <a:r>
              <a:rPr lang="fr-FR" sz="2400" b="1" dirty="0" err="1">
                <a:solidFill>
                  <a:srgbClr val="003399"/>
                </a:solidFill>
                <a:latin typeface="Arial" charset="0"/>
                <a:ea typeface="ＭＳ Ｐゴシック" charset="0"/>
              </a:rPr>
              <a:t>emotions</a:t>
            </a:r>
            <a:endParaRPr lang="fr-FR" sz="2400" b="1" dirty="0">
              <a:solidFill>
                <a:srgbClr val="003399"/>
              </a:solidFill>
              <a:latin typeface="Arial" charset="0"/>
              <a:ea typeface="ＭＳ Ｐゴシック" charset="0"/>
            </a:endParaRPr>
          </a:p>
        </p:txBody>
      </p:sp>
      <p:sp>
        <p:nvSpPr>
          <p:cNvPr id="15362" name="Rectangle 4"/>
          <p:cNvSpPr>
            <a:spLocks noChangeArrowheads="1"/>
          </p:cNvSpPr>
          <p:nvPr/>
        </p:nvSpPr>
        <p:spPr bwMode="auto">
          <a:xfrm>
            <a:off x="609600" y="1125538"/>
            <a:ext cx="7737475" cy="5213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lvl="1" algn="just">
              <a:spcBef>
                <a:spcPct val="20000"/>
              </a:spcBef>
              <a:buClr>
                <a:srgbClr val="336699"/>
              </a:buClr>
              <a:buSzPct val="80000"/>
              <a:defRPr/>
            </a:pPr>
            <a:endParaRPr lang="en-US" sz="1800" dirty="0"/>
          </a:p>
          <a:p>
            <a:pPr marL="0" lvl="1" algn="just">
              <a:defRPr/>
            </a:pPr>
            <a:endParaRPr lang="en-US" sz="1800" b="1" dirty="0"/>
          </a:p>
          <a:p>
            <a:pPr marL="0" lvl="1" algn="just">
              <a:defRPr/>
            </a:pPr>
            <a:endParaRPr lang="en-US" sz="1800" b="1" dirty="0"/>
          </a:p>
          <a:p>
            <a:pPr lvl="1" algn="just">
              <a:spcBef>
                <a:spcPct val="20000"/>
              </a:spcBef>
              <a:buClr>
                <a:srgbClr val="336699"/>
              </a:buClr>
              <a:buSzPct val="80000"/>
              <a:defRPr/>
            </a:pPr>
            <a:endParaRPr lang="en-US" sz="1800" dirty="0"/>
          </a:p>
          <a:p>
            <a:pPr lvl="1" algn="just">
              <a:spcBef>
                <a:spcPct val="20000"/>
              </a:spcBef>
              <a:buClr>
                <a:srgbClr val="336699"/>
              </a:buClr>
              <a:buSzPct val="80000"/>
              <a:defRPr/>
            </a:pPr>
            <a:endParaRPr lang="en-US" sz="1800" dirty="0"/>
          </a:p>
        </p:txBody>
      </p:sp>
      <p:sp>
        <p:nvSpPr>
          <p:cNvPr id="2" name="ZoneTexte 1"/>
          <p:cNvSpPr txBox="1"/>
          <p:nvPr/>
        </p:nvSpPr>
        <p:spPr>
          <a:xfrm>
            <a:off x="1043608" y="1556792"/>
            <a:ext cx="7992888" cy="4524316"/>
          </a:xfrm>
          <a:prstGeom prst="rect">
            <a:avLst/>
          </a:prstGeom>
          <a:noFill/>
        </p:spPr>
        <p:txBody>
          <a:bodyPr wrap="square" rtlCol="0">
            <a:spAutoFit/>
          </a:bodyPr>
          <a:lstStyle/>
          <a:p>
            <a:endParaRPr lang="fr-FR" sz="1600" b="1" dirty="0"/>
          </a:p>
          <a:p>
            <a:r>
              <a:rPr lang="fr-FR" sz="1600" b="1" dirty="0"/>
              <a:t>2.2.  </a:t>
            </a:r>
            <a:r>
              <a:rPr lang="fr-FR" sz="1600" b="1" dirty="0" err="1"/>
              <a:t>Work</a:t>
            </a:r>
            <a:r>
              <a:rPr lang="fr-FR" sz="1600" b="1" dirty="0"/>
              <a:t>, </a:t>
            </a:r>
            <a:r>
              <a:rPr lang="fr-FR" sz="1600" b="1" dirty="0" err="1"/>
              <a:t>subalternity</a:t>
            </a:r>
            <a:r>
              <a:rPr lang="fr-FR" sz="1600" b="1" dirty="0"/>
              <a:t> and </a:t>
            </a:r>
            <a:r>
              <a:rPr lang="fr-FR" sz="1600" b="1" dirty="0" err="1"/>
              <a:t>contempt</a:t>
            </a:r>
            <a:r>
              <a:rPr lang="fr-FR" sz="1600" b="1" dirty="0"/>
              <a:t> </a:t>
            </a:r>
            <a:endParaRPr lang="fr-FR" sz="1600" dirty="0"/>
          </a:p>
          <a:p>
            <a:pPr algn="just"/>
            <a:endParaRPr lang="en-GB" sz="1600" dirty="0"/>
          </a:p>
          <a:p>
            <a:pPr algn="just"/>
            <a:r>
              <a:rPr lang="en-GB" sz="1600" dirty="0"/>
              <a:t>In France – in Europe- less-qualified workers in subaltern condition are subjected to dominations, symbolic and identity-threatening violence, and discrimination even racism in their respective labour markets. Symbolic violence is constructed in professional relationships by means of phenomena of horizontal and vertical social disqualification, alienation of identities, </a:t>
            </a:r>
            <a:r>
              <a:rPr lang="en-GB" sz="1600" i="1" dirty="0"/>
              <a:t>contempt and humiliation </a:t>
            </a:r>
            <a:r>
              <a:rPr lang="en-GB" sz="1600" dirty="0"/>
              <a:t>(Roulleau-Berger, 2010; </a:t>
            </a:r>
            <a:r>
              <a:rPr lang="en-GB" sz="1600" dirty="0" err="1"/>
              <a:t>Giraudo</a:t>
            </a:r>
            <a:r>
              <a:rPr lang="en-GB" sz="1600" dirty="0"/>
              <a:t>, 2014; </a:t>
            </a:r>
            <a:r>
              <a:rPr lang="en-GB" sz="1600" dirty="0" err="1"/>
              <a:t>Jounin</a:t>
            </a:r>
            <a:r>
              <a:rPr lang="en-GB" sz="1600" dirty="0"/>
              <a:t>, 2018; </a:t>
            </a:r>
            <a:r>
              <a:rPr lang="en-GB" sz="1600" dirty="0" err="1"/>
              <a:t>Séhili</a:t>
            </a:r>
            <a:r>
              <a:rPr lang="en-GB" sz="1600" dirty="0"/>
              <a:t>, 2017). </a:t>
            </a:r>
          </a:p>
          <a:p>
            <a:pPr algn="just"/>
            <a:endParaRPr lang="en-GB" sz="1600" dirty="0"/>
          </a:p>
          <a:p>
            <a:pPr algn="just"/>
            <a:r>
              <a:rPr lang="en-GB" sz="1600" dirty="0"/>
              <a:t>In China the figure of the young migrant worker or </a:t>
            </a:r>
            <a:r>
              <a:rPr lang="en-GB" sz="1600" i="1" dirty="0" err="1"/>
              <a:t>nongmingong</a:t>
            </a:r>
            <a:r>
              <a:rPr lang="en-GB" sz="1600" dirty="0"/>
              <a:t> has thus become truly emblematic in the apprehension of the new </a:t>
            </a:r>
            <a:r>
              <a:rPr lang="en-GB" sz="1600" dirty="0" err="1"/>
              <a:t>subalternity</a:t>
            </a:r>
            <a:r>
              <a:rPr lang="en-GB" sz="1600" dirty="0"/>
              <a:t> in China (</a:t>
            </a:r>
            <a:r>
              <a:rPr lang="en-GB" sz="1600" dirty="0" err="1"/>
              <a:t>Shen</a:t>
            </a:r>
            <a:r>
              <a:rPr lang="en-GB" sz="1600" dirty="0"/>
              <a:t> Yuan, 2011). This regime of new </a:t>
            </a:r>
            <a:r>
              <a:rPr lang="en-GB" sz="1600" dirty="0" err="1"/>
              <a:t>subalternity</a:t>
            </a:r>
            <a:r>
              <a:rPr lang="en-GB" sz="1600" dirty="0"/>
              <a:t> is constructed around </a:t>
            </a:r>
            <a:r>
              <a:rPr lang="en-GB" sz="1600" i="1" dirty="0"/>
              <a:t>grammars of contempt </a:t>
            </a:r>
            <a:r>
              <a:rPr lang="en-GB" sz="1600" dirty="0"/>
              <a:t>and</a:t>
            </a:r>
            <a:r>
              <a:rPr lang="en-GB" sz="1600" i="1" dirty="0"/>
              <a:t> indecency. </a:t>
            </a:r>
            <a:r>
              <a:rPr lang="en-GB" sz="1600" dirty="0"/>
              <a:t>Pun </a:t>
            </a:r>
            <a:r>
              <a:rPr lang="en-GB" sz="1600" dirty="0" err="1"/>
              <a:t>Ngai</a:t>
            </a:r>
            <a:r>
              <a:rPr lang="en-GB" sz="1600" dirty="0"/>
              <a:t> (2012)  shows in an hegemonic </a:t>
            </a:r>
            <a:r>
              <a:rPr lang="en-GB" sz="1600" dirty="0" err="1"/>
              <a:t>labor</a:t>
            </a:r>
            <a:r>
              <a:rPr lang="en-GB" sz="1600" dirty="0"/>
              <a:t> system based individuals are overexposed to the test of being unable to be themselves, to the loss of family and community ties. These self-ordeals create identity fractures that produce suicides in Chinese society posited as acts of resistance.</a:t>
            </a:r>
            <a:endParaRPr lang="fr-FR" sz="1600" dirty="0"/>
          </a:p>
          <a:p>
            <a:pPr algn="just"/>
            <a:endParaRPr lang="fr-FR" sz="1600" dirty="0"/>
          </a:p>
        </p:txBody>
      </p:sp>
    </p:spTree>
    <p:extLst>
      <p:ext uri="{BB962C8B-B14F-4D97-AF65-F5344CB8AC3E}">
        <p14:creationId xmlns:p14="http://schemas.microsoft.com/office/powerpoint/2010/main" val="4208576592"/>
      </p:ext>
    </p:extLst>
  </p:cSld>
  <p:clrMapOvr>
    <a:masterClrMapping/>
  </p:clrMapOvr>
  <p:transition spd="med">
    <p:randomBar dir="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ctrTitle"/>
          </p:nvPr>
        </p:nvSpPr>
        <p:spPr>
          <a:xfrm>
            <a:off x="719138" y="358775"/>
            <a:ext cx="7772400" cy="792163"/>
          </a:xfrm>
          <a:ln w="38100">
            <a:solidFill>
              <a:srgbClr val="336699"/>
            </a:solidFill>
            <a:miter lim="800000"/>
            <a:headEnd/>
            <a:tailEnd/>
          </a:ln>
        </p:spPr>
        <p:txBody>
          <a:bodyPr/>
          <a:lstStyle/>
          <a:p>
            <a:pPr eaLnBrk="1" hangingPunct="1"/>
            <a:r>
              <a:rPr lang="fr-FR" sz="2400" b="1" dirty="0">
                <a:solidFill>
                  <a:srgbClr val="003399"/>
                </a:solidFill>
                <a:latin typeface="Arial" charset="0"/>
                <a:ea typeface="ＭＳ Ｐゴシック" charset="0"/>
              </a:rPr>
              <a:t>3. </a:t>
            </a:r>
            <a:r>
              <a:rPr lang="fr-FR" sz="2400" b="1" dirty="0" err="1">
                <a:solidFill>
                  <a:srgbClr val="003399"/>
                </a:solidFill>
                <a:latin typeface="Arial" charset="0"/>
                <a:ea typeface="ＭＳ Ｐゴシック" charset="0"/>
              </a:rPr>
              <a:t>Discontinuous</a:t>
            </a:r>
            <a:r>
              <a:rPr lang="fr-FR" sz="2400" b="1" dirty="0">
                <a:solidFill>
                  <a:srgbClr val="003399"/>
                </a:solidFill>
                <a:latin typeface="Arial" charset="0"/>
                <a:ea typeface="ＭＳ Ｐゴシック" charset="0"/>
              </a:rPr>
              <a:t> </a:t>
            </a:r>
            <a:r>
              <a:rPr lang="fr-FR" sz="2400" b="1" dirty="0" err="1">
                <a:solidFill>
                  <a:srgbClr val="003399"/>
                </a:solidFill>
                <a:latin typeface="Arial" charset="0"/>
                <a:ea typeface="ＭＳ Ｐゴシック" charset="0"/>
              </a:rPr>
              <a:t>spaces</a:t>
            </a:r>
            <a:br>
              <a:rPr lang="fr-FR" sz="2400" b="1" dirty="0">
                <a:solidFill>
                  <a:srgbClr val="003399"/>
                </a:solidFill>
                <a:latin typeface="Arial" charset="0"/>
                <a:ea typeface="ＭＳ Ｐゴシック" charset="0"/>
              </a:rPr>
            </a:br>
            <a:r>
              <a:rPr lang="fr-FR" sz="2400" b="1" dirty="0">
                <a:solidFill>
                  <a:srgbClr val="003399"/>
                </a:solidFill>
                <a:latin typeface="Arial" charset="0"/>
                <a:ea typeface="ＭＳ Ｐゴシック" charset="0"/>
              </a:rPr>
              <a:t> in </a:t>
            </a:r>
            <a:r>
              <a:rPr lang="fr-FR" sz="2400" b="1" dirty="0" err="1">
                <a:solidFill>
                  <a:srgbClr val="003399"/>
                </a:solidFill>
                <a:latin typeface="Arial" charset="0"/>
                <a:ea typeface="ＭＳ Ｐゴシック" charset="0"/>
              </a:rPr>
              <a:t>Chinese</a:t>
            </a:r>
            <a:r>
              <a:rPr lang="fr-FR" sz="2400" b="1" dirty="0">
                <a:solidFill>
                  <a:srgbClr val="003399"/>
                </a:solidFill>
                <a:latin typeface="Arial" charset="0"/>
                <a:ea typeface="ＭＳ Ｐゴシック" charset="0"/>
              </a:rPr>
              <a:t> and French </a:t>
            </a:r>
            <a:r>
              <a:rPr lang="fr-FR" sz="2400" b="1" dirty="0" err="1">
                <a:solidFill>
                  <a:srgbClr val="003399"/>
                </a:solidFill>
                <a:latin typeface="Arial" charset="0"/>
                <a:ea typeface="ＭＳ Ｐゴシック" charset="0"/>
              </a:rPr>
              <a:t>Sociology</a:t>
            </a:r>
            <a:r>
              <a:rPr lang="fr-FR" sz="2400" b="1" dirty="0">
                <a:solidFill>
                  <a:srgbClr val="003399"/>
                </a:solidFill>
                <a:latin typeface="Arial" charset="0"/>
                <a:ea typeface="ＭＳ Ｐゴシック" charset="0"/>
              </a:rPr>
              <a:t> of </a:t>
            </a:r>
            <a:r>
              <a:rPr lang="fr-FR" sz="2400" b="1" dirty="0" err="1">
                <a:solidFill>
                  <a:srgbClr val="003399"/>
                </a:solidFill>
                <a:latin typeface="Arial" charset="0"/>
                <a:ea typeface="ＭＳ Ｐゴシック" charset="0"/>
              </a:rPr>
              <a:t>emotions</a:t>
            </a:r>
            <a:endParaRPr lang="fr-FR" sz="2400" b="1" dirty="0">
              <a:solidFill>
                <a:srgbClr val="003399"/>
              </a:solidFill>
              <a:latin typeface="Arial" charset="0"/>
              <a:ea typeface="ＭＳ Ｐゴシック" charset="0"/>
            </a:endParaRPr>
          </a:p>
        </p:txBody>
      </p:sp>
      <p:sp>
        <p:nvSpPr>
          <p:cNvPr id="15362" name="Rectangle 4"/>
          <p:cNvSpPr>
            <a:spLocks noChangeArrowheads="1"/>
          </p:cNvSpPr>
          <p:nvPr/>
        </p:nvSpPr>
        <p:spPr bwMode="auto">
          <a:xfrm>
            <a:off x="609600" y="1125538"/>
            <a:ext cx="7737475" cy="5213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lvl="1" algn="just">
              <a:spcBef>
                <a:spcPct val="20000"/>
              </a:spcBef>
              <a:buClr>
                <a:srgbClr val="336699"/>
              </a:buClr>
              <a:buSzPct val="80000"/>
              <a:defRPr/>
            </a:pPr>
            <a:endParaRPr lang="en-US" sz="1800" dirty="0"/>
          </a:p>
          <a:p>
            <a:pPr marL="0" lvl="1" algn="just">
              <a:defRPr/>
            </a:pPr>
            <a:endParaRPr lang="en-US" sz="1800" b="1" dirty="0"/>
          </a:p>
          <a:p>
            <a:pPr marL="0" lvl="1" algn="just">
              <a:defRPr/>
            </a:pPr>
            <a:endParaRPr lang="en-US" sz="1800" b="1" dirty="0"/>
          </a:p>
          <a:p>
            <a:pPr lvl="1" algn="just">
              <a:spcBef>
                <a:spcPct val="20000"/>
              </a:spcBef>
              <a:buClr>
                <a:srgbClr val="336699"/>
              </a:buClr>
              <a:buSzPct val="80000"/>
              <a:defRPr/>
            </a:pPr>
            <a:endParaRPr lang="en-US" sz="1800" dirty="0"/>
          </a:p>
          <a:p>
            <a:pPr lvl="1" algn="just">
              <a:spcBef>
                <a:spcPct val="20000"/>
              </a:spcBef>
              <a:buClr>
                <a:srgbClr val="336699"/>
              </a:buClr>
              <a:buSzPct val="80000"/>
              <a:defRPr/>
            </a:pPr>
            <a:endParaRPr lang="en-US" sz="1800" dirty="0"/>
          </a:p>
        </p:txBody>
      </p:sp>
      <p:sp>
        <p:nvSpPr>
          <p:cNvPr id="2" name="ZoneTexte 1"/>
          <p:cNvSpPr txBox="1"/>
          <p:nvPr/>
        </p:nvSpPr>
        <p:spPr>
          <a:xfrm>
            <a:off x="611560" y="1484785"/>
            <a:ext cx="7992888" cy="5509201"/>
          </a:xfrm>
          <a:prstGeom prst="rect">
            <a:avLst/>
          </a:prstGeom>
          <a:noFill/>
        </p:spPr>
        <p:txBody>
          <a:bodyPr wrap="square" rtlCol="0">
            <a:spAutoFit/>
          </a:bodyPr>
          <a:lstStyle/>
          <a:p>
            <a:r>
              <a:rPr lang="fr-FR" sz="1600" b="1" dirty="0"/>
              <a:t>3.1. Collective action and </a:t>
            </a:r>
            <a:r>
              <a:rPr lang="fr-FR" sz="1600" b="1" dirty="0" err="1"/>
              <a:t>emotions</a:t>
            </a:r>
            <a:r>
              <a:rPr lang="fr-FR" sz="1600" b="1" dirty="0"/>
              <a:t> in China</a:t>
            </a:r>
          </a:p>
          <a:p>
            <a:endParaRPr lang="fr-FR" sz="1600" b="1" dirty="0"/>
          </a:p>
          <a:p>
            <a:r>
              <a:rPr lang="fr-FR" sz="1600" dirty="0" err="1"/>
              <a:t>Chinese</a:t>
            </a:r>
            <a:r>
              <a:rPr lang="fr-FR" sz="1600" dirty="0"/>
              <a:t> </a:t>
            </a:r>
            <a:r>
              <a:rPr lang="fr-FR" sz="1600" dirty="0" err="1"/>
              <a:t>sociologists</a:t>
            </a:r>
            <a:r>
              <a:rPr lang="fr-FR" sz="1600" dirty="0"/>
              <a:t> have </a:t>
            </a:r>
            <a:r>
              <a:rPr lang="fr-FR" sz="1600" dirty="0" err="1"/>
              <a:t>combined</a:t>
            </a:r>
            <a:r>
              <a:rPr lang="fr-FR" sz="1600" dirty="0"/>
              <a:t> collective action </a:t>
            </a:r>
            <a:r>
              <a:rPr lang="fr-FR" sz="1600" dirty="0" err="1"/>
              <a:t>sociology</a:t>
            </a:r>
            <a:r>
              <a:rPr lang="fr-FR" sz="1600" dirty="0"/>
              <a:t> and </a:t>
            </a:r>
            <a:r>
              <a:rPr lang="fr-FR" sz="1600" dirty="0" err="1"/>
              <a:t>sociology</a:t>
            </a:r>
            <a:r>
              <a:rPr lang="fr-FR" sz="1600" dirty="0"/>
              <a:t> of </a:t>
            </a:r>
            <a:r>
              <a:rPr lang="fr-FR" sz="1600" dirty="0" err="1"/>
              <a:t>emotions</a:t>
            </a:r>
            <a:r>
              <a:rPr lang="fr-FR" sz="1600" dirty="0"/>
              <a:t> in </a:t>
            </a:r>
            <a:r>
              <a:rPr lang="fr-FR" sz="1600" dirty="0" err="1"/>
              <a:t>using</a:t>
            </a:r>
            <a:r>
              <a:rPr lang="fr-FR" sz="1600" dirty="0"/>
              <a:t> the notions of </a:t>
            </a:r>
            <a:r>
              <a:rPr lang="fr-FR" sz="1600" i="1" dirty="0"/>
              <a:t>complaint, </a:t>
            </a:r>
            <a:r>
              <a:rPr lang="fr-FR" sz="1600" i="1" dirty="0" err="1"/>
              <a:t>resistance</a:t>
            </a:r>
            <a:r>
              <a:rPr lang="fr-FR" sz="1600" i="1" dirty="0"/>
              <a:t> and the « </a:t>
            </a:r>
            <a:r>
              <a:rPr lang="fr-FR" sz="1600" i="1" dirty="0" err="1"/>
              <a:t>field</a:t>
            </a:r>
            <a:r>
              <a:rPr lang="fr-FR" sz="1600" i="1" dirty="0"/>
              <a:t> of qi »</a:t>
            </a:r>
          </a:p>
          <a:p>
            <a:endParaRPr lang="en-GB" sz="1600" i="1" dirty="0"/>
          </a:p>
          <a:p>
            <a:pPr algn="just"/>
            <a:r>
              <a:rPr lang="en-GB" sz="1600" dirty="0"/>
              <a:t>In China certain forms of </a:t>
            </a:r>
            <a:r>
              <a:rPr lang="en-GB" sz="1600" i="1" dirty="0"/>
              <a:t>complaint</a:t>
            </a:r>
            <a:r>
              <a:rPr lang="en-GB" sz="1600" dirty="0"/>
              <a:t> used to exist in the “collective visitation” mode at the time of the warring States, and have been resurgently recurrent in the political history of China. Over the last sixty years, Chinese sociologists have analysed this space of complaint and its transformation through the construction of individual and collective actors who publicise the ordeals of injustice (</a:t>
            </a:r>
            <a:r>
              <a:rPr lang="en-GB" sz="1600" dirty="0" err="1"/>
              <a:t>Thireau</a:t>
            </a:r>
            <a:r>
              <a:rPr lang="en-GB" sz="1600" dirty="0"/>
              <a:t>, </a:t>
            </a:r>
            <a:r>
              <a:rPr lang="en-GB" sz="1600" dirty="0" err="1"/>
              <a:t>Lishan</a:t>
            </a:r>
            <a:r>
              <a:rPr lang="en-GB" sz="1600" dirty="0"/>
              <a:t>, 2010). These spaces of complaint precede spaces of revolt and collective </a:t>
            </a:r>
            <a:r>
              <a:rPr lang="en-GB" sz="1600" dirty="0" err="1"/>
              <a:t>action.Recently</a:t>
            </a:r>
            <a:r>
              <a:rPr lang="en-GB" sz="1600" dirty="0"/>
              <a:t> Sun </a:t>
            </a:r>
            <a:r>
              <a:rPr lang="en-GB" sz="1600" dirty="0" err="1"/>
              <a:t>Feyu</a:t>
            </a:r>
            <a:r>
              <a:rPr lang="en-GB" sz="1600" dirty="0"/>
              <a:t> (2013) in the exploration of </a:t>
            </a:r>
            <a:r>
              <a:rPr lang="en-GB" sz="1600" i="1" dirty="0" err="1"/>
              <a:t>Suku</a:t>
            </a:r>
            <a:r>
              <a:rPr lang="en-GB" sz="1600" dirty="0"/>
              <a:t> analysed the practice of confessing individual suffering in a political context and a collective forum.</a:t>
            </a:r>
          </a:p>
          <a:p>
            <a:pPr algn="just"/>
            <a:endParaRPr lang="en-GB" sz="1600" dirty="0"/>
          </a:p>
          <a:p>
            <a:pPr algn="just"/>
            <a:r>
              <a:rPr lang="en-GB" sz="1600" dirty="0"/>
              <a:t>Investigating resistance of residents of the AIDS villages in the HIV-ridden areas in Hubei province and Henan province, Wang </a:t>
            </a:r>
            <a:r>
              <a:rPr lang="en-GB" sz="1600" dirty="0" err="1"/>
              <a:t>Hongwei</a:t>
            </a:r>
            <a:r>
              <a:rPr lang="en-GB" sz="1600" dirty="0"/>
              <a:t> (2010) has defined the right to commit suicide as "to die for the fight", as "a weapon of the weak status” and as an attribute to the explanatory framework of "individualistic resistance” relying on “rule-based resistance”.</a:t>
            </a:r>
            <a:endParaRPr lang="en-GB" sz="1600" b="1" dirty="0"/>
          </a:p>
          <a:p>
            <a:pPr algn="just"/>
            <a:endParaRPr lang="en-GB" sz="1600" b="1" dirty="0"/>
          </a:p>
          <a:p>
            <a:pPr algn="just"/>
            <a:endParaRPr lang="en-GB" sz="1600" b="1" dirty="0"/>
          </a:p>
          <a:p>
            <a:pPr algn="just"/>
            <a:endParaRPr lang="fr-FR" sz="1600" b="1" dirty="0"/>
          </a:p>
        </p:txBody>
      </p:sp>
    </p:spTree>
    <p:extLst>
      <p:ext uri="{BB962C8B-B14F-4D97-AF65-F5344CB8AC3E}">
        <p14:creationId xmlns:p14="http://schemas.microsoft.com/office/powerpoint/2010/main" val="2281027994"/>
      </p:ext>
    </p:extLst>
  </p:cSld>
  <p:clrMapOvr>
    <a:masterClrMapping/>
  </p:clrMapOvr>
  <p:transition spd="med">
    <p:randomBar dir="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ctrTitle"/>
          </p:nvPr>
        </p:nvSpPr>
        <p:spPr>
          <a:xfrm>
            <a:off x="719138" y="358775"/>
            <a:ext cx="7772400" cy="792163"/>
          </a:xfrm>
          <a:ln w="38100">
            <a:solidFill>
              <a:srgbClr val="336699"/>
            </a:solidFill>
            <a:miter lim="800000"/>
            <a:headEnd/>
            <a:tailEnd/>
          </a:ln>
        </p:spPr>
        <p:txBody>
          <a:bodyPr/>
          <a:lstStyle/>
          <a:p>
            <a:pPr eaLnBrk="1" hangingPunct="1"/>
            <a:r>
              <a:rPr lang="fr-FR" sz="2400" b="1" dirty="0">
                <a:solidFill>
                  <a:srgbClr val="003399"/>
                </a:solidFill>
                <a:latin typeface="Arial" charset="0"/>
                <a:ea typeface="ＭＳ Ｐゴシック" charset="0"/>
              </a:rPr>
              <a:t>3. </a:t>
            </a:r>
            <a:r>
              <a:rPr lang="fr-FR" sz="2400" b="1" dirty="0" err="1">
                <a:solidFill>
                  <a:srgbClr val="003399"/>
                </a:solidFill>
                <a:latin typeface="Arial" charset="0"/>
                <a:ea typeface="ＭＳ Ｐゴシック" charset="0"/>
              </a:rPr>
              <a:t>Discontinuous</a:t>
            </a:r>
            <a:r>
              <a:rPr lang="fr-FR" sz="2400" b="1" dirty="0">
                <a:solidFill>
                  <a:srgbClr val="003399"/>
                </a:solidFill>
                <a:latin typeface="Arial" charset="0"/>
                <a:ea typeface="ＭＳ Ｐゴシック" charset="0"/>
              </a:rPr>
              <a:t> </a:t>
            </a:r>
            <a:r>
              <a:rPr lang="fr-FR" sz="2400" b="1" dirty="0" err="1">
                <a:solidFill>
                  <a:srgbClr val="003399"/>
                </a:solidFill>
                <a:latin typeface="Arial" charset="0"/>
                <a:ea typeface="ＭＳ Ｐゴシック" charset="0"/>
              </a:rPr>
              <a:t>spaces</a:t>
            </a:r>
            <a:br>
              <a:rPr lang="fr-FR" sz="2400" b="1" dirty="0">
                <a:solidFill>
                  <a:srgbClr val="003399"/>
                </a:solidFill>
                <a:latin typeface="Arial" charset="0"/>
                <a:ea typeface="ＭＳ Ｐゴシック" charset="0"/>
              </a:rPr>
            </a:br>
            <a:r>
              <a:rPr lang="fr-FR" sz="2400" b="1" dirty="0">
                <a:solidFill>
                  <a:srgbClr val="003399"/>
                </a:solidFill>
                <a:latin typeface="Arial" charset="0"/>
                <a:ea typeface="ＭＳ Ｐゴシック" charset="0"/>
              </a:rPr>
              <a:t> in </a:t>
            </a:r>
            <a:r>
              <a:rPr lang="fr-FR" sz="2400" b="1" dirty="0" err="1">
                <a:solidFill>
                  <a:srgbClr val="003399"/>
                </a:solidFill>
                <a:latin typeface="Arial" charset="0"/>
                <a:ea typeface="ＭＳ Ｐゴシック" charset="0"/>
              </a:rPr>
              <a:t>Chinese</a:t>
            </a:r>
            <a:r>
              <a:rPr lang="fr-FR" sz="2400" b="1" dirty="0">
                <a:solidFill>
                  <a:srgbClr val="003399"/>
                </a:solidFill>
                <a:latin typeface="Arial" charset="0"/>
                <a:ea typeface="ＭＳ Ｐゴシック" charset="0"/>
              </a:rPr>
              <a:t> and French </a:t>
            </a:r>
            <a:r>
              <a:rPr lang="fr-FR" sz="2400" b="1" dirty="0" err="1">
                <a:solidFill>
                  <a:srgbClr val="003399"/>
                </a:solidFill>
                <a:latin typeface="Arial" charset="0"/>
                <a:ea typeface="ＭＳ Ｐゴシック" charset="0"/>
              </a:rPr>
              <a:t>Sociology</a:t>
            </a:r>
            <a:r>
              <a:rPr lang="fr-FR" sz="2400" b="1" dirty="0">
                <a:solidFill>
                  <a:srgbClr val="003399"/>
                </a:solidFill>
                <a:latin typeface="Arial" charset="0"/>
                <a:ea typeface="ＭＳ Ｐゴシック" charset="0"/>
              </a:rPr>
              <a:t> of </a:t>
            </a:r>
            <a:r>
              <a:rPr lang="fr-FR" sz="2400" b="1" dirty="0" err="1">
                <a:solidFill>
                  <a:srgbClr val="003399"/>
                </a:solidFill>
                <a:latin typeface="Arial" charset="0"/>
                <a:ea typeface="ＭＳ Ｐゴシック" charset="0"/>
              </a:rPr>
              <a:t>emotions</a:t>
            </a:r>
            <a:endParaRPr lang="fr-FR" sz="2400" b="1" dirty="0">
              <a:solidFill>
                <a:srgbClr val="003399"/>
              </a:solidFill>
              <a:latin typeface="Arial" charset="0"/>
              <a:ea typeface="ＭＳ Ｐゴシック" charset="0"/>
            </a:endParaRPr>
          </a:p>
        </p:txBody>
      </p:sp>
      <p:sp>
        <p:nvSpPr>
          <p:cNvPr id="15362" name="Rectangle 4"/>
          <p:cNvSpPr>
            <a:spLocks noChangeArrowheads="1"/>
          </p:cNvSpPr>
          <p:nvPr/>
        </p:nvSpPr>
        <p:spPr bwMode="auto">
          <a:xfrm>
            <a:off x="609600" y="1125538"/>
            <a:ext cx="7737475" cy="5213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lvl="1" algn="just">
              <a:spcBef>
                <a:spcPct val="20000"/>
              </a:spcBef>
              <a:buClr>
                <a:srgbClr val="336699"/>
              </a:buClr>
              <a:buSzPct val="80000"/>
              <a:defRPr/>
            </a:pPr>
            <a:endParaRPr lang="en-US" sz="1800" dirty="0"/>
          </a:p>
          <a:p>
            <a:pPr marL="0" lvl="1" algn="just">
              <a:defRPr/>
            </a:pPr>
            <a:endParaRPr lang="en-US" sz="1800" b="1" dirty="0"/>
          </a:p>
          <a:p>
            <a:pPr marL="0" lvl="1" algn="just">
              <a:defRPr/>
            </a:pPr>
            <a:endParaRPr lang="en-US" sz="1800" b="1" dirty="0"/>
          </a:p>
          <a:p>
            <a:pPr lvl="1" algn="just">
              <a:spcBef>
                <a:spcPct val="20000"/>
              </a:spcBef>
              <a:buClr>
                <a:srgbClr val="336699"/>
              </a:buClr>
              <a:buSzPct val="80000"/>
              <a:defRPr/>
            </a:pPr>
            <a:endParaRPr lang="en-US" sz="1800" dirty="0"/>
          </a:p>
          <a:p>
            <a:pPr lvl="1" algn="just">
              <a:spcBef>
                <a:spcPct val="20000"/>
              </a:spcBef>
              <a:buClr>
                <a:srgbClr val="336699"/>
              </a:buClr>
              <a:buSzPct val="80000"/>
              <a:defRPr/>
            </a:pPr>
            <a:endParaRPr lang="en-US" sz="1800" dirty="0"/>
          </a:p>
        </p:txBody>
      </p:sp>
      <p:sp>
        <p:nvSpPr>
          <p:cNvPr id="2" name="ZoneTexte 1"/>
          <p:cNvSpPr txBox="1"/>
          <p:nvPr/>
        </p:nvSpPr>
        <p:spPr>
          <a:xfrm>
            <a:off x="611560" y="1484785"/>
            <a:ext cx="7992888" cy="4278094"/>
          </a:xfrm>
          <a:prstGeom prst="rect">
            <a:avLst/>
          </a:prstGeom>
          <a:noFill/>
        </p:spPr>
        <p:txBody>
          <a:bodyPr wrap="square" rtlCol="0">
            <a:spAutoFit/>
          </a:bodyPr>
          <a:lstStyle/>
          <a:p>
            <a:r>
              <a:rPr lang="fr-FR" sz="1600" b="1" dirty="0"/>
              <a:t>3.1. Collective action and </a:t>
            </a:r>
            <a:r>
              <a:rPr lang="fr-FR" sz="1600" b="1" dirty="0" err="1"/>
              <a:t>emotions</a:t>
            </a:r>
            <a:r>
              <a:rPr lang="fr-FR" sz="1600" b="1" dirty="0"/>
              <a:t> in China</a:t>
            </a:r>
          </a:p>
          <a:p>
            <a:endParaRPr lang="fr-FR" sz="1600" b="1" dirty="0"/>
          </a:p>
          <a:p>
            <a:pPr algn="just"/>
            <a:r>
              <a:rPr lang="en-GB" sz="1600" dirty="0"/>
              <a:t>Ying Xing (2009), for instance, proposed the concept of </a:t>
            </a:r>
            <a:r>
              <a:rPr lang="en-GB" sz="1600" i="1" dirty="0"/>
              <a:t>field of qi</a:t>
            </a:r>
            <a:r>
              <a:rPr lang="en-GB" sz="1600" dirty="0"/>
              <a:t> to analyse the issue of collective action in China in a theoretical perspective freed from Western paradigms. </a:t>
            </a:r>
            <a:r>
              <a:rPr lang="en-GB" sz="1600" dirty="0" err="1"/>
              <a:t>Thist</a:t>
            </a:r>
            <a:r>
              <a:rPr lang="en-GB" sz="1600" dirty="0"/>
              <a:t> typically Chinese concept contains both the effects of structural processes that produce collective actions and the relations or influences between mass movements, which react on each other. </a:t>
            </a:r>
          </a:p>
          <a:p>
            <a:pPr algn="just"/>
            <a:endParaRPr lang="en-GB" sz="1600" dirty="0"/>
          </a:p>
          <a:p>
            <a:pPr algn="just"/>
            <a:r>
              <a:rPr lang="en-GB" sz="1600" dirty="0"/>
              <a:t>Chen Qi and Wu Qi (2014) also consider that the emotional perspective is very important in order to understand mass disturbances in present day China. They consider that emotional factors play a far more important role in collective action in China than in Western social movements because of the lack of public space to express anger, and because of the injunction to remain silent and patient; they make a distinction between </a:t>
            </a:r>
            <a:r>
              <a:rPr lang="en-GB" sz="1600" i="1" dirty="0"/>
              <a:t>emotions release </a:t>
            </a:r>
            <a:r>
              <a:rPr lang="en-GB" sz="1600" dirty="0"/>
              <a:t>and </a:t>
            </a:r>
            <a:r>
              <a:rPr lang="en-GB" sz="1600" i="1" dirty="0"/>
              <a:t>emotions management </a:t>
            </a:r>
            <a:r>
              <a:rPr lang="en-GB" sz="1600" dirty="0"/>
              <a:t>or emotional self-control. Chen Qi and Wu Qi consider that this is especially fundamental to understanding the meaning of the collective actions in China</a:t>
            </a:r>
            <a:endParaRPr lang="en-GB" sz="1600" b="1" dirty="0"/>
          </a:p>
          <a:p>
            <a:pPr algn="just"/>
            <a:endParaRPr lang="fr-FR" sz="1600" b="1" dirty="0"/>
          </a:p>
        </p:txBody>
      </p:sp>
    </p:spTree>
    <p:extLst>
      <p:ext uri="{BB962C8B-B14F-4D97-AF65-F5344CB8AC3E}">
        <p14:creationId xmlns:p14="http://schemas.microsoft.com/office/powerpoint/2010/main" val="4044889394"/>
      </p:ext>
    </p:extLst>
  </p:cSld>
  <p:clrMapOvr>
    <a:masterClrMapping/>
  </p:clrMapOvr>
  <p:transition spd="med">
    <p:randomBar dir="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ctrTitle"/>
          </p:nvPr>
        </p:nvSpPr>
        <p:spPr>
          <a:xfrm>
            <a:off x="719138" y="358775"/>
            <a:ext cx="7772400" cy="792163"/>
          </a:xfrm>
          <a:ln w="38100">
            <a:solidFill>
              <a:srgbClr val="336699"/>
            </a:solidFill>
            <a:miter lim="800000"/>
            <a:headEnd/>
            <a:tailEnd/>
          </a:ln>
        </p:spPr>
        <p:txBody>
          <a:bodyPr/>
          <a:lstStyle/>
          <a:p>
            <a:pPr eaLnBrk="1" hangingPunct="1"/>
            <a:r>
              <a:rPr lang="fr-FR" sz="2400" b="1" dirty="0">
                <a:solidFill>
                  <a:srgbClr val="003399"/>
                </a:solidFill>
                <a:latin typeface="Arial" charset="0"/>
                <a:ea typeface="ＭＳ Ｐゴシック" charset="0"/>
              </a:rPr>
              <a:t>3. </a:t>
            </a:r>
            <a:r>
              <a:rPr lang="fr-FR" sz="2400" b="1" dirty="0" err="1">
                <a:solidFill>
                  <a:srgbClr val="003399"/>
                </a:solidFill>
                <a:latin typeface="Arial" charset="0"/>
                <a:ea typeface="ＭＳ Ｐゴシック" charset="0"/>
              </a:rPr>
              <a:t>Discontinuous</a:t>
            </a:r>
            <a:r>
              <a:rPr lang="fr-FR" sz="2400" b="1" dirty="0">
                <a:solidFill>
                  <a:srgbClr val="003399"/>
                </a:solidFill>
                <a:latin typeface="Arial" charset="0"/>
                <a:ea typeface="ＭＳ Ｐゴシック" charset="0"/>
              </a:rPr>
              <a:t> </a:t>
            </a:r>
            <a:r>
              <a:rPr lang="fr-FR" sz="2400" b="1" dirty="0" err="1">
                <a:solidFill>
                  <a:srgbClr val="003399"/>
                </a:solidFill>
                <a:latin typeface="Arial" charset="0"/>
                <a:ea typeface="ＭＳ Ｐゴシック" charset="0"/>
              </a:rPr>
              <a:t>spaces</a:t>
            </a:r>
            <a:br>
              <a:rPr lang="fr-FR" sz="2400" b="1" dirty="0">
                <a:solidFill>
                  <a:srgbClr val="003399"/>
                </a:solidFill>
                <a:latin typeface="Arial" charset="0"/>
                <a:ea typeface="ＭＳ Ｐゴシック" charset="0"/>
              </a:rPr>
            </a:br>
            <a:r>
              <a:rPr lang="fr-FR" sz="2400" b="1" dirty="0">
                <a:solidFill>
                  <a:srgbClr val="003399"/>
                </a:solidFill>
                <a:latin typeface="Arial" charset="0"/>
                <a:ea typeface="ＭＳ Ｐゴシック" charset="0"/>
              </a:rPr>
              <a:t> in </a:t>
            </a:r>
            <a:r>
              <a:rPr lang="fr-FR" sz="2400" b="1" dirty="0" err="1">
                <a:solidFill>
                  <a:srgbClr val="003399"/>
                </a:solidFill>
                <a:latin typeface="Arial" charset="0"/>
                <a:ea typeface="ＭＳ Ｐゴシック" charset="0"/>
              </a:rPr>
              <a:t>Chinese</a:t>
            </a:r>
            <a:r>
              <a:rPr lang="fr-FR" sz="2400" b="1" dirty="0">
                <a:solidFill>
                  <a:srgbClr val="003399"/>
                </a:solidFill>
                <a:latin typeface="Arial" charset="0"/>
                <a:ea typeface="ＭＳ Ｐゴシック" charset="0"/>
              </a:rPr>
              <a:t> and French </a:t>
            </a:r>
            <a:r>
              <a:rPr lang="fr-FR" sz="2400" b="1" dirty="0" err="1">
                <a:solidFill>
                  <a:srgbClr val="003399"/>
                </a:solidFill>
                <a:latin typeface="Arial" charset="0"/>
                <a:ea typeface="ＭＳ Ｐゴシック" charset="0"/>
              </a:rPr>
              <a:t>Sociology</a:t>
            </a:r>
            <a:r>
              <a:rPr lang="fr-FR" sz="2400" b="1" dirty="0">
                <a:solidFill>
                  <a:srgbClr val="003399"/>
                </a:solidFill>
                <a:latin typeface="Arial" charset="0"/>
                <a:ea typeface="ＭＳ Ｐゴシック" charset="0"/>
              </a:rPr>
              <a:t> of </a:t>
            </a:r>
            <a:r>
              <a:rPr lang="fr-FR" sz="2400" b="1" dirty="0" err="1">
                <a:solidFill>
                  <a:srgbClr val="003399"/>
                </a:solidFill>
                <a:latin typeface="Arial" charset="0"/>
                <a:ea typeface="ＭＳ Ｐゴシック" charset="0"/>
              </a:rPr>
              <a:t>emotions</a:t>
            </a:r>
            <a:endParaRPr lang="fr-FR" sz="2400" b="1" dirty="0">
              <a:solidFill>
                <a:srgbClr val="003399"/>
              </a:solidFill>
              <a:latin typeface="Arial" charset="0"/>
              <a:ea typeface="ＭＳ Ｐゴシック" charset="0"/>
            </a:endParaRPr>
          </a:p>
        </p:txBody>
      </p:sp>
      <p:sp>
        <p:nvSpPr>
          <p:cNvPr id="15362" name="Rectangle 4"/>
          <p:cNvSpPr>
            <a:spLocks noChangeArrowheads="1"/>
          </p:cNvSpPr>
          <p:nvPr/>
        </p:nvSpPr>
        <p:spPr bwMode="auto">
          <a:xfrm>
            <a:off x="609600" y="1125538"/>
            <a:ext cx="7737475" cy="5213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lvl="1" algn="just">
              <a:spcBef>
                <a:spcPct val="20000"/>
              </a:spcBef>
              <a:buClr>
                <a:srgbClr val="336699"/>
              </a:buClr>
              <a:buSzPct val="80000"/>
              <a:defRPr/>
            </a:pPr>
            <a:endParaRPr lang="en-US" sz="1800" dirty="0"/>
          </a:p>
          <a:p>
            <a:pPr marL="0" lvl="1" algn="just">
              <a:defRPr/>
            </a:pPr>
            <a:endParaRPr lang="en-US" sz="1800" b="1" dirty="0"/>
          </a:p>
          <a:p>
            <a:pPr marL="0" lvl="1" algn="just">
              <a:defRPr/>
            </a:pPr>
            <a:endParaRPr lang="en-US" sz="1800" b="1" dirty="0"/>
          </a:p>
          <a:p>
            <a:pPr lvl="1" algn="just">
              <a:spcBef>
                <a:spcPct val="20000"/>
              </a:spcBef>
              <a:buClr>
                <a:srgbClr val="336699"/>
              </a:buClr>
              <a:buSzPct val="80000"/>
              <a:defRPr/>
            </a:pPr>
            <a:endParaRPr lang="en-US" sz="1800" dirty="0"/>
          </a:p>
          <a:p>
            <a:pPr lvl="1" algn="just">
              <a:spcBef>
                <a:spcPct val="20000"/>
              </a:spcBef>
              <a:buClr>
                <a:srgbClr val="336699"/>
              </a:buClr>
              <a:buSzPct val="80000"/>
              <a:defRPr/>
            </a:pPr>
            <a:endParaRPr lang="en-US" sz="1800" dirty="0"/>
          </a:p>
        </p:txBody>
      </p:sp>
      <p:sp>
        <p:nvSpPr>
          <p:cNvPr id="2" name="ZoneTexte 1"/>
          <p:cNvSpPr txBox="1"/>
          <p:nvPr/>
        </p:nvSpPr>
        <p:spPr>
          <a:xfrm>
            <a:off x="611560" y="1484785"/>
            <a:ext cx="7992888" cy="4524316"/>
          </a:xfrm>
          <a:prstGeom prst="rect">
            <a:avLst/>
          </a:prstGeom>
          <a:noFill/>
        </p:spPr>
        <p:txBody>
          <a:bodyPr wrap="square" rtlCol="0">
            <a:spAutoFit/>
          </a:bodyPr>
          <a:lstStyle/>
          <a:p>
            <a:r>
              <a:rPr lang="fr-FR" sz="1600" b="1" dirty="0"/>
              <a:t>3.2. Collective action and struggle for  respect in Europe</a:t>
            </a:r>
          </a:p>
          <a:p>
            <a:endParaRPr lang="fr-FR" sz="1600" b="1" dirty="0"/>
          </a:p>
          <a:p>
            <a:pPr algn="just">
              <a:defRPr/>
            </a:pPr>
            <a:r>
              <a:rPr lang="en-US" sz="1600" dirty="0"/>
              <a:t>Democracies are slowly crumbling under the assaults of unemployment, labor insecurity and discriminations. Public space in cities has become the main place to express emotions, individual and collective </a:t>
            </a:r>
            <a:r>
              <a:rPr lang="en-US" sz="1600" i="1" dirty="0"/>
              <a:t>fears</a:t>
            </a:r>
            <a:r>
              <a:rPr lang="en-US" sz="1600" dirty="0"/>
              <a:t> and uncertainties as well as </a:t>
            </a:r>
            <a:r>
              <a:rPr lang="en-US" sz="1600" i="1" dirty="0"/>
              <a:t>social contempt. </a:t>
            </a:r>
          </a:p>
          <a:p>
            <a:pPr algn="just">
              <a:defRPr/>
            </a:pPr>
            <a:endParaRPr lang="en-US" sz="1600" dirty="0"/>
          </a:p>
          <a:p>
            <a:pPr algn="just">
              <a:defRPr/>
            </a:pPr>
            <a:r>
              <a:rPr lang="en-US" sz="1600" dirty="0"/>
              <a:t>Social conflicts happen when citizens can no longer deal with social and economic situations of </a:t>
            </a:r>
            <a:r>
              <a:rPr lang="en-US" sz="1600" i="1" dirty="0"/>
              <a:t>double-bind </a:t>
            </a:r>
            <a:r>
              <a:rPr lang="en-US" sz="1600" dirty="0"/>
              <a:t>challenges they have to face. </a:t>
            </a:r>
          </a:p>
          <a:p>
            <a:pPr algn="just">
              <a:defRPr/>
            </a:pPr>
            <a:endParaRPr lang="en-US" sz="1600" dirty="0"/>
          </a:p>
          <a:p>
            <a:pPr algn="just">
              <a:defRPr/>
            </a:pPr>
            <a:r>
              <a:rPr lang="en-US" sz="1600" dirty="0"/>
              <a:t>In Western European cities, such as those of France or Spain, social conflicts originate in different political, social, economic and emotional spaces. Riots are a moment of “political actualization” when new forms of collective action are built on the margins of the conventional political field, when feelings of injustice produce an amplification of emotions and  combine with requests for </a:t>
            </a:r>
            <a:r>
              <a:rPr lang="en-US" sz="1600" i="1" dirty="0"/>
              <a:t>respect</a:t>
            </a:r>
            <a:r>
              <a:rPr lang="en-US" sz="1600" dirty="0"/>
              <a:t> (Roulleau-Berger, 2004). </a:t>
            </a:r>
          </a:p>
          <a:p>
            <a:pPr algn="just"/>
            <a:endParaRPr lang="en-GB" sz="1600" b="1" dirty="0"/>
          </a:p>
          <a:p>
            <a:pPr algn="just"/>
            <a:endParaRPr lang="en-GB" sz="1600" b="1" dirty="0"/>
          </a:p>
          <a:p>
            <a:pPr algn="just"/>
            <a:endParaRPr lang="fr-FR" sz="1600" b="1" dirty="0"/>
          </a:p>
        </p:txBody>
      </p:sp>
    </p:spTree>
    <p:extLst>
      <p:ext uri="{BB962C8B-B14F-4D97-AF65-F5344CB8AC3E}">
        <p14:creationId xmlns:p14="http://schemas.microsoft.com/office/powerpoint/2010/main" val="1912914484"/>
      </p:ext>
    </p:extLst>
  </p:cSld>
  <p:clrMapOvr>
    <a:masterClrMapping/>
  </p:clrMapOvr>
  <p:transition spd="med">
    <p:randomBar dir="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ctrTitle"/>
          </p:nvPr>
        </p:nvSpPr>
        <p:spPr>
          <a:xfrm>
            <a:off x="719138" y="358775"/>
            <a:ext cx="7772400" cy="792163"/>
          </a:xfrm>
          <a:ln w="38100">
            <a:solidFill>
              <a:srgbClr val="336699"/>
            </a:solidFill>
            <a:miter lim="800000"/>
            <a:headEnd/>
            <a:tailEnd/>
          </a:ln>
        </p:spPr>
        <p:txBody>
          <a:bodyPr/>
          <a:lstStyle/>
          <a:p>
            <a:pPr eaLnBrk="1" hangingPunct="1"/>
            <a:r>
              <a:rPr lang="fr-FR" sz="2400" b="1" dirty="0">
                <a:solidFill>
                  <a:srgbClr val="003399"/>
                </a:solidFill>
                <a:latin typeface="Arial" charset="0"/>
                <a:ea typeface="ＭＳ Ｐゴシック" charset="0"/>
              </a:rPr>
              <a:t>3. </a:t>
            </a:r>
            <a:r>
              <a:rPr lang="fr-FR" sz="2400" b="1" dirty="0" err="1">
                <a:solidFill>
                  <a:srgbClr val="003399"/>
                </a:solidFill>
                <a:latin typeface="Arial" charset="0"/>
                <a:ea typeface="ＭＳ Ｐゴシック" charset="0"/>
              </a:rPr>
              <a:t>Discontinuous</a:t>
            </a:r>
            <a:r>
              <a:rPr lang="fr-FR" sz="2400" b="1" dirty="0">
                <a:solidFill>
                  <a:srgbClr val="003399"/>
                </a:solidFill>
                <a:latin typeface="Arial" charset="0"/>
                <a:ea typeface="ＭＳ Ｐゴシック" charset="0"/>
              </a:rPr>
              <a:t> </a:t>
            </a:r>
            <a:r>
              <a:rPr lang="fr-FR" sz="2400" b="1" dirty="0" err="1">
                <a:solidFill>
                  <a:srgbClr val="003399"/>
                </a:solidFill>
                <a:latin typeface="Arial" charset="0"/>
                <a:ea typeface="ＭＳ Ｐゴシック" charset="0"/>
              </a:rPr>
              <a:t>spaces</a:t>
            </a:r>
            <a:br>
              <a:rPr lang="fr-FR" sz="2400" b="1" dirty="0">
                <a:solidFill>
                  <a:srgbClr val="003399"/>
                </a:solidFill>
                <a:latin typeface="Arial" charset="0"/>
                <a:ea typeface="ＭＳ Ｐゴシック" charset="0"/>
              </a:rPr>
            </a:br>
            <a:r>
              <a:rPr lang="fr-FR" sz="2400" b="1" dirty="0">
                <a:solidFill>
                  <a:srgbClr val="003399"/>
                </a:solidFill>
                <a:latin typeface="Arial" charset="0"/>
                <a:ea typeface="ＭＳ Ｐゴシック" charset="0"/>
              </a:rPr>
              <a:t> in </a:t>
            </a:r>
            <a:r>
              <a:rPr lang="fr-FR" sz="2400" b="1" dirty="0" err="1">
                <a:solidFill>
                  <a:srgbClr val="003399"/>
                </a:solidFill>
                <a:latin typeface="Arial" charset="0"/>
                <a:ea typeface="ＭＳ Ｐゴシック" charset="0"/>
              </a:rPr>
              <a:t>Chinese</a:t>
            </a:r>
            <a:r>
              <a:rPr lang="fr-FR" sz="2400" b="1" dirty="0">
                <a:solidFill>
                  <a:srgbClr val="003399"/>
                </a:solidFill>
                <a:latin typeface="Arial" charset="0"/>
                <a:ea typeface="ＭＳ Ｐゴシック" charset="0"/>
              </a:rPr>
              <a:t> and French </a:t>
            </a:r>
            <a:r>
              <a:rPr lang="fr-FR" sz="2400" b="1" dirty="0" err="1">
                <a:solidFill>
                  <a:srgbClr val="003399"/>
                </a:solidFill>
                <a:latin typeface="Arial" charset="0"/>
                <a:ea typeface="ＭＳ Ｐゴシック" charset="0"/>
              </a:rPr>
              <a:t>Sociology</a:t>
            </a:r>
            <a:r>
              <a:rPr lang="fr-FR" sz="2400" b="1" dirty="0">
                <a:solidFill>
                  <a:srgbClr val="003399"/>
                </a:solidFill>
                <a:latin typeface="Arial" charset="0"/>
                <a:ea typeface="ＭＳ Ｐゴシック" charset="0"/>
              </a:rPr>
              <a:t> of </a:t>
            </a:r>
            <a:r>
              <a:rPr lang="fr-FR" sz="2400" b="1" dirty="0" err="1">
                <a:solidFill>
                  <a:srgbClr val="003399"/>
                </a:solidFill>
                <a:latin typeface="Arial" charset="0"/>
                <a:ea typeface="ＭＳ Ｐゴシック" charset="0"/>
              </a:rPr>
              <a:t>emotions</a:t>
            </a:r>
            <a:endParaRPr lang="fr-FR" sz="2400" b="1" dirty="0">
              <a:solidFill>
                <a:srgbClr val="003399"/>
              </a:solidFill>
              <a:latin typeface="Arial" charset="0"/>
              <a:ea typeface="ＭＳ Ｐゴシック" charset="0"/>
            </a:endParaRPr>
          </a:p>
        </p:txBody>
      </p:sp>
      <p:sp>
        <p:nvSpPr>
          <p:cNvPr id="15362" name="Rectangle 4"/>
          <p:cNvSpPr>
            <a:spLocks noChangeArrowheads="1"/>
          </p:cNvSpPr>
          <p:nvPr/>
        </p:nvSpPr>
        <p:spPr bwMode="auto">
          <a:xfrm>
            <a:off x="609600" y="1125538"/>
            <a:ext cx="7737475" cy="5213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lvl="1" algn="just">
              <a:spcBef>
                <a:spcPct val="20000"/>
              </a:spcBef>
              <a:buClr>
                <a:srgbClr val="336699"/>
              </a:buClr>
              <a:buSzPct val="80000"/>
              <a:defRPr/>
            </a:pPr>
            <a:endParaRPr lang="en-US" sz="1800" dirty="0"/>
          </a:p>
          <a:p>
            <a:pPr marL="0" lvl="1" algn="just">
              <a:defRPr/>
            </a:pPr>
            <a:endParaRPr lang="en-US" sz="1800" b="1" dirty="0"/>
          </a:p>
          <a:p>
            <a:pPr marL="0" lvl="1" algn="just">
              <a:defRPr/>
            </a:pPr>
            <a:endParaRPr lang="en-US" sz="1800" b="1" dirty="0"/>
          </a:p>
          <a:p>
            <a:pPr lvl="1" algn="just">
              <a:spcBef>
                <a:spcPct val="20000"/>
              </a:spcBef>
              <a:buClr>
                <a:srgbClr val="336699"/>
              </a:buClr>
              <a:buSzPct val="80000"/>
              <a:defRPr/>
            </a:pPr>
            <a:endParaRPr lang="en-US" sz="1800" dirty="0"/>
          </a:p>
          <a:p>
            <a:pPr lvl="1" algn="just">
              <a:spcBef>
                <a:spcPct val="20000"/>
              </a:spcBef>
              <a:buClr>
                <a:srgbClr val="336699"/>
              </a:buClr>
              <a:buSzPct val="80000"/>
              <a:defRPr/>
            </a:pPr>
            <a:endParaRPr lang="en-US" sz="1800" dirty="0"/>
          </a:p>
        </p:txBody>
      </p:sp>
      <p:sp>
        <p:nvSpPr>
          <p:cNvPr id="2" name="ZoneTexte 1"/>
          <p:cNvSpPr txBox="1"/>
          <p:nvPr/>
        </p:nvSpPr>
        <p:spPr>
          <a:xfrm>
            <a:off x="611560" y="1484785"/>
            <a:ext cx="7992888" cy="5509201"/>
          </a:xfrm>
          <a:prstGeom prst="rect">
            <a:avLst/>
          </a:prstGeom>
          <a:noFill/>
        </p:spPr>
        <p:txBody>
          <a:bodyPr wrap="square" rtlCol="0">
            <a:spAutoFit/>
          </a:bodyPr>
          <a:lstStyle/>
          <a:p>
            <a:r>
              <a:rPr lang="fr-FR" sz="1600" b="1" dirty="0"/>
              <a:t>3.2.  </a:t>
            </a:r>
            <a:r>
              <a:rPr lang="fr-FR" sz="1600" b="1" dirty="0" err="1"/>
              <a:t>Disasters</a:t>
            </a:r>
            <a:r>
              <a:rPr lang="fr-FR" sz="1600" b="1" dirty="0"/>
              <a:t>, care and </a:t>
            </a:r>
            <a:r>
              <a:rPr lang="fr-FR" sz="1600" b="1" dirty="0" err="1"/>
              <a:t>communauty</a:t>
            </a:r>
            <a:endParaRPr lang="fr-FR" sz="1600" b="1" dirty="0"/>
          </a:p>
          <a:p>
            <a:endParaRPr lang="fr-FR" sz="1600" b="1" dirty="0"/>
          </a:p>
          <a:p>
            <a:pPr algn="just"/>
            <a:r>
              <a:rPr lang="en-GB" sz="1600" dirty="0"/>
              <a:t>In China, “communities of destiny” (</a:t>
            </a:r>
            <a:r>
              <a:rPr lang="en-GB" sz="1600" dirty="0" err="1"/>
              <a:t>Pollak</a:t>
            </a:r>
            <a:r>
              <a:rPr lang="en-GB" sz="1600" dirty="0"/>
              <a:t>, 1998; </a:t>
            </a:r>
            <a:r>
              <a:rPr lang="en-GB" sz="1600" dirty="0" err="1"/>
              <a:t>Barbot</a:t>
            </a:r>
            <a:r>
              <a:rPr lang="en-GB" sz="1600" dirty="0"/>
              <a:t>, </a:t>
            </a:r>
            <a:r>
              <a:rPr lang="en-GB" sz="1600" dirty="0" err="1"/>
              <a:t>Dodier</a:t>
            </a:r>
            <a:r>
              <a:rPr lang="en-GB" sz="1600" dirty="0"/>
              <a:t>, 2010) are formed in disaster situations, communities which produce ways of being-together which will continue during the process of reconstructing the towns and villages. In different geographical and political contexts, these “communities of destiny” form upon the basis of the ordeals of life and shared norms for the reconstruction of a shared world. Concerning present day East Asia, Ulrich Beck (2013) spoke of a cosmopolitan risk community (or “Cosmo-Climate”). He distinguished “cosmopolitan empathy” and the </a:t>
            </a:r>
            <a:r>
              <a:rPr lang="en-GB" sz="1600" dirty="0" err="1"/>
              <a:t>subpolitics</a:t>
            </a:r>
            <a:r>
              <a:rPr lang="en-GB" sz="1600" dirty="0"/>
              <a:t> of “cosmopolitanism from below”. Furthermore, in Europe, a new moral economy – with the humanitarian reason, so to speak, as its heart – was constituted during the last decades of the 20</a:t>
            </a:r>
            <a:r>
              <a:rPr lang="en-GB" sz="1600" baseline="30000" dirty="0"/>
              <a:t>th</a:t>
            </a:r>
            <a:r>
              <a:rPr lang="en-GB" sz="1600" dirty="0"/>
              <a:t> century to produce humanitarian governments (</a:t>
            </a:r>
            <a:r>
              <a:rPr lang="en-GB" sz="1600" dirty="0" err="1"/>
              <a:t>Fassin</a:t>
            </a:r>
            <a:r>
              <a:rPr lang="en-GB" sz="1600" dirty="0"/>
              <a:t>, 2010) for “weak” actors, as well as the “poor”, individuals in precarious situations, migrants… Does the humanitarian reason occupy the same place in the moral order of European and Chinese societies? If in Europe one can speak of the entry of </a:t>
            </a:r>
            <a:r>
              <a:rPr lang="en-GB" sz="1600" i="1" dirty="0"/>
              <a:t>suffering and compassion </a:t>
            </a:r>
            <a:r>
              <a:rPr lang="en-GB" sz="1600" dirty="0"/>
              <a:t>into politics linked to Christian history, one can say that the positioning of moral sentiments has emerged in the public space for only a few years in China with the emergence of the issues of social justice and the struggle for recognition.</a:t>
            </a:r>
            <a:endParaRPr lang="fr-FR" sz="1600" dirty="0"/>
          </a:p>
          <a:p>
            <a:pPr algn="just"/>
            <a:r>
              <a:rPr lang="en-GB" sz="1600" dirty="0"/>
              <a:t> </a:t>
            </a:r>
            <a:endParaRPr lang="fr-FR" sz="1600" dirty="0"/>
          </a:p>
          <a:p>
            <a:endParaRPr lang="fr-FR" sz="1600" b="1" dirty="0"/>
          </a:p>
          <a:p>
            <a:endParaRPr lang="fr-FR" sz="1600" b="1" dirty="0"/>
          </a:p>
        </p:txBody>
      </p:sp>
    </p:spTree>
    <p:extLst>
      <p:ext uri="{BB962C8B-B14F-4D97-AF65-F5344CB8AC3E}">
        <p14:creationId xmlns:p14="http://schemas.microsoft.com/office/powerpoint/2010/main" val="2576851350"/>
      </p:ext>
    </p:extLst>
  </p:cSld>
  <p:clrMapOvr>
    <a:masterClrMapping/>
  </p:clrMapOvr>
  <p:transition spd="med">
    <p:randomBar dir="ver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ctrTitle"/>
          </p:nvPr>
        </p:nvSpPr>
        <p:spPr>
          <a:xfrm>
            <a:off x="719138" y="358775"/>
            <a:ext cx="7772400" cy="792163"/>
          </a:xfrm>
          <a:ln w="38100">
            <a:solidFill>
              <a:srgbClr val="336699"/>
            </a:solidFill>
            <a:miter lim="800000"/>
            <a:headEnd/>
            <a:tailEnd/>
          </a:ln>
        </p:spPr>
        <p:txBody>
          <a:bodyPr/>
          <a:lstStyle/>
          <a:p>
            <a:pPr eaLnBrk="1" hangingPunct="1"/>
            <a:r>
              <a:rPr lang="fr-FR" sz="2400" b="1" dirty="0">
                <a:solidFill>
                  <a:srgbClr val="003399"/>
                </a:solidFill>
                <a:latin typeface="Arial" charset="0"/>
                <a:ea typeface="ＭＳ Ｐゴシック" charset="0"/>
              </a:rPr>
              <a:t>Conclusion</a:t>
            </a:r>
          </a:p>
        </p:txBody>
      </p:sp>
      <p:sp>
        <p:nvSpPr>
          <p:cNvPr id="15362" name="Rectangle 4"/>
          <p:cNvSpPr>
            <a:spLocks noChangeArrowheads="1"/>
          </p:cNvSpPr>
          <p:nvPr/>
        </p:nvSpPr>
        <p:spPr bwMode="auto">
          <a:xfrm>
            <a:off x="609600" y="1125538"/>
            <a:ext cx="7737475" cy="5213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lvl="1" algn="just">
              <a:spcBef>
                <a:spcPct val="20000"/>
              </a:spcBef>
              <a:buClr>
                <a:srgbClr val="336699"/>
              </a:buClr>
              <a:buSzPct val="80000"/>
              <a:defRPr/>
            </a:pPr>
            <a:endParaRPr lang="en-US" sz="1800" dirty="0"/>
          </a:p>
          <a:p>
            <a:pPr marL="0" lvl="1" algn="just">
              <a:defRPr/>
            </a:pPr>
            <a:endParaRPr lang="en-US" sz="1800" b="1" dirty="0"/>
          </a:p>
          <a:p>
            <a:pPr marL="0" lvl="1" algn="just">
              <a:defRPr/>
            </a:pPr>
            <a:endParaRPr lang="en-US" sz="1800" b="1" dirty="0"/>
          </a:p>
          <a:p>
            <a:pPr lvl="1" algn="just">
              <a:spcBef>
                <a:spcPct val="20000"/>
              </a:spcBef>
              <a:buClr>
                <a:srgbClr val="336699"/>
              </a:buClr>
              <a:buSzPct val="80000"/>
              <a:defRPr/>
            </a:pPr>
            <a:endParaRPr lang="en-US" sz="1800" dirty="0"/>
          </a:p>
          <a:p>
            <a:pPr lvl="1" algn="just">
              <a:spcBef>
                <a:spcPct val="20000"/>
              </a:spcBef>
              <a:buClr>
                <a:srgbClr val="336699"/>
              </a:buClr>
              <a:buSzPct val="80000"/>
              <a:defRPr/>
            </a:pPr>
            <a:endParaRPr lang="en-US" sz="1800" dirty="0"/>
          </a:p>
        </p:txBody>
      </p:sp>
      <p:sp>
        <p:nvSpPr>
          <p:cNvPr id="2" name="ZoneTexte 1"/>
          <p:cNvSpPr txBox="1"/>
          <p:nvPr/>
        </p:nvSpPr>
        <p:spPr>
          <a:xfrm>
            <a:off x="611560" y="1484785"/>
            <a:ext cx="7992888" cy="3293209"/>
          </a:xfrm>
          <a:prstGeom prst="rect">
            <a:avLst/>
          </a:prstGeom>
          <a:noFill/>
        </p:spPr>
        <p:txBody>
          <a:bodyPr wrap="square" rtlCol="0">
            <a:spAutoFit/>
          </a:bodyPr>
          <a:lstStyle/>
          <a:p>
            <a:endParaRPr lang="fr-FR" sz="1600" b="1" dirty="0"/>
          </a:p>
          <a:p>
            <a:pPr algn="just"/>
            <a:r>
              <a:rPr lang="fr-FR" sz="1600" b="1" dirty="0"/>
              <a:t>. </a:t>
            </a:r>
            <a:endParaRPr lang="fr-FR" sz="1600" dirty="0"/>
          </a:p>
          <a:p>
            <a:pPr algn="just"/>
            <a:r>
              <a:rPr lang="fr-FR" sz="1600" dirty="0" err="1"/>
              <a:t>What</a:t>
            </a:r>
            <a:r>
              <a:rPr lang="fr-FR" sz="1600" dirty="0"/>
              <a:t> about the circulation of </a:t>
            </a:r>
            <a:r>
              <a:rPr lang="fr-FR" sz="1600" dirty="0" err="1"/>
              <a:t>emotions</a:t>
            </a:r>
            <a:r>
              <a:rPr lang="fr-FR" sz="1600" dirty="0"/>
              <a:t> in local and global society?</a:t>
            </a:r>
          </a:p>
          <a:p>
            <a:pPr algn="just"/>
            <a:endParaRPr lang="fr-FR" sz="1600" dirty="0"/>
          </a:p>
          <a:p>
            <a:pPr algn="just"/>
            <a:r>
              <a:rPr lang="fr-FR" sz="1600" dirty="0" err="1"/>
              <a:t>What</a:t>
            </a:r>
            <a:r>
              <a:rPr lang="fr-FR" sz="1600" dirty="0"/>
              <a:t> about respect and </a:t>
            </a:r>
            <a:r>
              <a:rPr lang="fr-FR" sz="1600" dirty="0" err="1"/>
              <a:t>contempt</a:t>
            </a:r>
            <a:r>
              <a:rPr lang="fr-FR" sz="1600" dirty="0"/>
              <a:t>, </a:t>
            </a:r>
            <a:r>
              <a:rPr lang="fr-FR" sz="1600" dirty="0" err="1"/>
              <a:t>decency</a:t>
            </a:r>
            <a:r>
              <a:rPr lang="fr-FR" sz="1600" dirty="0"/>
              <a:t> and </a:t>
            </a:r>
            <a:r>
              <a:rPr lang="fr-FR" sz="1600" dirty="0" err="1"/>
              <a:t>indeceny</a:t>
            </a:r>
            <a:r>
              <a:rPr lang="fr-FR" sz="1600" dirty="0"/>
              <a:t> in </a:t>
            </a:r>
            <a:r>
              <a:rPr lang="fr-FR" sz="1600" dirty="0" err="1"/>
              <a:t>our</a:t>
            </a:r>
            <a:r>
              <a:rPr lang="fr-FR" sz="1600" dirty="0"/>
              <a:t> </a:t>
            </a:r>
            <a:r>
              <a:rPr lang="fr-FR" sz="1600" dirty="0" err="1"/>
              <a:t>societies</a:t>
            </a:r>
            <a:r>
              <a:rPr lang="fr-FR" sz="1600" dirty="0"/>
              <a:t>?</a:t>
            </a:r>
          </a:p>
          <a:p>
            <a:pPr algn="just"/>
            <a:endParaRPr lang="fr-FR" sz="1600" dirty="0"/>
          </a:p>
          <a:p>
            <a:pPr algn="just"/>
            <a:r>
              <a:rPr lang="fr-FR" sz="1600" dirty="0" err="1"/>
              <a:t>What</a:t>
            </a:r>
            <a:r>
              <a:rPr lang="fr-FR" sz="1600" dirty="0"/>
              <a:t> about love and </a:t>
            </a:r>
            <a:r>
              <a:rPr lang="fr-FR" sz="1600" dirty="0" err="1"/>
              <a:t>friendship</a:t>
            </a:r>
            <a:r>
              <a:rPr lang="fr-FR" sz="1600" dirty="0"/>
              <a:t>?</a:t>
            </a:r>
          </a:p>
          <a:p>
            <a:pPr algn="just"/>
            <a:endParaRPr lang="fr-FR" sz="1600" dirty="0"/>
          </a:p>
          <a:p>
            <a:pPr algn="just"/>
            <a:r>
              <a:rPr lang="fr-FR" sz="1600" dirty="0" err="1"/>
              <a:t>What</a:t>
            </a:r>
            <a:r>
              <a:rPr lang="fr-FR" sz="1600" dirty="0"/>
              <a:t> about Individu, </a:t>
            </a:r>
            <a:r>
              <a:rPr lang="fr-FR" sz="1600" dirty="0" err="1"/>
              <a:t>emotions</a:t>
            </a:r>
            <a:r>
              <a:rPr lang="fr-FR" sz="1600" dirty="0"/>
              <a:t> and public </a:t>
            </a:r>
            <a:r>
              <a:rPr lang="fr-FR" sz="1600" dirty="0" err="1"/>
              <a:t>space</a:t>
            </a:r>
            <a:r>
              <a:rPr lang="fr-FR" sz="1600" dirty="0"/>
              <a:t>?</a:t>
            </a:r>
          </a:p>
          <a:p>
            <a:pPr algn="just"/>
            <a:endParaRPr lang="fr-FR" sz="1600" dirty="0"/>
          </a:p>
          <a:p>
            <a:pPr algn="just"/>
            <a:r>
              <a:rPr lang="fr-FR" sz="1600" dirty="0"/>
              <a:t>How </a:t>
            </a:r>
            <a:r>
              <a:rPr lang="fr-FR" sz="1600" dirty="0" err="1"/>
              <a:t>is</a:t>
            </a:r>
            <a:r>
              <a:rPr lang="fr-FR" sz="1600" dirty="0"/>
              <a:t> Post-Western </a:t>
            </a:r>
            <a:r>
              <a:rPr lang="fr-FR" sz="1600" dirty="0" err="1"/>
              <a:t>sociology</a:t>
            </a:r>
            <a:r>
              <a:rPr lang="fr-FR" sz="1600" dirty="0"/>
              <a:t> able to </a:t>
            </a:r>
            <a:r>
              <a:rPr lang="fr-FR" sz="1600" dirty="0" err="1"/>
              <a:t>invent</a:t>
            </a:r>
            <a:r>
              <a:rPr lang="fr-FR" sz="1600" dirty="0"/>
              <a:t> a new </a:t>
            </a:r>
            <a:r>
              <a:rPr lang="fr-FR" sz="1600" dirty="0" err="1"/>
              <a:t>sociology</a:t>
            </a:r>
            <a:r>
              <a:rPr lang="fr-FR" sz="1600" dirty="0"/>
              <a:t> of </a:t>
            </a:r>
            <a:r>
              <a:rPr lang="fr-FR" sz="1600" dirty="0" err="1"/>
              <a:t>emotion</a:t>
            </a:r>
            <a:r>
              <a:rPr lang="fr-FR" sz="1600" dirty="0"/>
              <a:t> </a:t>
            </a:r>
            <a:r>
              <a:rPr lang="fr-FR" sz="1600" dirty="0" err="1"/>
              <a:t>based</a:t>
            </a:r>
            <a:r>
              <a:rPr lang="fr-FR" sz="1600" dirty="0"/>
              <a:t> on Western and </a:t>
            </a:r>
            <a:r>
              <a:rPr lang="fr-FR" sz="1600" dirty="0" err="1"/>
              <a:t>Chinese</a:t>
            </a:r>
            <a:r>
              <a:rPr lang="fr-FR" sz="1600" dirty="0"/>
              <a:t> </a:t>
            </a:r>
            <a:r>
              <a:rPr lang="fr-FR" sz="1600" dirty="0" err="1"/>
              <a:t>theory</a:t>
            </a:r>
            <a:r>
              <a:rPr lang="fr-FR" sz="1600" dirty="0"/>
              <a:t> to </a:t>
            </a:r>
            <a:r>
              <a:rPr lang="fr-FR" sz="1600" dirty="0" err="1"/>
              <a:t>understand</a:t>
            </a:r>
            <a:r>
              <a:rPr lang="fr-FR" sz="1600" dirty="0"/>
              <a:t> </a:t>
            </a:r>
            <a:r>
              <a:rPr lang="fr-FR" sz="1600" dirty="0" err="1"/>
              <a:t>individual</a:t>
            </a:r>
            <a:r>
              <a:rPr lang="fr-FR" sz="1600" dirty="0"/>
              <a:t> and collective action, social interaction, local and global structures?</a:t>
            </a:r>
          </a:p>
        </p:txBody>
      </p:sp>
    </p:spTree>
    <p:extLst>
      <p:ext uri="{BB962C8B-B14F-4D97-AF65-F5344CB8AC3E}">
        <p14:creationId xmlns:p14="http://schemas.microsoft.com/office/powerpoint/2010/main" val="4246852596"/>
      </p:ext>
    </p:extLst>
  </p:cSld>
  <p:clrMapOvr>
    <a:masterClrMapping/>
  </p:clrMapOvr>
  <p:transition spd="med">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122238"/>
            <a:ext cx="7543800" cy="785812"/>
          </a:xfrm>
        </p:spPr>
        <p:txBody>
          <a:bodyPr/>
          <a:lstStyle/>
          <a:p>
            <a:pPr eaLnBrk="1" hangingPunct="1"/>
            <a:r>
              <a:rPr lang="en-GB" altLang="zh-CN" sz="2000" b="1" dirty="0">
                <a:latin typeface="Arial" charset="0"/>
                <a:ea typeface="ＭＳ Ｐゴシック" charset="0"/>
              </a:rPr>
              <a:t>Introduction : What about  Post-Western Sociology </a:t>
            </a:r>
            <a:endParaRPr lang="fr-FR" altLang="zh-CN" sz="2000" b="1" dirty="0">
              <a:latin typeface="Arial" charset="0"/>
              <a:ea typeface="ＭＳ Ｐゴシック" charset="0"/>
            </a:endParaRPr>
          </a:p>
        </p:txBody>
      </p:sp>
      <p:sp>
        <p:nvSpPr>
          <p:cNvPr id="4099" name="Rectangle 3"/>
          <p:cNvSpPr>
            <a:spLocks noGrp="1" noChangeArrowheads="1"/>
          </p:cNvSpPr>
          <p:nvPr>
            <p:ph idx="1"/>
          </p:nvPr>
        </p:nvSpPr>
        <p:spPr>
          <a:xfrm>
            <a:off x="395288" y="981075"/>
            <a:ext cx="8229600" cy="5876925"/>
          </a:xfrm>
        </p:spPr>
        <p:txBody>
          <a:bodyPr/>
          <a:lstStyle/>
          <a:p>
            <a:pPr marL="0" indent="0" algn="just">
              <a:buFont typeface="Wingdings" charset="0"/>
              <a:buNone/>
            </a:pPr>
            <a:endParaRPr lang="en-GB" altLang="zh-CN" sz="1800" dirty="0">
              <a:latin typeface="Arial" charset="0"/>
              <a:ea typeface="ＭＳ Ｐゴシック" charset="0"/>
            </a:endParaRPr>
          </a:p>
          <a:p>
            <a:pPr marL="0" indent="0" algn="just">
              <a:buFont typeface="Wingdings" charset="0"/>
              <a:buNone/>
            </a:pPr>
            <a:r>
              <a:rPr lang="en-GB" altLang="zh-CN" sz="1800" dirty="0">
                <a:latin typeface="Arial" charset="0"/>
                <a:ea typeface="ＭＳ Ｐゴシック" charset="0"/>
              </a:rPr>
              <a:t>We are producing </a:t>
            </a:r>
            <a:r>
              <a:rPr lang="en-GB" altLang="zh-CN" sz="1800" i="1" dirty="0">
                <a:latin typeface="Arial" charset="0"/>
                <a:ea typeface="ＭＳ Ｐゴシック" charset="0"/>
              </a:rPr>
              <a:t>Post-Western Sociology </a:t>
            </a:r>
            <a:r>
              <a:rPr lang="en-GB" altLang="zh-CN" sz="1800" dirty="0">
                <a:latin typeface="Arial" charset="0"/>
                <a:ea typeface="ＭＳ Ｐゴシック" charset="0"/>
              </a:rPr>
              <a:t>in a context of globalization and circulation of ideas, concepts and paradigms (Roulleau-Berger, 2016; Roulleau-Berger, Li </a:t>
            </a:r>
            <a:r>
              <a:rPr lang="en-GB" altLang="zh-CN" sz="1800" dirty="0" err="1">
                <a:latin typeface="Arial" charset="0"/>
                <a:ea typeface="ＭＳ Ｐゴシック" charset="0"/>
              </a:rPr>
              <a:t>Peilin</a:t>
            </a:r>
            <a:r>
              <a:rPr lang="en-GB" altLang="zh-CN" sz="1800" dirty="0">
                <a:latin typeface="Arial" charset="0"/>
                <a:ea typeface="ＭＳ Ｐゴシック" charset="0"/>
              </a:rPr>
              <a:t>, 2012; </a:t>
            </a:r>
            <a:r>
              <a:rPr lang="en-GB" altLang="zh-CN" sz="1800" dirty="0" err="1">
                <a:latin typeface="Arial" charset="0"/>
                <a:ea typeface="ＭＳ Ｐゴシック" charset="0"/>
              </a:rPr>
              <a:t>Xie</a:t>
            </a:r>
            <a:r>
              <a:rPr lang="en-GB" altLang="zh-CN" sz="1800" dirty="0">
                <a:latin typeface="Arial" charset="0"/>
                <a:ea typeface="ＭＳ Ｐゴシック" charset="0"/>
              </a:rPr>
              <a:t> </a:t>
            </a:r>
            <a:r>
              <a:rPr lang="en-GB" altLang="zh-CN" sz="1800" dirty="0" err="1">
                <a:latin typeface="Arial" charset="0"/>
                <a:ea typeface="ＭＳ Ｐゴシック" charset="0"/>
              </a:rPr>
              <a:t>Lizhong</a:t>
            </a:r>
            <a:r>
              <a:rPr lang="en-GB" altLang="zh-CN" sz="1800" dirty="0">
                <a:latin typeface="Arial" charset="0"/>
                <a:ea typeface="ＭＳ Ｐゴシック" charset="0"/>
              </a:rPr>
              <a:t>, Roulleau-Berger, 2017). </a:t>
            </a:r>
          </a:p>
          <a:p>
            <a:pPr marL="0" indent="0" algn="just">
              <a:buFont typeface="Wingdings" charset="0"/>
              <a:buNone/>
            </a:pPr>
            <a:endParaRPr lang="en-GB" altLang="zh-CN" sz="1800" dirty="0">
              <a:latin typeface="Arial" charset="0"/>
              <a:ea typeface="ＭＳ Ｐゴシック" charset="0"/>
            </a:endParaRPr>
          </a:p>
          <a:p>
            <a:pPr marL="0" indent="0" algn="just">
              <a:buFont typeface="Wingdings" charset="0"/>
              <a:buNone/>
            </a:pPr>
            <a:r>
              <a:rPr lang="fr-FR" altLang="zh-CN" sz="1800" dirty="0">
                <a:latin typeface="Arial" charset="0"/>
                <a:ea typeface="ＭＳ Ｐゴシック" charset="0"/>
              </a:rPr>
              <a:t>It </a:t>
            </a:r>
            <a:r>
              <a:rPr lang="fr-FR" altLang="zh-CN" sz="1800" dirty="0" err="1">
                <a:latin typeface="Arial" charset="0"/>
                <a:ea typeface="ＭＳ Ｐゴシック" charset="0"/>
              </a:rPr>
              <a:t>does</a:t>
            </a:r>
            <a:r>
              <a:rPr lang="fr-FR" altLang="zh-CN" sz="1800" dirty="0">
                <a:latin typeface="Arial" charset="0"/>
                <a:ea typeface="ＭＳ Ｐゴシック" charset="0"/>
              </a:rPr>
              <a:t> not </a:t>
            </a:r>
            <a:r>
              <a:rPr lang="en-US" altLang="zh-CN" sz="1800" dirty="0">
                <a:latin typeface="Arial" charset="0"/>
                <a:ea typeface="ＭＳ Ｐゴシック" charset="0"/>
              </a:rPr>
              <a:t>equate Post-Western Sociologies with " Sociologies of South countries", "Sociologies of East Asia" or "Sociologies of non-Western countries", even should not equate them with "anti-Western sociologies</a:t>
            </a:r>
            <a:r>
              <a:rPr lang="en-US" sz="1800" dirty="0">
                <a:latin typeface="Arial" charset="0"/>
                <a:ea typeface="ＭＳ Ｐゴシック" charset="0"/>
              </a:rPr>
              <a:t>”</a:t>
            </a:r>
            <a:r>
              <a:rPr lang="en-US" altLang="zh-CN" sz="1800" dirty="0">
                <a:latin typeface="Arial" charset="0"/>
                <a:ea typeface="ＭＳ Ｐゴシック" charset="0"/>
              </a:rPr>
              <a:t> (</a:t>
            </a:r>
            <a:r>
              <a:rPr lang="en-US" altLang="zh-CN" sz="1800" dirty="0" err="1">
                <a:latin typeface="Arial" charset="0"/>
                <a:ea typeface="ＭＳ Ｐゴシック" charset="0"/>
              </a:rPr>
              <a:t>Xie</a:t>
            </a:r>
            <a:r>
              <a:rPr lang="en-US" altLang="zh-CN" sz="1800" dirty="0">
                <a:latin typeface="Arial" charset="0"/>
                <a:ea typeface="ＭＳ Ｐゴシック" charset="0"/>
              </a:rPr>
              <a:t> </a:t>
            </a:r>
            <a:r>
              <a:rPr lang="en-US" altLang="zh-CN" sz="1800" dirty="0" err="1">
                <a:latin typeface="Arial" charset="0"/>
                <a:ea typeface="ＭＳ Ｐゴシック" charset="0"/>
              </a:rPr>
              <a:t>Lizhong</a:t>
            </a:r>
            <a:r>
              <a:rPr lang="en-US" altLang="zh-CN" sz="1800" dirty="0">
                <a:latin typeface="Arial" charset="0"/>
                <a:ea typeface="ＭＳ Ｐゴシック" charset="0"/>
              </a:rPr>
              <a:t>, 2015). </a:t>
            </a:r>
          </a:p>
          <a:p>
            <a:pPr marL="0" indent="0" algn="just">
              <a:buFont typeface="Wingdings" charset="0"/>
              <a:buNone/>
            </a:pPr>
            <a:endParaRPr lang="en-GB" altLang="zh-CN" sz="1800" i="1" dirty="0">
              <a:latin typeface="Arial" charset="0"/>
              <a:ea typeface="ＭＳ Ｐゴシック" charset="0"/>
            </a:endParaRPr>
          </a:p>
          <a:p>
            <a:pPr marL="0" indent="0" algn="just">
              <a:buFont typeface="Wingdings" charset="0"/>
              <a:buNone/>
            </a:pPr>
            <a:r>
              <a:rPr lang="en-GB" altLang="zh-CN" sz="1800" i="1" dirty="0">
                <a:latin typeface="Arial" charset="0"/>
                <a:ea typeface="ＭＳ Ｐゴシック" charset="0"/>
              </a:rPr>
              <a:t>Post-Western Sociology </a:t>
            </a:r>
            <a:r>
              <a:rPr lang="en-GB" altLang="zh-CN" sz="1800" dirty="0">
                <a:latin typeface="Arial" charset="0"/>
                <a:ea typeface="ＭＳ Ｐゴシック" charset="0"/>
              </a:rPr>
              <a:t>is firstly non-hegemonic and critical. It is elaborated from the connexions, intervals and </a:t>
            </a:r>
            <a:r>
              <a:rPr lang="en-GB" altLang="zh-CN" sz="1800" dirty="0" err="1">
                <a:latin typeface="Arial" charset="0"/>
                <a:ea typeface="ＭＳ Ｐゴシック" charset="0"/>
              </a:rPr>
              <a:t>disjonctions</a:t>
            </a:r>
            <a:r>
              <a:rPr lang="en-GB" altLang="zh-CN" sz="1800" dirty="0">
                <a:latin typeface="Arial" charset="0"/>
                <a:ea typeface="ＭＳ Ｐゴシック" charset="0"/>
              </a:rPr>
              <a:t> between theories, practices and  fieldwork, discontinuities and continuities between European-French- and Chinese Sociologies (Roulleau-Berger, 2016 )</a:t>
            </a:r>
            <a:r>
              <a:rPr lang="fr-FR" altLang="zh-CN" sz="1800" dirty="0">
                <a:latin typeface="Arial" charset="0"/>
                <a:ea typeface="ＭＳ Ｐゴシック" charset="0"/>
              </a:rPr>
              <a:t>. </a:t>
            </a:r>
            <a:endParaRPr lang="en-US" altLang="zh-CN" sz="1800" dirty="0">
              <a:latin typeface="Arial" charset="0"/>
              <a:ea typeface="ＭＳ Ｐゴシック" charset="0"/>
            </a:endParaRPr>
          </a:p>
          <a:p>
            <a:pPr marL="0" indent="0" algn="just">
              <a:buFont typeface="Wingdings" charset="0"/>
              <a:buNone/>
            </a:pPr>
            <a:endParaRPr lang="en-US" altLang="zh-CN" sz="1800" dirty="0">
              <a:latin typeface="Arial" charset="0"/>
              <a:ea typeface="ＭＳ Ｐゴシック" charset="0"/>
            </a:endParaRPr>
          </a:p>
        </p:txBody>
      </p:sp>
    </p:spTree>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additive="base">
                                        <p:cTn id="7" dur="500" fill="hold"/>
                                        <p:tgtEl>
                                          <p:spTgt spid="4098"/>
                                        </p:tgtEl>
                                        <p:attrNameLst>
                                          <p:attrName>ppt_x</p:attrName>
                                        </p:attrNameLst>
                                      </p:cBhvr>
                                      <p:tavLst>
                                        <p:tav tm="0">
                                          <p:val>
                                            <p:strVal val="0-#ppt_w/2"/>
                                          </p:val>
                                        </p:tav>
                                        <p:tav tm="100000">
                                          <p:val>
                                            <p:strVal val="#ppt_x"/>
                                          </p:val>
                                        </p:tav>
                                      </p:tavLst>
                                    </p:anim>
                                    <p:anim calcmode="lin" valueType="num">
                                      <p:cBhvr additive="base">
                                        <p:cTn id="8" dur="500" fill="hold"/>
                                        <p:tgtEl>
                                          <p:spTgt spid="409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099">
                                            <p:txEl>
                                              <p:pRg st="3" end="3"/>
                                            </p:txEl>
                                          </p:spTgt>
                                        </p:tgtEl>
                                        <p:attrNameLst>
                                          <p:attrName>style.visibility</p:attrName>
                                        </p:attrNameLst>
                                      </p:cBhvr>
                                      <p:to>
                                        <p:strVal val="visible"/>
                                      </p:to>
                                    </p:set>
                                    <p:anim calcmode="lin" valueType="num">
                                      <p:cBhvr additive="base">
                                        <p:cTn id="19" dur="500" fill="hold"/>
                                        <p:tgtEl>
                                          <p:spTgt spid="4099">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09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099">
                                            <p:txEl>
                                              <p:pRg st="5" end="5"/>
                                            </p:txEl>
                                          </p:spTgt>
                                        </p:tgtEl>
                                        <p:attrNameLst>
                                          <p:attrName>style.visibility</p:attrName>
                                        </p:attrNameLst>
                                      </p:cBhvr>
                                      <p:to>
                                        <p:strVal val="visible"/>
                                      </p:to>
                                    </p:set>
                                    <p:anim calcmode="lin" valueType="num">
                                      <p:cBhvr additive="base">
                                        <p:cTn id="25" dur="500" fill="hold"/>
                                        <p:tgtEl>
                                          <p:spTgt spid="4099">
                                            <p:txEl>
                                              <p:pRg st="5" end="5"/>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099">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fr-FR" altLang="zh-CN" sz="2000" b="1">
                <a:latin typeface="Arial" charset="0"/>
                <a:ea typeface="ＭＳ Ｐゴシック" charset="0"/>
              </a:rPr>
              <a:t>Introduction : What about </a:t>
            </a:r>
            <a:r>
              <a:rPr lang="en-GB" altLang="zh-CN" sz="2000" b="1">
                <a:latin typeface="Arial" charset="0"/>
                <a:ea typeface="ＭＳ Ｐゴシック" charset="0"/>
              </a:rPr>
              <a:t>Post-Western Sociology</a:t>
            </a:r>
            <a:endParaRPr lang="fr-FR" altLang="zh-CN" sz="2000" b="1">
              <a:latin typeface="Arial" charset="0"/>
              <a:ea typeface="ＭＳ Ｐゴシック" charset="0"/>
            </a:endParaRPr>
          </a:p>
        </p:txBody>
      </p:sp>
      <p:sp>
        <p:nvSpPr>
          <p:cNvPr id="16386" name="Rectangle 3"/>
          <p:cNvSpPr>
            <a:spLocks noGrp="1" noChangeArrowheads="1"/>
          </p:cNvSpPr>
          <p:nvPr>
            <p:ph idx="1"/>
          </p:nvPr>
        </p:nvSpPr>
        <p:spPr>
          <a:xfrm>
            <a:off x="395288" y="1341438"/>
            <a:ext cx="8229600" cy="5948362"/>
          </a:xfrm>
        </p:spPr>
        <p:txBody>
          <a:bodyPr/>
          <a:lstStyle/>
          <a:p>
            <a:pPr algn="just" eaLnBrk="1" hangingPunct="1">
              <a:lnSpc>
                <a:spcPct val="80000"/>
              </a:lnSpc>
            </a:pPr>
            <a:endParaRPr lang="fr-FR" altLang="zh-CN" sz="1700" dirty="0">
              <a:latin typeface="Arial" charset="0"/>
              <a:ea typeface="ＭＳ Ｐゴシック" charset="0"/>
            </a:endParaRPr>
          </a:p>
          <a:p>
            <a:pPr>
              <a:buFont typeface="Wingdings" charset="0"/>
              <a:buNone/>
            </a:pPr>
            <a:r>
              <a:rPr lang="en-GB" altLang="zh-CN" sz="1800" i="1" dirty="0">
                <a:solidFill>
                  <a:srgbClr val="000000"/>
                </a:solidFill>
                <a:latin typeface="Arial" charset="0"/>
                <a:ea typeface="ＭＳ Ｐゴシック" charset="0"/>
              </a:rPr>
              <a:t>     Post-Western Sociology </a:t>
            </a:r>
            <a:r>
              <a:rPr lang="en-GB" altLang="zh-CN" sz="1800" dirty="0">
                <a:solidFill>
                  <a:srgbClr val="000000"/>
                </a:solidFill>
                <a:latin typeface="Arial" charset="0"/>
                <a:ea typeface="ＭＳ Ｐゴシック" charset="0"/>
              </a:rPr>
              <a:t>relies on different knowledge processes (Roulleau-Berger, 2013, 2016): </a:t>
            </a:r>
            <a:endParaRPr lang="fr-FR" altLang="zh-CN" sz="1800" dirty="0">
              <a:solidFill>
                <a:srgbClr val="000000"/>
              </a:solidFill>
              <a:latin typeface="Arial" charset="0"/>
              <a:ea typeface="ＭＳ Ｐゴシック" charset="0"/>
            </a:endParaRPr>
          </a:p>
          <a:p>
            <a:r>
              <a:rPr lang="en-GB" sz="1800" dirty="0">
                <a:solidFill>
                  <a:srgbClr val="000000"/>
                </a:solidFill>
                <a:latin typeface="Arial" charset="0"/>
                <a:ea typeface="ＭＳ Ｐゴシック" charset="0"/>
              </a:rPr>
              <a:t>“</a:t>
            </a:r>
            <a:r>
              <a:rPr lang="en-GB" altLang="zh-CN" sz="1800" dirty="0">
                <a:solidFill>
                  <a:srgbClr val="000000"/>
                </a:solidFill>
                <a:latin typeface="Arial" charset="0"/>
                <a:ea typeface="ＭＳ Ｐゴシック" charset="0"/>
              </a:rPr>
              <a:t>Knowledge niches</a:t>
            </a:r>
            <a:r>
              <a:rPr lang="en-GB" sz="1800" dirty="0">
                <a:solidFill>
                  <a:srgbClr val="000000"/>
                </a:solidFill>
                <a:latin typeface="Arial" charset="0"/>
                <a:ea typeface="ＭＳ Ｐゴシック" charset="0"/>
              </a:rPr>
              <a:t>”</a:t>
            </a:r>
            <a:r>
              <a:rPr lang="en-GB" altLang="zh-CN" sz="1800" dirty="0">
                <a:solidFill>
                  <a:srgbClr val="000000"/>
                </a:solidFill>
                <a:latin typeface="Arial" charset="0"/>
                <a:ea typeface="ＭＳ Ｐゴシック" charset="0"/>
              </a:rPr>
              <a:t> which appear to be specifically European or Chinese and do not signify a transferability of knowledge</a:t>
            </a:r>
            <a:endParaRPr lang="fr-FR" altLang="zh-CN" sz="1800" dirty="0">
              <a:solidFill>
                <a:srgbClr val="000000"/>
              </a:solidFill>
              <a:latin typeface="Arial" charset="0"/>
              <a:ea typeface="ＭＳ Ｐゴシック" charset="0"/>
            </a:endParaRPr>
          </a:p>
          <a:p>
            <a:r>
              <a:rPr lang="en-GB" altLang="zh-CN" sz="1800" dirty="0">
                <a:solidFill>
                  <a:srgbClr val="000000"/>
                </a:solidFill>
                <a:latin typeface="Arial" charset="0"/>
                <a:ea typeface="ＭＳ Ｐゴシック" charset="0"/>
              </a:rPr>
              <a:t>Intermediary epistemological processes which encourage the partial transfer of knowledge from Europe to China and from China to Europe</a:t>
            </a:r>
            <a:endParaRPr lang="fr-FR" altLang="zh-CN" sz="1800" dirty="0">
              <a:solidFill>
                <a:srgbClr val="000000"/>
              </a:solidFill>
              <a:latin typeface="Arial" charset="0"/>
              <a:ea typeface="ＭＳ Ｐゴシック" charset="0"/>
            </a:endParaRPr>
          </a:p>
          <a:p>
            <a:r>
              <a:rPr lang="en-GB" altLang="zh-CN" sz="1800" dirty="0">
                <a:solidFill>
                  <a:srgbClr val="000000"/>
                </a:solidFill>
                <a:latin typeface="Arial" charset="0"/>
                <a:ea typeface="ＭＳ Ｐゴシック" charset="0"/>
              </a:rPr>
              <a:t>Transnational epistemological spaces in which European knowledge and Chinese knowledge are placed in equivalence</a:t>
            </a:r>
          </a:p>
          <a:p>
            <a:r>
              <a:rPr lang="en-GB" altLang="zh-CN" sz="1800" dirty="0">
                <a:solidFill>
                  <a:srgbClr val="000000"/>
                </a:solidFill>
                <a:latin typeface="Arial" charset="0"/>
                <a:ea typeface="ＭＳ Ｐゴシック" charset="0"/>
              </a:rPr>
              <a:t>The formation of </a:t>
            </a:r>
            <a:r>
              <a:rPr lang="en-GB" sz="1800" dirty="0">
                <a:solidFill>
                  <a:srgbClr val="000000"/>
                </a:solidFill>
                <a:latin typeface="Arial" charset="0"/>
                <a:ea typeface="ＭＳ Ｐゴシック" charset="0"/>
              </a:rPr>
              <a:t>“</a:t>
            </a:r>
            <a:r>
              <a:rPr lang="en-GB" altLang="zh-CN" sz="1800" dirty="0">
                <a:solidFill>
                  <a:srgbClr val="000000"/>
                </a:solidFill>
                <a:latin typeface="Arial" charset="0"/>
                <a:ea typeface="ＭＳ Ｐゴシック" charset="0"/>
              </a:rPr>
              <a:t>common spaces</a:t>
            </a:r>
            <a:r>
              <a:rPr lang="en-GB" sz="1800" dirty="0">
                <a:solidFill>
                  <a:srgbClr val="000000"/>
                </a:solidFill>
                <a:latin typeface="Arial" charset="0"/>
                <a:ea typeface="ＭＳ Ｐゴシック" charset="0"/>
              </a:rPr>
              <a:t>”</a:t>
            </a:r>
            <a:r>
              <a:rPr lang="en-GB" altLang="zh-CN" sz="1800" dirty="0">
                <a:solidFill>
                  <a:srgbClr val="000000"/>
                </a:solidFill>
                <a:latin typeface="Arial" charset="0"/>
                <a:ea typeface="ＭＳ Ｐゴシック" charset="0"/>
              </a:rPr>
              <a:t> and </a:t>
            </a:r>
            <a:r>
              <a:rPr lang="en-GB" sz="1800" dirty="0">
                <a:solidFill>
                  <a:srgbClr val="000000"/>
                </a:solidFill>
                <a:latin typeface="Arial" charset="0"/>
                <a:ea typeface="ＭＳ Ｐゴシック" charset="0"/>
              </a:rPr>
              <a:t>“</a:t>
            </a:r>
            <a:r>
              <a:rPr lang="en-GB" altLang="zh-CN" sz="1800" dirty="0">
                <a:solidFill>
                  <a:srgbClr val="000000"/>
                </a:solidFill>
                <a:latin typeface="Arial" charset="0"/>
                <a:ea typeface="ＭＳ Ｐゴシック" charset="0"/>
              </a:rPr>
              <a:t>proper spaces</a:t>
            </a:r>
            <a:r>
              <a:rPr lang="en-GB" sz="1800" dirty="0">
                <a:solidFill>
                  <a:srgbClr val="000000"/>
                </a:solidFill>
                <a:latin typeface="Arial" charset="0"/>
                <a:ea typeface="ＭＳ Ｐゴシック" charset="0"/>
              </a:rPr>
              <a:t>”</a:t>
            </a:r>
            <a:endParaRPr lang="en-GB" altLang="zh-CN" sz="1800" dirty="0">
              <a:solidFill>
                <a:srgbClr val="000000"/>
              </a:solidFill>
              <a:latin typeface="Arial" charset="0"/>
              <a:ea typeface="ＭＳ Ｐゴシック" charset="0"/>
            </a:endParaRPr>
          </a:p>
          <a:p>
            <a:pPr algn="just"/>
            <a:endParaRPr lang="en-GB" altLang="zh-CN" sz="1800" dirty="0">
              <a:solidFill>
                <a:srgbClr val="000000"/>
              </a:solidFill>
              <a:latin typeface="Arial" charset="0"/>
              <a:ea typeface="ＭＳ Ｐゴシック" charset="0"/>
            </a:endParaRPr>
          </a:p>
          <a:p>
            <a:pPr algn="just">
              <a:buFontTx/>
              <a:buNone/>
            </a:pPr>
            <a:r>
              <a:rPr lang="en-GB" altLang="zh-CN" sz="1800" dirty="0">
                <a:solidFill>
                  <a:srgbClr val="000000"/>
                </a:solidFill>
                <a:latin typeface="Arial" charset="0"/>
                <a:ea typeface="ＭＳ Ｐゴシック" charset="0"/>
              </a:rPr>
              <a:t> In this communication we will draw some </a:t>
            </a:r>
            <a:r>
              <a:rPr lang="en-GB" altLang="zh-CN" sz="1800" dirty="0" err="1">
                <a:solidFill>
                  <a:srgbClr val="000000"/>
                </a:solidFill>
                <a:latin typeface="Arial" charset="0"/>
                <a:ea typeface="ＭＳ Ｐゴシック" charset="0"/>
              </a:rPr>
              <a:t>theoritical</a:t>
            </a:r>
            <a:r>
              <a:rPr lang="en-GB" altLang="zh-CN" sz="1800" dirty="0">
                <a:solidFill>
                  <a:srgbClr val="000000"/>
                </a:solidFill>
                <a:latin typeface="Arial" charset="0"/>
                <a:ea typeface="ＭＳ Ｐゴシック" charset="0"/>
              </a:rPr>
              <a:t> continuities and discontinuities between French and Chinese sociologies about sociology of emotions, identify some common spaces and proper spaces.</a:t>
            </a:r>
            <a:endParaRPr lang="en-GB" altLang="zh-CN" sz="1800" dirty="0">
              <a:solidFill>
                <a:srgbClr val="FF0000"/>
              </a:solidFill>
              <a:latin typeface="Arial" charset="0"/>
              <a:ea typeface="ＭＳ Ｐゴシック" charset="0"/>
            </a:endParaRPr>
          </a:p>
        </p:txBody>
      </p:sp>
    </p:spTree>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anim calcmode="lin" valueType="num">
                                      <p:cBhvr additive="base">
                                        <p:cTn id="7" dur="500" fill="hold"/>
                                        <p:tgtEl>
                                          <p:spTgt spid="7170"/>
                                        </p:tgtEl>
                                        <p:attrNameLst>
                                          <p:attrName>ppt_x</p:attrName>
                                        </p:attrNameLst>
                                      </p:cBhvr>
                                      <p:tavLst>
                                        <p:tav tm="0">
                                          <p:val>
                                            <p:strVal val="0-#ppt_w/2"/>
                                          </p:val>
                                        </p:tav>
                                        <p:tav tm="100000">
                                          <p:val>
                                            <p:strVal val="#ppt_x"/>
                                          </p:val>
                                        </p:tav>
                                      </p:tavLst>
                                    </p:anim>
                                    <p:anim calcmode="lin" valueType="num">
                                      <p:cBhvr additive="base">
                                        <p:cTn id="8" dur="500" fill="hold"/>
                                        <p:tgtEl>
                                          <p:spTgt spid="717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ctrTitle"/>
          </p:nvPr>
        </p:nvSpPr>
        <p:spPr>
          <a:xfrm>
            <a:off x="719138" y="358775"/>
            <a:ext cx="7772400" cy="792163"/>
          </a:xfrm>
          <a:ln w="38100">
            <a:solidFill>
              <a:srgbClr val="336699"/>
            </a:solidFill>
            <a:miter lim="800000"/>
            <a:headEnd/>
            <a:tailEnd/>
          </a:ln>
        </p:spPr>
        <p:txBody>
          <a:bodyPr/>
          <a:lstStyle/>
          <a:p>
            <a:pPr eaLnBrk="1" hangingPunct="1"/>
            <a:r>
              <a:rPr lang="fr-FR" sz="2400" b="1" dirty="0">
                <a:solidFill>
                  <a:srgbClr val="003399"/>
                </a:solidFill>
                <a:latin typeface="Arial" charset="0"/>
                <a:ea typeface="ＭＳ Ｐゴシック" charset="0"/>
              </a:rPr>
              <a:t>1. </a:t>
            </a:r>
            <a:r>
              <a:rPr lang="fr-FR" sz="2400" b="1" dirty="0" err="1">
                <a:solidFill>
                  <a:srgbClr val="003399"/>
                </a:solidFill>
                <a:latin typeface="Arial" charset="0"/>
                <a:ea typeface="ＭＳ Ｐゴシック" charset="0"/>
              </a:rPr>
              <a:t>Sociology</a:t>
            </a:r>
            <a:r>
              <a:rPr lang="fr-FR" sz="2400" b="1" dirty="0">
                <a:solidFill>
                  <a:srgbClr val="003399"/>
                </a:solidFill>
                <a:latin typeface="Arial" charset="0"/>
                <a:ea typeface="ＭＳ Ｐゴシック" charset="0"/>
              </a:rPr>
              <a:t> of </a:t>
            </a:r>
            <a:r>
              <a:rPr lang="fr-FR" sz="2400" b="1" dirty="0" err="1">
                <a:solidFill>
                  <a:srgbClr val="003399"/>
                </a:solidFill>
                <a:latin typeface="Arial" charset="0"/>
                <a:ea typeface="ＭＳ Ｐゴシック" charset="0"/>
              </a:rPr>
              <a:t>emotions</a:t>
            </a:r>
            <a:r>
              <a:rPr lang="fr-FR" sz="2400" b="1" dirty="0">
                <a:solidFill>
                  <a:srgbClr val="003399"/>
                </a:solidFill>
                <a:latin typeface="Arial" charset="0"/>
                <a:ea typeface="ＭＳ Ｐゴシック" charset="0"/>
              </a:rPr>
              <a:t> in China and in France</a:t>
            </a:r>
          </a:p>
        </p:txBody>
      </p:sp>
      <p:sp>
        <p:nvSpPr>
          <p:cNvPr id="15362" name="Rectangle 4"/>
          <p:cNvSpPr>
            <a:spLocks noChangeArrowheads="1"/>
          </p:cNvSpPr>
          <p:nvPr/>
        </p:nvSpPr>
        <p:spPr bwMode="auto">
          <a:xfrm>
            <a:off x="609600" y="1125538"/>
            <a:ext cx="7737475" cy="5213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lvl="1" algn="just">
              <a:spcBef>
                <a:spcPct val="20000"/>
              </a:spcBef>
              <a:buClr>
                <a:srgbClr val="336699"/>
              </a:buClr>
              <a:buSzPct val="80000"/>
              <a:defRPr/>
            </a:pPr>
            <a:endParaRPr lang="en-US" sz="1800" dirty="0"/>
          </a:p>
          <a:p>
            <a:pPr marL="0" lvl="1" algn="just">
              <a:defRPr/>
            </a:pPr>
            <a:endParaRPr lang="en-US" sz="1800" b="1" dirty="0"/>
          </a:p>
          <a:p>
            <a:pPr marL="0" lvl="1" algn="just">
              <a:defRPr/>
            </a:pPr>
            <a:endParaRPr lang="en-US" sz="1800" b="1" dirty="0"/>
          </a:p>
          <a:p>
            <a:pPr lvl="1" algn="just">
              <a:spcBef>
                <a:spcPct val="20000"/>
              </a:spcBef>
              <a:buClr>
                <a:srgbClr val="336699"/>
              </a:buClr>
              <a:buSzPct val="80000"/>
              <a:defRPr/>
            </a:pPr>
            <a:endParaRPr lang="en-US" sz="1800" dirty="0"/>
          </a:p>
          <a:p>
            <a:pPr lvl="1" algn="just">
              <a:spcBef>
                <a:spcPct val="20000"/>
              </a:spcBef>
              <a:buClr>
                <a:srgbClr val="336699"/>
              </a:buClr>
              <a:buSzPct val="80000"/>
              <a:defRPr/>
            </a:pPr>
            <a:endParaRPr lang="en-US" sz="1800" dirty="0"/>
          </a:p>
        </p:txBody>
      </p:sp>
      <p:sp>
        <p:nvSpPr>
          <p:cNvPr id="2" name="ZoneTexte 1"/>
          <p:cNvSpPr txBox="1"/>
          <p:nvPr/>
        </p:nvSpPr>
        <p:spPr>
          <a:xfrm>
            <a:off x="611560" y="1484785"/>
            <a:ext cx="7992888" cy="4216539"/>
          </a:xfrm>
          <a:prstGeom prst="rect">
            <a:avLst/>
          </a:prstGeom>
          <a:noFill/>
        </p:spPr>
        <p:txBody>
          <a:bodyPr wrap="square" rtlCol="0">
            <a:spAutoFit/>
          </a:bodyPr>
          <a:lstStyle/>
          <a:p>
            <a:r>
              <a:rPr lang="fr-FR" sz="1600" b="1" dirty="0"/>
              <a:t>1.1.Sociology of </a:t>
            </a:r>
            <a:r>
              <a:rPr lang="fr-FR" sz="1600" b="1" dirty="0" err="1"/>
              <a:t>emotions</a:t>
            </a:r>
            <a:r>
              <a:rPr lang="fr-FR" sz="1600" b="1" dirty="0"/>
              <a:t> in France : </a:t>
            </a:r>
            <a:r>
              <a:rPr lang="fr-FR" sz="1600" b="1" dirty="0" err="1"/>
              <a:t>lighting</a:t>
            </a:r>
            <a:r>
              <a:rPr lang="fr-FR" sz="1600" b="1" dirty="0"/>
              <a:t> up a </a:t>
            </a:r>
            <a:r>
              <a:rPr lang="fr-FR" sz="1600" b="1" dirty="0" err="1"/>
              <a:t>blind</a:t>
            </a:r>
            <a:r>
              <a:rPr lang="fr-FR" sz="1600" b="1" dirty="0"/>
              <a:t> spot</a:t>
            </a:r>
          </a:p>
          <a:p>
            <a:endParaRPr lang="fr-FR" sz="1200" dirty="0"/>
          </a:p>
          <a:p>
            <a:pPr algn="just"/>
            <a:r>
              <a:rPr lang="en-GB" sz="1600" dirty="0"/>
              <a:t>From 1990 the constructivist and hermeneutic poles became the most visible (Berthelot, 2001). The opposition between the objectivist poles and the constructivist and hermeneutic poles diversified and broadened</a:t>
            </a:r>
          </a:p>
          <a:p>
            <a:pPr algn="just"/>
            <a:endParaRPr lang="en-GB" sz="1600" dirty="0"/>
          </a:p>
          <a:p>
            <a:pPr algn="just"/>
            <a:r>
              <a:rPr lang="en-GB" sz="1600" dirty="0"/>
              <a:t>There was already tension between critical sociology, symbolic interactionism and the sociology of action over the issue of the Subject, an issue which was denied in critical sociology. Critical sociology had attacked power, domination and alienation denouncing the illusions of the reference to the Subject.</a:t>
            </a:r>
          </a:p>
          <a:p>
            <a:pPr algn="just"/>
            <a:endParaRPr lang="en-GB" sz="1600" dirty="0"/>
          </a:p>
          <a:p>
            <a:pPr algn="just"/>
            <a:r>
              <a:rPr lang="en-GB" sz="1600" dirty="0"/>
              <a:t>Then, after 1990,  we witnessed the return of the Subject to the sociological stage via interactionism theory and different sociologies of action, the Subject which had been denied in the Marxist and Bourdieu-school theories in which, according to the theory of the </a:t>
            </a:r>
            <a:r>
              <a:rPr lang="en-GB" sz="1600" i="1" dirty="0"/>
              <a:t>habitus,</a:t>
            </a:r>
            <a:r>
              <a:rPr lang="en-GB" sz="1600" dirty="0"/>
              <a:t> individuals were conceived as unconsciously determined in their perceptions, thoughts and conduct by the effects of incorporated dispositions. </a:t>
            </a:r>
          </a:p>
          <a:p>
            <a:pPr algn="just"/>
            <a:endParaRPr lang="en-GB" sz="1600" dirty="0"/>
          </a:p>
        </p:txBody>
      </p:sp>
    </p:spTree>
    <p:extLst>
      <p:ext uri="{BB962C8B-B14F-4D97-AF65-F5344CB8AC3E}">
        <p14:creationId xmlns:p14="http://schemas.microsoft.com/office/powerpoint/2010/main" val="217167856"/>
      </p:ext>
    </p:extLst>
  </p:cSld>
  <p:clrMapOvr>
    <a:masterClrMapping/>
  </p:clrMapOvr>
  <p:transition spd="med">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ctrTitle"/>
          </p:nvPr>
        </p:nvSpPr>
        <p:spPr>
          <a:xfrm>
            <a:off x="719138" y="358775"/>
            <a:ext cx="7772400" cy="792163"/>
          </a:xfrm>
          <a:ln w="38100">
            <a:solidFill>
              <a:srgbClr val="336699"/>
            </a:solidFill>
            <a:miter lim="800000"/>
            <a:headEnd/>
            <a:tailEnd/>
          </a:ln>
        </p:spPr>
        <p:txBody>
          <a:bodyPr/>
          <a:lstStyle/>
          <a:p>
            <a:pPr eaLnBrk="1" hangingPunct="1"/>
            <a:r>
              <a:rPr lang="fr-FR" sz="2400" b="1" dirty="0">
                <a:solidFill>
                  <a:srgbClr val="003399"/>
                </a:solidFill>
                <a:latin typeface="Arial" charset="0"/>
                <a:ea typeface="ＭＳ Ｐゴシック" charset="0"/>
              </a:rPr>
              <a:t>1. </a:t>
            </a:r>
            <a:r>
              <a:rPr lang="fr-FR" sz="2400" b="1" dirty="0" err="1">
                <a:solidFill>
                  <a:srgbClr val="003399"/>
                </a:solidFill>
                <a:latin typeface="Arial" charset="0"/>
                <a:ea typeface="ＭＳ Ｐゴシック" charset="0"/>
              </a:rPr>
              <a:t>Sociology</a:t>
            </a:r>
            <a:r>
              <a:rPr lang="fr-FR" sz="2400" b="1" dirty="0">
                <a:solidFill>
                  <a:srgbClr val="003399"/>
                </a:solidFill>
                <a:latin typeface="Arial" charset="0"/>
                <a:ea typeface="ＭＳ Ｐゴシック" charset="0"/>
              </a:rPr>
              <a:t> of </a:t>
            </a:r>
            <a:r>
              <a:rPr lang="fr-FR" sz="2400" b="1" dirty="0" err="1">
                <a:solidFill>
                  <a:srgbClr val="003399"/>
                </a:solidFill>
                <a:latin typeface="Arial" charset="0"/>
                <a:ea typeface="ＭＳ Ｐゴシック" charset="0"/>
              </a:rPr>
              <a:t>emotions</a:t>
            </a:r>
            <a:r>
              <a:rPr lang="fr-FR" sz="2400" b="1" dirty="0">
                <a:solidFill>
                  <a:srgbClr val="003399"/>
                </a:solidFill>
                <a:latin typeface="Arial" charset="0"/>
                <a:ea typeface="ＭＳ Ｐゴシック" charset="0"/>
              </a:rPr>
              <a:t> in China and in France</a:t>
            </a:r>
          </a:p>
        </p:txBody>
      </p:sp>
      <p:sp>
        <p:nvSpPr>
          <p:cNvPr id="15362" name="Rectangle 4"/>
          <p:cNvSpPr>
            <a:spLocks noChangeArrowheads="1"/>
          </p:cNvSpPr>
          <p:nvPr/>
        </p:nvSpPr>
        <p:spPr bwMode="auto">
          <a:xfrm>
            <a:off x="609600" y="1125538"/>
            <a:ext cx="7737475" cy="5213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lvl="1" algn="just">
              <a:spcBef>
                <a:spcPct val="20000"/>
              </a:spcBef>
              <a:buClr>
                <a:srgbClr val="336699"/>
              </a:buClr>
              <a:buSzPct val="80000"/>
              <a:defRPr/>
            </a:pPr>
            <a:endParaRPr lang="en-US" sz="1800" dirty="0"/>
          </a:p>
          <a:p>
            <a:pPr marL="0" lvl="1" algn="just">
              <a:defRPr/>
            </a:pPr>
            <a:endParaRPr lang="en-US" sz="1800" b="1" dirty="0"/>
          </a:p>
          <a:p>
            <a:pPr marL="0" lvl="1" algn="just">
              <a:defRPr/>
            </a:pPr>
            <a:endParaRPr lang="en-US" sz="1800" b="1" dirty="0"/>
          </a:p>
          <a:p>
            <a:pPr lvl="1" algn="just">
              <a:spcBef>
                <a:spcPct val="20000"/>
              </a:spcBef>
              <a:buClr>
                <a:srgbClr val="336699"/>
              </a:buClr>
              <a:buSzPct val="80000"/>
              <a:defRPr/>
            </a:pPr>
            <a:endParaRPr lang="en-US" sz="1800" dirty="0"/>
          </a:p>
          <a:p>
            <a:pPr lvl="1" algn="just">
              <a:spcBef>
                <a:spcPct val="20000"/>
              </a:spcBef>
              <a:buClr>
                <a:srgbClr val="336699"/>
              </a:buClr>
              <a:buSzPct val="80000"/>
              <a:defRPr/>
            </a:pPr>
            <a:endParaRPr lang="en-US" sz="1800" dirty="0"/>
          </a:p>
        </p:txBody>
      </p:sp>
      <p:sp>
        <p:nvSpPr>
          <p:cNvPr id="2" name="ZoneTexte 1"/>
          <p:cNvSpPr txBox="1"/>
          <p:nvPr/>
        </p:nvSpPr>
        <p:spPr>
          <a:xfrm>
            <a:off x="611560" y="1484785"/>
            <a:ext cx="7992888" cy="3293209"/>
          </a:xfrm>
          <a:prstGeom prst="rect">
            <a:avLst/>
          </a:prstGeom>
          <a:noFill/>
        </p:spPr>
        <p:txBody>
          <a:bodyPr wrap="square" rtlCol="0">
            <a:spAutoFit/>
          </a:bodyPr>
          <a:lstStyle/>
          <a:p>
            <a:r>
              <a:rPr lang="fr-FR" sz="1600" b="1" dirty="0"/>
              <a:t>1.1. </a:t>
            </a:r>
            <a:r>
              <a:rPr lang="fr-FR" sz="1600" b="1" dirty="0" err="1"/>
              <a:t>Sociology</a:t>
            </a:r>
            <a:r>
              <a:rPr lang="fr-FR" sz="1600" b="1" dirty="0"/>
              <a:t> of </a:t>
            </a:r>
            <a:r>
              <a:rPr lang="fr-FR" sz="1600" b="1" dirty="0" err="1"/>
              <a:t>emotions</a:t>
            </a:r>
            <a:r>
              <a:rPr lang="fr-FR" sz="1600" b="1" dirty="0"/>
              <a:t> in France : </a:t>
            </a:r>
            <a:r>
              <a:rPr lang="fr-FR" sz="1600" b="1" dirty="0" err="1"/>
              <a:t>lighting</a:t>
            </a:r>
            <a:r>
              <a:rPr lang="fr-FR" sz="1600" b="1" dirty="0"/>
              <a:t> up a </a:t>
            </a:r>
            <a:r>
              <a:rPr lang="fr-FR" sz="1600" b="1" dirty="0" err="1"/>
              <a:t>blind</a:t>
            </a:r>
            <a:r>
              <a:rPr lang="fr-FR" sz="1600" b="1" dirty="0"/>
              <a:t> spot</a:t>
            </a:r>
          </a:p>
          <a:p>
            <a:pPr marL="457200" indent="-457200">
              <a:buAutoNum type="arabicPeriod"/>
            </a:pPr>
            <a:endParaRPr lang="fr-FR" sz="1600" b="1" dirty="0"/>
          </a:p>
          <a:p>
            <a:pPr algn="just"/>
            <a:endParaRPr lang="fr-FR" sz="1600" dirty="0"/>
          </a:p>
          <a:p>
            <a:pPr algn="just"/>
            <a:r>
              <a:rPr lang="fr-FR" sz="1600" dirty="0" err="1"/>
              <a:t>From</a:t>
            </a:r>
            <a:r>
              <a:rPr lang="fr-FR" sz="1600" dirty="0"/>
              <a:t> 1980 to 1995 </a:t>
            </a:r>
            <a:r>
              <a:rPr lang="fr-FR" sz="1600" dirty="0" err="1"/>
              <a:t>strong</a:t>
            </a:r>
            <a:r>
              <a:rPr lang="fr-FR" sz="1600" dirty="0"/>
              <a:t> controverses </a:t>
            </a:r>
            <a:r>
              <a:rPr lang="fr-FR" sz="1600" dirty="0" err="1"/>
              <a:t>divided</a:t>
            </a:r>
            <a:r>
              <a:rPr lang="fr-FR" sz="1600" dirty="0"/>
              <a:t> </a:t>
            </a:r>
            <a:r>
              <a:rPr lang="fr-FR" sz="1600" dirty="0" err="1"/>
              <a:t>Fench</a:t>
            </a:r>
            <a:r>
              <a:rPr lang="fr-FR" sz="1600" dirty="0"/>
              <a:t> sociologies </a:t>
            </a:r>
            <a:r>
              <a:rPr lang="fr-FR" sz="1600" dirty="0" err="1"/>
              <a:t>around</a:t>
            </a:r>
            <a:r>
              <a:rPr lang="fr-FR" sz="1600" dirty="0"/>
              <a:t> a </a:t>
            </a:r>
            <a:r>
              <a:rPr lang="fr-FR" sz="1600" dirty="0" err="1"/>
              <a:t>sociology</a:t>
            </a:r>
            <a:r>
              <a:rPr lang="fr-FR" sz="1600" dirty="0"/>
              <a:t> of the </a:t>
            </a:r>
            <a:r>
              <a:rPr lang="fr-FR" sz="1600" dirty="0" err="1"/>
              <a:t>individual</a:t>
            </a:r>
            <a:r>
              <a:rPr lang="fr-FR" sz="1600" dirty="0"/>
              <a:t> and the </a:t>
            </a:r>
            <a:r>
              <a:rPr lang="fr-FR" sz="1600" dirty="0" err="1"/>
              <a:t>Subject</a:t>
            </a:r>
            <a:r>
              <a:rPr lang="fr-FR" sz="1600" dirty="0"/>
              <a:t>. Bernard </a:t>
            </a:r>
            <a:r>
              <a:rPr lang="fr-FR" sz="1600" dirty="0" err="1"/>
              <a:t>Lahire</a:t>
            </a:r>
            <a:r>
              <a:rPr lang="fr-FR" sz="1600" dirty="0"/>
              <a:t> (1998) </a:t>
            </a:r>
            <a:r>
              <a:rPr lang="fr-FR" sz="1600" dirty="0" err="1"/>
              <a:t>proposed</a:t>
            </a:r>
            <a:r>
              <a:rPr lang="fr-FR" sz="1600" dirty="0"/>
              <a:t> a </a:t>
            </a:r>
            <a:r>
              <a:rPr lang="fr-FR" sz="1600" dirty="0" err="1"/>
              <a:t>dispostionalist</a:t>
            </a:r>
            <a:r>
              <a:rPr lang="fr-FR" sz="1600" dirty="0"/>
              <a:t> and </a:t>
            </a:r>
            <a:r>
              <a:rPr lang="fr-FR" sz="1600" dirty="0" err="1"/>
              <a:t>contextualist</a:t>
            </a:r>
            <a:r>
              <a:rPr lang="fr-FR" sz="1600" dirty="0"/>
              <a:t> </a:t>
            </a:r>
            <a:r>
              <a:rPr lang="fr-FR" sz="1600" dirty="0" err="1"/>
              <a:t>sociology</a:t>
            </a:r>
            <a:r>
              <a:rPr lang="fr-FR" sz="1600" dirty="0"/>
              <a:t>, François Dubet (1994) </a:t>
            </a:r>
            <a:r>
              <a:rPr lang="fr-FR" sz="1600" dirty="0" err="1"/>
              <a:t>produce</a:t>
            </a:r>
            <a:r>
              <a:rPr lang="fr-FR" sz="1600" dirty="0"/>
              <a:t> a </a:t>
            </a:r>
            <a:r>
              <a:rPr lang="fr-FR" sz="1600" dirty="0" err="1"/>
              <a:t>sociology</a:t>
            </a:r>
            <a:r>
              <a:rPr lang="fr-FR" sz="1600" dirty="0"/>
              <a:t> of </a:t>
            </a:r>
            <a:r>
              <a:rPr lang="fr-FR" sz="1600" dirty="0" err="1"/>
              <a:t>experience</a:t>
            </a:r>
            <a:r>
              <a:rPr lang="fr-FR" sz="1600" dirty="0"/>
              <a:t>, Alain Touraine (2000) and Michel </a:t>
            </a:r>
            <a:r>
              <a:rPr lang="fr-FR" sz="1600" dirty="0" err="1"/>
              <a:t>Wieviorka</a:t>
            </a:r>
            <a:r>
              <a:rPr lang="fr-FR" sz="1600" dirty="0"/>
              <a:t> </a:t>
            </a:r>
            <a:r>
              <a:rPr lang="fr-FR" sz="1600" dirty="0" err="1"/>
              <a:t>questioned</a:t>
            </a:r>
            <a:r>
              <a:rPr lang="fr-FR" sz="1600" dirty="0"/>
              <a:t> the </a:t>
            </a:r>
            <a:r>
              <a:rPr lang="fr-FR" sz="1600" dirty="0" err="1"/>
              <a:t>Subject</a:t>
            </a:r>
            <a:r>
              <a:rPr lang="fr-FR" sz="1600" dirty="0"/>
              <a:t> (2007). </a:t>
            </a:r>
          </a:p>
          <a:p>
            <a:pPr algn="just"/>
            <a:endParaRPr lang="fr-FR" sz="1600" dirty="0"/>
          </a:p>
          <a:p>
            <a:pPr algn="just"/>
            <a:endParaRPr lang="fr-FR" sz="1600" dirty="0"/>
          </a:p>
          <a:p>
            <a:pPr algn="just"/>
            <a:r>
              <a:rPr lang="fr-FR" sz="1600" dirty="0"/>
              <a:t>In </a:t>
            </a:r>
            <a:r>
              <a:rPr lang="fr-FR" sz="1600" dirty="0" err="1"/>
              <a:t>this</a:t>
            </a:r>
            <a:r>
              <a:rPr lang="fr-FR" sz="1600" dirty="0"/>
              <a:t> perspective </a:t>
            </a:r>
            <a:r>
              <a:rPr lang="fr-FR" sz="1600" dirty="0" err="1"/>
              <a:t>we</a:t>
            </a:r>
            <a:r>
              <a:rPr lang="fr-FR" sz="1600" dirty="0"/>
              <a:t> </a:t>
            </a:r>
            <a:r>
              <a:rPr lang="fr-FR" sz="1600" dirty="0" err="1"/>
              <a:t>already</a:t>
            </a:r>
            <a:r>
              <a:rPr lang="fr-FR" sz="1600" dirty="0"/>
              <a:t> </a:t>
            </a:r>
            <a:r>
              <a:rPr lang="fr-FR" sz="1600" dirty="0" err="1"/>
              <a:t>reconciled</a:t>
            </a:r>
            <a:r>
              <a:rPr lang="fr-FR" sz="1600" dirty="0"/>
              <a:t> </a:t>
            </a:r>
            <a:r>
              <a:rPr lang="fr-FR" sz="1600" dirty="0" err="1"/>
              <a:t>critical</a:t>
            </a:r>
            <a:r>
              <a:rPr lang="fr-FR" sz="1600" dirty="0"/>
              <a:t> </a:t>
            </a:r>
            <a:r>
              <a:rPr lang="fr-FR" sz="1600" dirty="0" err="1"/>
              <a:t>sociology</a:t>
            </a:r>
            <a:r>
              <a:rPr lang="fr-FR" sz="1600" dirty="0"/>
              <a:t> and </a:t>
            </a:r>
            <a:r>
              <a:rPr lang="fr-FR" sz="1600" dirty="0" err="1"/>
              <a:t>pragmatic</a:t>
            </a:r>
            <a:r>
              <a:rPr lang="fr-FR" sz="1600" dirty="0"/>
              <a:t> </a:t>
            </a:r>
            <a:r>
              <a:rPr lang="fr-FR" sz="1600" dirty="0" err="1"/>
              <a:t>sociology</a:t>
            </a:r>
            <a:r>
              <a:rPr lang="fr-FR" sz="1600" dirty="0"/>
              <a:t> in the </a:t>
            </a:r>
            <a:r>
              <a:rPr lang="fr-FR" sz="1600" dirty="0" err="1"/>
              <a:t>same</a:t>
            </a:r>
            <a:r>
              <a:rPr lang="fr-FR" sz="1600" dirty="0"/>
              <a:t> perspective as Boltanski (2010). French </a:t>
            </a:r>
            <a:r>
              <a:rPr lang="fr-FR" sz="1600" dirty="0" err="1"/>
              <a:t>Sociologists</a:t>
            </a:r>
            <a:r>
              <a:rPr lang="fr-FR" sz="1600" dirty="0"/>
              <a:t> </a:t>
            </a:r>
            <a:r>
              <a:rPr lang="fr-FR" sz="1600" dirty="0" err="1"/>
              <a:t>we</a:t>
            </a:r>
            <a:r>
              <a:rPr lang="fr-FR" sz="1600" dirty="0"/>
              <a:t> have more and more</a:t>
            </a:r>
            <a:r>
              <a:rPr lang="en-GB" sz="1600" dirty="0"/>
              <a:t> developed </a:t>
            </a:r>
            <a:r>
              <a:rPr lang="en-US" sz="1600" dirty="0"/>
              <a:t>alternatives between structure and agency or between domination and emancipation, for example masculine domination (Détrez,2014). </a:t>
            </a:r>
            <a:endParaRPr lang="fr-FR" sz="1200" dirty="0"/>
          </a:p>
        </p:txBody>
      </p:sp>
    </p:spTree>
    <p:extLst>
      <p:ext uri="{BB962C8B-B14F-4D97-AF65-F5344CB8AC3E}">
        <p14:creationId xmlns:p14="http://schemas.microsoft.com/office/powerpoint/2010/main" val="3581697439"/>
      </p:ext>
    </p:extLst>
  </p:cSld>
  <p:clrMapOvr>
    <a:masterClrMapping/>
  </p:clrMapOvr>
  <p:transition spd="med">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ctrTitle"/>
          </p:nvPr>
        </p:nvSpPr>
        <p:spPr>
          <a:xfrm>
            <a:off x="719138" y="358775"/>
            <a:ext cx="7772400" cy="792163"/>
          </a:xfrm>
          <a:ln w="38100">
            <a:solidFill>
              <a:srgbClr val="336699"/>
            </a:solidFill>
            <a:miter lim="800000"/>
            <a:headEnd/>
            <a:tailEnd/>
          </a:ln>
        </p:spPr>
        <p:txBody>
          <a:bodyPr/>
          <a:lstStyle/>
          <a:p>
            <a:pPr eaLnBrk="1" hangingPunct="1"/>
            <a:r>
              <a:rPr lang="fr-FR" sz="2400" b="1" dirty="0">
                <a:solidFill>
                  <a:srgbClr val="003399"/>
                </a:solidFill>
                <a:latin typeface="Arial" charset="0"/>
                <a:ea typeface="ＭＳ Ｐゴシック" charset="0"/>
              </a:rPr>
              <a:t>1. </a:t>
            </a:r>
            <a:r>
              <a:rPr lang="fr-FR" sz="2400" b="1" dirty="0" err="1">
                <a:solidFill>
                  <a:srgbClr val="003399"/>
                </a:solidFill>
                <a:latin typeface="Arial" charset="0"/>
                <a:ea typeface="ＭＳ Ｐゴシック" charset="0"/>
              </a:rPr>
              <a:t>Sociology</a:t>
            </a:r>
            <a:r>
              <a:rPr lang="fr-FR" sz="2400" b="1" dirty="0">
                <a:solidFill>
                  <a:srgbClr val="003399"/>
                </a:solidFill>
                <a:latin typeface="Arial" charset="0"/>
                <a:ea typeface="ＭＳ Ｐゴシック" charset="0"/>
              </a:rPr>
              <a:t> of </a:t>
            </a:r>
            <a:r>
              <a:rPr lang="fr-FR" sz="2400" b="1" dirty="0" err="1">
                <a:solidFill>
                  <a:srgbClr val="003399"/>
                </a:solidFill>
                <a:latin typeface="Arial" charset="0"/>
                <a:ea typeface="ＭＳ Ｐゴシック" charset="0"/>
              </a:rPr>
              <a:t>emotions</a:t>
            </a:r>
            <a:r>
              <a:rPr lang="fr-FR" sz="2400" b="1" dirty="0">
                <a:solidFill>
                  <a:srgbClr val="003399"/>
                </a:solidFill>
                <a:latin typeface="Arial" charset="0"/>
                <a:ea typeface="ＭＳ Ｐゴシック" charset="0"/>
              </a:rPr>
              <a:t> in China and in France</a:t>
            </a:r>
          </a:p>
        </p:txBody>
      </p:sp>
      <p:sp>
        <p:nvSpPr>
          <p:cNvPr id="15362" name="Rectangle 4"/>
          <p:cNvSpPr>
            <a:spLocks noChangeArrowheads="1"/>
          </p:cNvSpPr>
          <p:nvPr/>
        </p:nvSpPr>
        <p:spPr bwMode="auto">
          <a:xfrm>
            <a:off x="609600" y="1125538"/>
            <a:ext cx="7737475" cy="5213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lvl="1" algn="just">
              <a:spcBef>
                <a:spcPct val="20000"/>
              </a:spcBef>
              <a:buClr>
                <a:srgbClr val="336699"/>
              </a:buClr>
              <a:buSzPct val="80000"/>
              <a:defRPr/>
            </a:pPr>
            <a:endParaRPr lang="en-US" sz="1800" dirty="0"/>
          </a:p>
          <a:p>
            <a:pPr marL="0" lvl="1" algn="just">
              <a:defRPr/>
            </a:pPr>
            <a:endParaRPr lang="en-US" sz="1800" b="1" dirty="0"/>
          </a:p>
          <a:p>
            <a:pPr marL="0" lvl="1" algn="just">
              <a:defRPr/>
            </a:pPr>
            <a:endParaRPr lang="en-US" sz="1800" b="1" dirty="0"/>
          </a:p>
          <a:p>
            <a:pPr lvl="1" algn="just">
              <a:spcBef>
                <a:spcPct val="20000"/>
              </a:spcBef>
              <a:buClr>
                <a:srgbClr val="336699"/>
              </a:buClr>
              <a:buSzPct val="80000"/>
              <a:defRPr/>
            </a:pPr>
            <a:endParaRPr lang="en-US" sz="1800" dirty="0"/>
          </a:p>
          <a:p>
            <a:pPr lvl="1" algn="just">
              <a:spcBef>
                <a:spcPct val="20000"/>
              </a:spcBef>
              <a:buClr>
                <a:srgbClr val="336699"/>
              </a:buClr>
              <a:buSzPct val="80000"/>
              <a:defRPr/>
            </a:pPr>
            <a:endParaRPr lang="en-US" sz="1800" dirty="0"/>
          </a:p>
        </p:txBody>
      </p:sp>
      <p:sp>
        <p:nvSpPr>
          <p:cNvPr id="2" name="ZoneTexte 1"/>
          <p:cNvSpPr txBox="1"/>
          <p:nvPr/>
        </p:nvSpPr>
        <p:spPr>
          <a:xfrm>
            <a:off x="611560" y="1484785"/>
            <a:ext cx="7992888" cy="3785652"/>
          </a:xfrm>
          <a:prstGeom prst="rect">
            <a:avLst/>
          </a:prstGeom>
          <a:noFill/>
        </p:spPr>
        <p:txBody>
          <a:bodyPr wrap="square" rtlCol="0">
            <a:spAutoFit/>
          </a:bodyPr>
          <a:lstStyle/>
          <a:p>
            <a:r>
              <a:rPr lang="fr-FR" sz="1600" b="1" dirty="0"/>
              <a:t>1.1. </a:t>
            </a:r>
            <a:r>
              <a:rPr lang="fr-FR" sz="1600" b="1" dirty="0" err="1"/>
              <a:t>Sociology</a:t>
            </a:r>
            <a:r>
              <a:rPr lang="fr-FR" sz="1600" b="1" dirty="0"/>
              <a:t> of </a:t>
            </a:r>
            <a:r>
              <a:rPr lang="fr-FR" sz="1600" b="1" dirty="0" err="1"/>
              <a:t>emotions</a:t>
            </a:r>
            <a:r>
              <a:rPr lang="fr-FR" sz="1600" b="1" dirty="0"/>
              <a:t> in France : </a:t>
            </a:r>
            <a:r>
              <a:rPr lang="fr-FR" sz="1600" b="1" dirty="0" err="1"/>
              <a:t>lighting</a:t>
            </a:r>
            <a:r>
              <a:rPr lang="fr-FR" sz="1600" b="1" dirty="0"/>
              <a:t> up a </a:t>
            </a:r>
            <a:r>
              <a:rPr lang="fr-FR" sz="1600" b="1" dirty="0" err="1"/>
              <a:t>blind</a:t>
            </a:r>
            <a:r>
              <a:rPr lang="fr-FR" sz="1600" b="1" dirty="0"/>
              <a:t> spot</a:t>
            </a:r>
          </a:p>
          <a:p>
            <a:pPr marL="457200" indent="-457200">
              <a:buAutoNum type="arabicPeriod"/>
            </a:pPr>
            <a:endParaRPr lang="fr-FR" sz="1600" b="1" dirty="0"/>
          </a:p>
          <a:p>
            <a:pPr algn="just"/>
            <a:endParaRPr lang="en-GB" sz="1600" dirty="0"/>
          </a:p>
          <a:p>
            <a:pPr algn="just"/>
            <a:r>
              <a:rPr lang="en-GB" sz="1600" dirty="0"/>
              <a:t>In the large and heterogeneous French constructivist space, a </a:t>
            </a:r>
            <a:r>
              <a:rPr lang="en-GB" sz="1600" dirty="0" err="1"/>
              <a:t>mosaïc</a:t>
            </a:r>
            <a:r>
              <a:rPr lang="en-GB" sz="1600" dirty="0"/>
              <a:t> one, the Subject has been defined by her/his capacity to be an autonomous and reflexive actor and to construct his experience but also was with emotions and feelings. T</a:t>
            </a:r>
            <a:r>
              <a:rPr lang="fr-FR" sz="1600" dirty="0" err="1"/>
              <a:t>he</a:t>
            </a:r>
            <a:r>
              <a:rPr lang="fr-FR" sz="1600" dirty="0"/>
              <a:t> </a:t>
            </a:r>
            <a:r>
              <a:rPr lang="fr-FR" sz="1600" dirty="0" err="1"/>
              <a:t>sociology</a:t>
            </a:r>
            <a:r>
              <a:rPr lang="fr-FR" sz="1600" dirty="0"/>
              <a:t> of </a:t>
            </a:r>
            <a:r>
              <a:rPr lang="fr-FR" sz="1600" dirty="0" err="1"/>
              <a:t>ordeals</a:t>
            </a:r>
            <a:r>
              <a:rPr lang="fr-FR" sz="1600" dirty="0"/>
              <a:t> and recognition (</a:t>
            </a:r>
            <a:r>
              <a:rPr lang="fr-FR" sz="1600" dirty="0" err="1"/>
              <a:t>Martucelli</a:t>
            </a:r>
            <a:r>
              <a:rPr lang="fr-FR" sz="1600" dirty="0"/>
              <a:t>, 2006; </a:t>
            </a:r>
            <a:r>
              <a:rPr lang="fr-FR" sz="1600" dirty="0" err="1"/>
              <a:t>Payet</a:t>
            </a:r>
            <a:r>
              <a:rPr lang="fr-FR" sz="1600" dirty="0"/>
              <a:t>, </a:t>
            </a:r>
            <a:r>
              <a:rPr lang="fr-FR" sz="1600" dirty="0" err="1"/>
              <a:t>Battegay</a:t>
            </a:r>
            <a:r>
              <a:rPr lang="fr-FR" sz="1600" dirty="0"/>
              <a:t>, 2008; Roulleau-Berger, 2007) </a:t>
            </a:r>
            <a:r>
              <a:rPr lang="fr-FR" sz="1600" dirty="0" err="1"/>
              <a:t>already</a:t>
            </a:r>
            <a:r>
              <a:rPr lang="fr-FR" sz="1600" dirty="0"/>
              <a:t> </a:t>
            </a:r>
            <a:r>
              <a:rPr lang="fr-FR" sz="1600" dirty="0" err="1"/>
              <a:t>was</a:t>
            </a:r>
            <a:r>
              <a:rPr lang="fr-FR" sz="1600" dirty="0"/>
              <a:t> a new contribution to a </a:t>
            </a:r>
            <a:r>
              <a:rPr lang="fr-FR" sz="1600" dirty="0" err="1"/>
              <a:t>sociology</a:t>
            </a:r>
            <a:r>
              <a:rPr lang="fr-FR" sz="1600" dirty="0"/>
              <a:t> of </a:t>
            </a:r>
            <a:r>
              <a:rPr lang="fr-FR" sz="1600" dirty="0" err="1"/>
              <a:t>emotions</a:t>
            </a:r>
            <a:r>
              <a:rPr lang="fr-FR" sz="1600" dirty="0"/>
              <a:t> in </a:t>
            </a:r>
            <a:r>
              <a:rPr lang="fr-FR" sz="1600" dirty="0" err="1"/>
              <a:t>dealing</a:t>
            </a:r>
            <a:r>
              <a:rPr lang="fr-FR" sz="1600" dirty="0"/>
              <a:t> </a:t>
            </a:r>
            <a:r>
              <a:rPr lang="fr-FR" sz="1600" dirty="0" err="1"/>
              <a:t>with</a:t>
            </a:r>
            <a:r>
              <a:rPr lang="fr-FR" sz="1600" dirty="0"/>
              <a:t> the social </a:t>
            </a:r>
            <a:r>
              <a:rPr lang="fr-FR" sz="1600" dirty="0" err="1"/>
              <a:t>contructions</a:t>
            </a:r>
            <a:r>
              <a:rPr lang="fr-FR" sz="1600" dirty="0"/>
              <a:t> of respect, </a:t>
            </a:r>
            <a:r>
              <a:rPr lang="fr-FR" sz="1600" dirty="0" err="1"/>
              <a:t>shame</a:t>
            </a:r>
            <a:r>
              <a:rPr lang="fr-FR" sz="1600" dirty="0"/>
              <a:t>, </a:t>
            </a:r>
            <a:r>
              <a:rPr lang="fr-FR" sz="1600" dirty="0" err="1"/>
              <a:t>contempt</a:t>
            </a:r>
            <a:r>
              <a:rPr lang="fr-FR" sz="1600" dirty="0"/>
              <a:t>, </a:t>
            </a:r>
            <a:r>
              <a:rPr lang="fr-FR" sz="1600" dirty="0" err="1"/>
              <a:t>decency</a:t>
            </a:r>
            <a:r>
              <a:rPr lang="fr-FR" sz="1600" dirty="0"/>
              <a:t>, </a:t>
            </a:r>
            <a:r>
              <a:rPr lang="fr-FR" sz="1600" dirty="0" err="1"/>
              <a:t>indecency</a:t>
            </a:r>
            <a:r>
              <a:rPr lang="fr-FR" sz="1600" dirty="0"/>
              <a:t> in </a:t>
            </a:r>
            <a:r>
              <a:rPr lang="fr-FR" sz="1600" dirty="0" err="1"/>
              <a:t>contemporean</a:t>
            </a:r>
            <a:r>
              <a:rPr lang="fr-FR" sz="1600" dirty="0"/>
              <a:t> </a:t>
            </a:r>
            <a:r>
              <a:rPr lang="fr-FR" sz="1600" dirty="0" err="1"/>
              <a:t>societies</a:t>
            </a:r>
            <a:r>
              <a:rPr lang="fr-FR" sz="1600" dirty="0"/>
              <a:t>. </a:t>
            </a:r>
          </a:p>
          <a:p>
            <a:pPr algn="just"/>
            <a:endParaRPr lang="fr-FR" sz="1600" dirty="0"/>
          </a:p>
          <a:p>
            <a:pPr algn="just"/>
            <a:endParaRPr lang="fr-FR" sz="1600" dirty="0"/>
          </a:p>
          <a:p>
            <a:pPr algn="just"/>
            <a:r>
              <a:rPr lang="fr-FR" sz="1600" dirty="0" err="1"/>
              <a:t>Quite</a:t>
            </a:r>
            <a:r>
              <a:rPr lang="fr-FR" sz="1600" dirty="0"/>
              <a:t> </a:t>
            </a:r>
            <a:r>
              <a:rPr lang="fr-FR" sz="1600" dirty="0" err="1"/>
              <a:t>recently</a:t>
            </a:r>
            <a:r>
              <a:rPr lang="fr-FR" sz="1600" dirty="0"/>
              <a:t> new propositions in </a:t>
            </a:r>
            <a:r>
              <a:rPr lang="fr-FR" sz="1600" dirty="0" err="1"/>
              <a:t>sociology</a:t>
            </a:r>
            <a:r>
              <a:rPr lang="fr-FR" sz="1600" dirty="0"/>
              <a:t> of </a:t>
            </a:r>
            <a:r>
              <a:rPr lang="fr-FR" sz="1600" dirty="0" err="1"/>
              <a:t>emotions</a:t>
            </a:r>
            <a:r>
              <a:rPr lang="fr-FR" sz="1600" dirty="0"/>
              <a:t> are </a:t>
            </a:r>
            <a:r>
              <a:rPr lang="fr-FR" sz="1600" dirty="0" err="1"/>
              <a:t>appearing</a:t>
            </a:r>
            <a:r>
              <a:rPr lang="fr-FR" sz="1600" dirty="0"/>
              <a:t> </a:t>
            </a:r>
            <a:r>
              <a:rPr lang="fr-FR" sz="1600" dirty="0" err="1"/>
              <a:t>especially</a:t>
            </a:r>
            <a:r>
              <a:rPr lang="fr-FR" sz="1600" dirty="0"/>
              <a:t> </a:t>
            </a:r>
            <a:r>
              <a:rPr lang="fr-FR" sz="1600" dirty="0" err="1"/>
              <a:t>with</a:t>
            </a:r>
            <a:r>
              <a:rPr lang="fr-FR" sz="1600" dirty="0"/>
              <a:t> the new </a:t>
            </a:r>
            <a:r>
              <a:rPr lang="fr-FR" sz="1600" dirty="0" err="1"/>
              <a:t>generation</a:t>
            </a:r>
            <a:r>
              <a:rPr lang="fr-FR" sz="1600" dirty="0"/>
              <a:t> of </a:t>
            </a:r>
            <a:r>
              <a:rPr lang="fr-FR" sz="1600" dirty="0" err="1"/>
              <a:t>sociologists</a:t>
            </a:r>
            <a:r>
              <a:rPr lang="fr-FR" sz="1600" dirty="0"/>
              <a:t>. For </a:t>
            </a:r>
            <a:r>
              <a:rPr lang="fr-FR" sz="1600" dirty="0" err="1"/>
              <a:t>example</a:t>
            </a:r>
            <a:r>
              <a:rPr lang="fr-FR" sz="1600" dirty="0"/>
              <a:t> Julien Bernard (2015) </a:t>
            </a:r>
            <a:r>
              <a:rPr lang="fr-FR" sz="1600" dirty="0" err="1"/>
              <a:t>edited</a:t>
            </a:r>
            <a:r>
              <a:rPr lang="fr-FR" sz="1600" dirty="0"/>
              <a:t> a </a:t>
            </a:r>
            <a:r>
              <a:rPr lang="fr-FR" sz="1600" dirty="0" err="1"/>
              <a:t>special</a:t>
            </a:r>
            <a:r>
              <a:rPr lang="fr-FR" sz="1600" dirty="0"/>
              <a:t> issue  </a:t>
            </a:r>
            <a:r>
              <a:rPr lang="fr-FR" sz="1600" i="1" dirty="0"/>
              <a:t>Emotions/</a:t>
            </a:r>
            <a:r>
              <a:rPr lang="fr-FR" sz="1600" i="1" dirty="0" err="1"/>
              <a:t>emotions</a:t>
            </a:r>
            <a:r>
              <a:rPr lang="fr-FR" sz="1600" i="1" dirty="0"/>
              <a:t> </a:t>
            </a:r>
            <a:r>
              <a:rPr lang="fr-FR" sz="1600" dirty="0"/>
              <a:t>in 2015 of the Journal </a:t>
            </a:r>
            <a:r>
              <a:rPr lang="fr-FR" sz="1600" i="1" dirty="0"/>
              <a:t>Terrains/Théories. </a:t>
            </a:r>
            <a:endParaRPr lang="fr-FR" sz="1200" dirty="0"/>
          </a:p>
        </p:txBody>
      </p:sp>
    </p:spTree>
    <p:extLst>
      <p:ext uri="{BB962C8B-B14F-4D97-AF65-F5344CB8AC3E}">
        <p14:creationId xmlns:p14="http://schemas.microsoft.com/office/powerpoint/2010/main" val="1665987419"/>
      </p:ext>
    </p:extLst>
  </p:cSld>
  <p:clrMapOvr>
    <a:masterClrMapping/>
  </p:clrMapOvr>
  <p:transition spd="med">
    <p:randomBar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ctrTitle"/>
          </p:nvPr>
        </p:nvSpPr>
        <p:spPr>
          <a:xfrm>
            <a:off x="719138" y="358775"/>
            <a:ext cx="7772400" cy="792163"/>
          </a:xfrm>
          <a:ln w="38100">
            <a:solidFill>
              <a:srgbClr val="336699"/>
            </a:solidFill>
            <a:miter lim="800000"/>
            <a:headEnd/>
            <a:tailEnd/>
          </a:ln>
        </p:spPr>
        <p:txBody>
          <a:bodyPr/>
          <a:lstStyle/>
          <a:p>
            <a:pPr eaLnBrk="1" hangingPunct="1"/>
            <a:r>
              <a:rPr lang="fr-FR" sz="2400" b="1" dirty="0">
                <a:solidFill>
                  <a:srgbClr val="003399"/>
                </a:solidFill>
                <a:latin typeface="Arial" charset="0"/>
                <a:ea typeface="ＭＳ Ｐゴシック" charset="0"/>
              </a:rPr>
              <a:t>1. </a:t>
            </a:r>
            <a:r>
              <a:rPr lang="fr-FR" sz="2400" b="1" dirty="0" err="1">
                <a:solidFill>
                  <a:srgbClr val="003399"/>
                </a:solidFill>
                <a:latin typeface="Arial" charset="0"/>
                <a:ea typeface="ＭＳ Ｐゴシック" charset="0"/>
              </a:rPr>
              <a:t>Sociology</a:t>
            </a:r>
            <a:r>
              <a:rPr lang="fr-FR" sz="2400" b="1" dirty="0">
                <a:solidFill>
                  <a:srgbClr val="003399"/>
                </a:solidFill>
                <a:latin typeface="Arial" charset="0"/>
                <a:ea typeface="ＭＳ Ｐゴシック" charset="0"/>
              </a:rPr>
              <a:t> of </a:t>
            </a:r>
            <a:r>
              <a:rPr lang="fr-FR" sz="2400" b="1" dirty="0" err="1">
                <a:solidFill>
                  <a:srgbClr val="003399"/>
                </a:solidFill>
                <a:latin typeface="Arial" charset="0"/>
                <a:ea typeface="ＭＳ Ｐゴシック" charset="0"/>
              </a:rPr>
              <a:t>emotions</a:t>
            </a:r>
            <a:r>
              <a:rPr lang="fr-FR" sz="2400" b="1" dirty="0">
                <a:solidFill>
                  <a:srgbClr val="003399"/>
                </a:solidFill>
                <a:latin typeface="Arial" charset="0"/>
                <a:ea typeface="ＭＳ Ｐゴシック" charset="0"/>
              </a:rPr>
              <a:t> in China and in France</a:t>
            </a:r>
          </a:p>
        </p:txBody>
      </p:sp>
      <p:sp>
        <p:nvSpPr>
          <p:cNvPr id="15362" name="Rectangle 4"/>
          <p:cNvSpPr>
            <a:spLocks noChangeArrowheads="1"/>
          </p:cNvSpPr>
          <p:nvPr/>
        </p:nvSpPr>
        <p:spPr bwMode="auto">
          <a:xfrm>
            <a:off x="609600" y="1125538"/>
            <a:ext cx="7737475" cy="5213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lvl="1" algn="just">
              <a:spcBef>
                <a:spcPct val="20000"/>
              </a:spcBef>
              <a:buClr>
                <a:srgbClr val="336699"/>
              </a:buClr>
              <a:buSzPct val="80000"/>
              <a:defRPr/>
            </a:pPr>
            <a:endParaRPr lang="en-US" sz="1800" dirty="0"/>
          </a:p>
          <a:p>
            <a:pPr marL="0" lvl="1" algn="just">
              <a:defRPr/>
            </a:pPr>
            <a:endParaRPr lang="en-US" sz="1800" b="1" dirty="0"/>
          </a:p>
          <a:p>
            <a:pPr marL="0" lvl="1" algn="just">
              <a:defRPr/>
            </a:pPr>
            <a:endParaRPr lang="en-US" sz="1800" b="1" dirty="0"/>
          </a:p>
          <a:p>
            <a:pPr lvl="1" algn="just">
              <a:spcBef>
                <a:spcPct val="20000"/>
              </a:spcBef>
              <a:buClr>
                <a:srgbClr val="336699"/>
              </a:buClr>
              <a:buSzPct val="80000"/>
              <a:defRPr/>
            </a:pPr>
            <a:endParaRPr lang="en-US" sz="1800" dirty="0"/>
          </a:p>
          <a:p>
            <a:pPr lvl="1" algn="just">
              <a:spcBef>
                <a:spcPct val="20000"/>
              </a:spcBef>
              <a:buClr>
                <a:srgbClr val="336699"/>
              </a:buClr>
              <a:buSzPct val="80000"/>
              <a:defRPr/>
            </a:pPr>
            <a:endParaRPr lang="en-US" sz="1800" dirty="0"/>
          </a:p>
        </p:txBody>
      </p:sp>
      <p:sp>
        <p:nvSpPr>
          <p:cNvPr id="2" name="ZoneTexte 1"/>
          <p:cNvSpPr txBox="1"/>
          <p:nvPr/>
        </p:nvSpPr>
        <p:spPr>
          <a:xfrm>
            <a:off x="611560" y="1484785"/>
            <a:ext cx="7992888" cy="4216539"/>
          </a:xfrm>
          <a:prstGeom prst="rect">
            <a:avLst/>
          </a:prstGeom>
          <a:noFill/>
        </p:spPr>
        <p:txBody>
          <a:bodyPr wrap="square" rtlCol="0">
            <a:spAutoFit/>
          </a:bodyPr>
          <a:lstStyle/>
          <a:p>
            <a:r>
              <a:rPr lang="fr-FR" sz="1600" b="1" dirty="0"/>
              <a:t>1.1. </a:t>
            </a:r>
            <a:r>
              <a:rPr lang="fr-FR" sz="1600" b="1" dirty="0" err="1"/>
              <a:t>Sociology</a:t>
            </a:r>
            <a:r>
              <a:rPr lang="fr-FR" sz="1600" b="1" dirty="0"/>
              <a:t> of </a:t>
            </a:r>
            <a:r>
              <a:rPr lang="fr-FR" sz="1600" b="1" dirty="0" err="1"/>
              <a:t>emotions</a:t>
            </a:r>
            <a:r>
              <a:rPr lang="fr-FR" sz="1600" b="1" dirty="0"/>
              <a:t> in France : </a:t>
            </a:r>
            <a:r>
              <a:rPr lang="fr-FR" sz="1600" b="1" dirty="0" err="1"/>
              <a:t>lighting</a:t>
            </a:r>
            <a:r>
              <a:rPr lang="fr-FR" sz="1600" b="1" dirty="0"/>
              <a:t> up a </a:t>
            </a:r>
            <a:r>
              <a:rPr lang="fr-FR" sz="1600" b="1" dirty="0" err="1"/>
              <a:t>blind</a:t>
            </a:r>
            <a:r>
              <a:rPr lang="fr-FR" sz="1600" b="1" dirty="0"/>
              <a:t> spot</a:t>
            </a:r>
          </a:p>
          <a:p>
            <a:pPr marL="457200" indent="-457200">
              <a:buAutoNum type="arabicPeriod"/>
            </a:pPr>
            <a:endParaRPr lang="fr-FR" sz="1600" b="1" dirty="0"/>
          </a:p>
          <a:p>
            <a:pPr algn="just"/>
            <a:r>
              <a:rPr lang="fr-FR" sz="1600" dirty="0"/>
              <a:t>The </a:t>
            </a:r>
            <a:r>
              <a:rPr lang="fr-FR" sz="1600" dirty="0" err="1"/>
              <a:t>idea</a:t>
            </a:r>
            <a:r>
              <a:rPr lang="fr-FR" sz="1600" dirty="0"/>
              <a:t> </a:t>
            </a:r>
            <a:r>
              <a:rPr lang="fr-FR" sz="1600" dirty="0" err="1"/>
              <a:t>is</a:t>
            </a:r>
            <a:r>
              <a:rPr lang="fr-FR" sz="1600" dirty="0"/>
              <a:t> </a:t>
            </a:r>
            <a:r>
              <a:rPr lang="fr-FR" sz="1600" dirty="0" err="1"/>
              <a:t>using</a:t>
            </a:r>
            <a:r>
              <a:rPr lang="fr-FR" sz="1600" dirty="0"/>
              <a:t> the concept of </a:t>
            </a:r>
            <a:r>
              <a:rPr lang="fr-FR" sz="1600" dirty="0" err="1"/>
              <a:t>emotions</a:t>
            </a:r>
            <a:r>
              <a:rPr lang="fr-FR" sz="1600" dirty="0"/>
              <a:t> to </a:t>
            </a:r>
            <a:r>
              <a:rPr lang="fr-FR" sz="1600" dirty="0" err="1"/>
              <a:t>objectify</a:t>
            </a:r>
            <a:r>
              <a:rPr lang="fr-FR" sz="1600" dirty="0"/>
              <a:t> and </a:t>
            </a:r>
            <a:r>
              <a:rPr lang="fr-FR" sz="1600" dirty="0" err="1"/>
              <a:t>problematize</a:t>
            </a:r>
            <a:r>
              <a:rPr lang="fr-FR" sz="1600" dirty="0"/>
              <a:t> the sensitive </a:t>
            </a:r>
            <a:r>
              <a:rPr lang="fr-FR" sz="1600" dirty="0" err="1"/>
              <a:t>forms</a:t>
            </a:r>
            <a:r>
              <a:rPr lang="fr-FR" sz="1600" dirty="0"/>
              <a:t> of the social world and must </a:t>
            </a:r>
            <a:r>
              <a:rPr lang="fr-FR" sz="1600" dirty="0" err="1"/>
              <a:t>be</a:t>
            </a:r>
            <a:r>
              <a:rPr lang="fr-FR" sz="1600" dirty="0"/>
              <a:t> </a:t>
            </a:r>
            <a:r>
              <a:rPr lang="fr-FR" sz="1600" dirty="0" err="1"/>
              <a:t>included</a:t>
            </a:r>
            <a:r>
              <a:rPr lang="fr-FR" sz="1600" dirty="0"/>
              <a:t> in social action and social interactions. In </a:t>
            </a:r>
            <a:r>
              <a:rPr lang="fr-FR" sz="1600" dirty="0" err="1"/>
              <a:t>this</a:t>
            </a:r>
            <a:r>
              <a:rPr lang="fr-FR" sz="1600" dirty="0"/>
              <a:t> issue </a:t>
            </a:r>
            <a:r>
              <a:rPr lang="fr-FR" sz="1600" dirty="0" err="1"/>
              <a:t>Cecile</a:t>
            </a:r>
            <a:r>
              <a:rPr lang="fr-FR" sz="1600" dirty="0"/>
              <a:t> </a:t>
            </a:r>
            <a:r>
              <a:rPr lang="fr-FR" sz="1600" dirty="0" err="1"/>
              <a:t>Vermot</a:t>
            </a:r>
            <a:r>
              <a:rPr lang="fr-FR" sz="1600" dirty="0"/>
              <a:t> </a:t>
            </a:r>
            <a:r>
              <a:rPr lang="fr-FR" sz="1600" dirty="0" err="1"/>
              <a:t>is</a:t>
            </a:r>
            <a:r>
              <a:rPr lang="fr-FR" sz="1600" dirty="0"/>
              <a:t> </a:t>
            </a:r>
            <a:r>
              <a:rPr lang="fr-FR" sz="1600" dirty="0" err="1"/>
              <a:t>dealing</a:t>
            </a:r>
            <a:r>
              <a:rPr lang="fr-FR" sz="1600" dirty="0"/>
              <a:t> </a:t>
            </a:r>
            <a:r>
              <a:rPr lang="fr-FR" sz="1600" dirty="0" err="1"/>
              <a:t>with</a:t>
            </a:r>
            <a:r>
              <a:rPr lang="fr-FR" sz="1600" dirty="0"/>
              <a:t> migration and </a:t>
            </a:r>
            <a:r>
              <a:rPr lang="fr-FR" sz="1600" dirty="0" err="1"/>
              <a:t>shame</a:t>
            </a:r>
            <a:r>
              <a:rPr lang="fr-FR" sz="1600" dirty="0"/>
              <a:t>, </a:t>
            </a:r>
            <a:r>
              <a:rPr lang="fr-FR" sz="1600" dirty="0" err="1"/>
              <a:t>Stephane</a:t>
            </a:r>
            <a:r>
              <a:rPr lang="fr-FR" sz="1600" dirty="0"/>
              <a:t> Latté </a:t>
            </a:r>
            <a:r>
              <a:rPr lang="fr-FR" sz="1600" dirty="0" err="1"/>
              <a:t>with</a:t>
            </a:r>
            <a:r>
              <a:rPr lang="fr-FR" sz="1600" dirty="0"/>
              <a:t> </a:t>
            </a:r>
            <a:r>
              <a:rPr lang="fr-FR" sz="1600" dirty="0" err="1"/>
              <a:t>catastroph</a:t>
            </a:r>
            <a:r>
              <a:rPr lang="fr-FR" sz="1600" dirty="0"/>
              <a:t> and </a:t>
            </a:r>
            <a:r>
              <a:rPr lang="fr-FR" sz="1600" dirty="0" err="1"/>
              <a:t>emotional</a:t>
            </a:r>
            <a:r>
              <a:rPr lang="fr-FR" sz="1600" dirty="0"/>
              <a:t> </a:t>
            </a:r>
            <a:r>
              <a:rPr lang="fr-FR" sz="1600" dirty="0" err="1"/>
              <a:t>movements</a:t>
            </a:r>
            <a:r>
              <a:rPr lang="fr-FR" sz="1600" dirty="0"/>
              <a:t>, Sabine </a:t>
            </a:r>
            <a:r>
              <a:rPr lang="fr-FR" sz="1600" dirty="0" err="1"/>
              <a:t>Fortino</a:t>
            </a:r>
            <a:r>
              <a:rPr lang="fr-FR" sz="1600" dirty="0"/>
              <a:t> </a:t>
            </a:r>
            <a:r>
              <a:rPr lang="fr-FR" sz="1600" dirty="0" err="1"/>
              <a:t>with</a:t>
            </a:r>
            <a:r>
              <a:rPr lang="fr-FR" sz="1600" dirty="0"/>
              <a:t> </a:t>
            </a:r>
            <a:r>
              <a:rPr lang="fr-FR" sz="1600" dirty="0" err="1"/>
              <a:t>disqualified</a:t>
            </a:r>
            <a:r>
              <a:rPr lang="fr-FR" sz="1600" dirty="0"/>
              <a:t> </a:t>
            </a:r>
            <a:r>
              <a:rPr lang="fr-FR" sz="1600" dirty="0" err="1"/>
              <a:t>workers</a:t>
            </a:r>
            <a:r>
              <a:rPr lang="fr-FR" sz="1600" dirty="0"/>
              <a:t> and </a:t>
            </a:r>
            <a:r>
              <a:rPr lang="fr-FR" sz="1600" dirty="0" err="1"/>
              <a:t>emotional</a:t>
            </a:r>
            <a:r>
              <a:rPr lang="fr-FR" sz="1600" dirty="0"/>
              <a:t> </a:t>
            </a:r>
            <a:r>
              <a:rPr lang="fr-FR" sz="1600" dirty="0" err="1"/>
              <a:t>work</a:t>
            </a:r>
            <a:r>
              <a:rPr lang="fr-FR" sz="1600" dirty="0"/>
              <a:t>… And </a:t>
            </a:r>
            <a:r>
              <a:rPr lang="fr-FR" sz="1600" dirty="0" err="1"/>
              <a:t>now</a:t>
            </a:r>
            <a:r>
              <a:rPr lang="fr-FR" sz="1600" dirty="0"/>
              <a:t> a few </a:t>
            </a:r>
            <a:r>
              <a:rPr lang="fr-FR" sz="1600" dirty="0" err="1"/>
              <a:t>sociologists</a:t>
            </a:r>
            <a:r>
              <a:rPr lang="fr-FR" sz="1600" dirty="0"/>
              <a:t> are </a:t>
            </a:r>
            <a:r>
              <a:rPr lang="fr-FR" sz="1600" dirty="0" err="1"/>
              <a:t>working</a:t>
            </a:r>
            <a:r>
              <a:rPr lang="fr-FR" sz="1600" dirty="0"/>
              <a:t> on love as a practice; love </a:t>
            </a:r>
            <a:r>
              <a:rPr lang="fr-FR" sz="1600" dirty="0" err="1"/>
              <a:t>is</a:t>
            </a:r>
            <a:r>
              <a:rPr lang="fr-FR" sz="1600" dirty="0"/>
              <a:t> the </a:t>
            </a:r>
            <a:r>
              <a:rPr lang="fr-FR" sz="1600" dirty="0" err="1"/>
              <a:t>name</a:t>
            </a:r>
            <a:r>
              <a:rPr lang="fr-FR" sz="1600" dirty="0"/>
              <a:t> of a </a:t>
            </a:r>
            <a:r>
              <a:rPr lang="fr-FR" sz="1600" dirty="0" err="1"/>
              <a:t>reciprocal</a:t>
            </a:r>
            <a:r>
              <a:rPr lang="fr-FR" sz="1600" dirty="0"/>
              <a:t> power </a:t>
            </a:r>
            <a:r>
              <a:rPr lang="fr-FR" sz="1600" dirty="0" err="1"/>
              <a:t>relationship</a:t>
            </a:r>
            <a:r>
              <a:rPr lang="fr-FR" sz="1600" dirty="0"/>
              <a:t>, </a:t>
            </a:r>
            <a:r>
              <a:rPr lang="fr-FR" sz="1600" dirty="0" err="1"/>
              <a:t>which</a:t>
            </a:r>
            <a:r>
              <a:rPr lang="fr-FR" sz="1600" dirty="0"/>
              <a:t> </a:t>
            </a:r>
            <a:r>
              <a:rPr lang="fr-FR" sz="1600" dirty="0" err="1"/>
              <a:t>is</a:t>
            </a:r>
            <a:r>
              <a:rPr lang="fr-FR" sz="1600" dirty="0"/>
              <a:t> the source of the </a:t>
            </a:r>
            <a:r>
              <a:rPr lang="fr-FR" sz="1600" dirty="0" err="1"/>
              <a:t>pleasure</a:t>
            </a:r>
            <a:r>
              <a:rPr lang="fr-FR" sz="1600" dirty="0"/>
              <a:t> </a:t>
            </a:r>
            <a:r>
              <a:rPr lang="fr-FR" sz="1600" dirty="0" err="1"/>
              <a:t>it</a:t>
            </a:r>
            <a:r>
              <a:rPr lang="fr-FR" sz="1600" dirty="0"/>
              <a:t> </a:t>
            </a:r>
            <a:r>
              <a:rPr lang="fr-FR" sz="1600" dirty="0" err="1"/>
              <a:t>provides</a:t>
            </a:r>
            <a:r>
              <a:rPr lang="fr-FR" sz="1600" dirty="0"/>
              <a:t> (</a:t>
            </a:r>
            <a:r>
              <a:rPr lang="fr-FR" sz="1600" dirty="0" err="1"/>
              <a:t>Bozon</a:t>
            </a:r>
            <a:r>
              <a:rPr lang="fr-FR" sz="1600" dirty="0"/>
              <a:t>, 2016).</a:t>
            </a:r>
          </a:p>
          <a:p>
            <a:pPr algn="just"/>
            <a:endParaRPr lang="fr-FR" sz="1600" dirty="0"/>
          </a:p>
          <a:p>
            <a:pPr algn="just"/>
            <a:r>
              <a:rPr lang="fr-FR" sz="1600" dirty="0"/>
              <a:t>Jean-Hughes Déchaux (2015) </a:t>
            </a:r>
            <a:r>
              <a:rPr lang="fr-FR" sz="1600" dirty="0" err="1"/>
              <a:t>also</a:t>
            </a:r>
            <a:r>
              <a:rPr lang="fr-FR" sz="1600" dirty="0"/>
              <a:t> </a:t>
            </a:r>
            <a:r>
              <a:rPr lang="fr-FR" sz="1600" dirty="0" err="1"/>
              <a:t>purposed</a:t>
            </a:r>
            <a:r>
              <a:rPr lang="fr-FR" sz="1600" dirty="0"/>
              <a:t> to let </a:t>
            </a:r>
            <a:r>
              <a:rPr lang="fr-FR" sz="1600" dirty="0" err="1"/>
              <a:t>emotions</a:t>
            </a:r>
            <a:r>
              <a:rPr lang="fr-FR" sz="1600" dirty="0"/>
              <a:t> </a:t>
            </a:r>
            <a:r>
              <a:rPr lang="fr-FR" sz="1600" dirty="0" err="1"/>
              <a:t>into</a:t>
            </a:r>
            <a:r>
              <a:rPr lang="fr-FR" sz="1600" dirty="0"/>
              <a:t> the </a:t>
            </a:r>
            <a:r>
              <a:rPr lang="fr-FR" sz="1600" dirty="0" err="1"/>
              <a:t>sociological</a:t>
            </a:r>
            <a:r>
              <a:rPr lang="fr-FR" sz="1600" dirty="0"/>
              <a:t> </a:t>
            </a:r>
            <a:r>
              <a:rPr lang="fr-FR" sz="1600" dirty="0" err="1"/>
              <a:t>analysis</a:t>
            </a:r>
            <a:r>
              <a:rPr lang="fr-FR" sz="1600" dirty="0"/>
              <a:t> of action. The </a:t>
            </a:r>
            <a:r>
              <a:rPr lang="fr-FR" sz="1600" dirty="0" err="1"/>
              <a:t>analysis</a:t>
            </a:r>
            <a:r>
              <a:rPr lang="fr-FR" sz="1600" dirty="0"/>
              <a:t> of </a:t>
            </a:r>
            <a:r>
              <a:rPr lang="fr-FR" sz="1600" dirty="0" err="1"/>
              <a:t>emotions</a:t>
            </a:r>
            <a:r>
              <a:rPr lang="fr-FR" sz="1600" dirty="0"/>
              <a:t> </a:t>
            </a:r>
            <a:r>
              <a:rPr lang="fr-FR" sz="1600" dirty="0" err="1"/>
              <a:t>here</a:t>
            </a:r>
            <a:r>
              <a:rPr lang="fr-FR" sz="1600" dirty="0"/>
              <a:t> </a:t>
            </a:r>
            <a:r>
              <a:rPr lang="fr-FR" sz="1600" dirty="0" err="1"/>
              <a:t>is</a:t>
            </a:r>
            <a:r>
              <a:rPr lang="fr-FR" sz="1600" dirty="0"/>
              <a:t> </a:t>
            </a:r>
            <a:r>
              <a:rPr lang="fr-FR" sz="1600" dirty="0" err="1"/>
              <a:t>constructed</a:t>
            </a:r>
            <a:r>
              <a:rPr lang="fr-FR" sz="1600" dirty="0"/>
              <a:t> </a:t>
            </a:r>
            <a:r>
              <a:rPr lang="fr-FR" sz="1600" dirty="0" err="1"/>
              <a:t>from</a:t>
            </a:r>
            <a:r>
              <a:rPr lang="fr-FR" sz="1600" dirty="0"/>
              <a:t> a cognitive </a:t>
            </a:r>
            <a:r>
              <a:rPr lang="fr-FR" sz="1600" dirty="0" err="1"/>
              <a:t>sociology</a:t>
            </a:r>
            <a:r>
              <a:rPr lang="fr-FR" sz="1600" dirty="0"/>
              <a:t> of action to explore certain aspects of the interaction </a:t>
            </a:r>
            <a:r>
              <a:rPr lang="fr-FR" sz="1600" dirty="0" err="1"/>
              <a:t>between</a:t>
            </a:r>
            <a:r>
              <a:rPr lang="fr-FR" sz="1600" dirty="0"/>
              <a:t> </a:t>
            </a:r>
            <a:r>
              <a:rPr lang="fr-FR" sz="1600" dirty="0" err="1"/>
              <a:t>emotions</a:t>
            </a:r>
            <a:r>
              <a:rPr lang="fr-FR" sz="1600" dirty="0"/>
              <a:t> and cognitions in </a:t>
            </a:r>
            <a:r>
              <a:rPr lang="fr-FR" sz="1600" dirty="0" err="1"/>
              <a:t>order</a:t>
            </a:r>
            <a:r>
              <a:rPr lang="fr-FR" sz="1600" dirty="0"/>
              <a:t> to </a:t>
            </a:r>
            <a:r>
              <a:rPr lang="fr-FR" sz="1600" dirty="0" err="1"/>
              <a:t>understand</a:t>
            </a:r>
            <a:r>
              <a:rPr lang="fr-FR" sz="1600" dirty="0"/>
              <a:t> how the </a:t>
            </a:r>
            <a:r>
              <a:rPr lang="fr-FR" sz="1600" dirty="0" err="1"/>
              <a:t>actor</a:t>
            </a:r>
            <a:r>
              <a:rPr lang="fr-FR" sz="1600" dirty="0"/>
              <a:t> </a:t>
            </a:r>
            <a:r>
              <a:rPr lang="fr-FR" sz="1600" dirty="0" err="1"/>
              <a:t>comes</a:t>
            </a:r>
            <a:r>
              <a:rPr lang="fr-FR" sz="1600" dirty="0"/>
              <a:t> to </a:t>
            </a:r>
            <a:r>
              <a:rPr lang="fr-FR" sz="1600" dirty="0" err="1"/>
              <a:t>act</a:t>
            </a:r>
            <a:endParaRPr lang="fr-FR" sz="1600" dirty="0"/>
          </a:p>
          <a:p>
            <a:pPr algn="just"/>
            <a:endParaRPr lang="fr-FR" sz="1600" dirty="0"/>
          </a:p>
          <a:p>
            <a:pPr algn="just"/>
            <a:endParaRPr lang="fr-FR" sz="1600" dirty="0"/>
          </a:p>
          <a:p>
            <a:pPr algn="just"/>
            <a:endParaRPr lang="fr-FR" sz="1200" dirty="0"/>
          </a:p>
        </p:txBody>
      </p:sp>
    </p:spTree>
    <p:extLst>
      <p:ext uri="{BB962C8B-B14F-4D97-AF65-F5344CB8AC3E}">
        <p14:creationId xmlns:p14="http://schemas.microsoft.com/office/powerpoint/2010/main" val="2250596379"/>
      </p:ext>
    </p:extLst>
  </p:cSld>
  <p:clrMapOvr>
    <a:masterClrMapping/>
  </p:clrMapOvr>
  <p:transition spd="med">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ctrTitle"/>
          </p:nvPr>
        </p:nvSpPr>
        <p:spPr>
          <a:xfrm>
            <a:off x="719138" y="358775"/>
            <a:ext cx="7772400" cy="792163"/>
          </a:xfrm>
          <a:ln w="38100">
            <a:solidFill>
              <a:srgbClr val="336699"/>
            </a:solidFill>
            <a:miter lim="800000"/>
            <a:headEnd/>
            <a:tailEnd/>
          </a:ln>
        </p:spPr>
        <p:txBody>
          <a:bodyPr/>
          <a:lstStyle/>
          <a:p>
            <a:pPr eaLnBrk="1" hangingPunct="1"/>
            <a:r>
              <a:rPr lang="fr-FR" sz="2400" b="1" dirty="0">
                <a:solidFill>
                  <a:srgbClr val="003399"/>
                </a:solidFill>
                <a:latin typeface="Arial" charset="0"/>
                <a:ea typeface="ＭＳ Ｐゴシック" charset="0"/>
              </a:rPr>
              <a:t>1. </a:t>
            </a:r>
            <a:r>
              <a:rPr lang="fr-FR" sz="2400" b="1" dirty="0" err="1">
                <a:solidFill>
                  <a:srgbClr val="003399"/>
                </a:solidFill>
                <a:latin typeface="Arial" charset="0"/>
                <a:ea typeface="ＭＳ Ｐゴシック" charset="0"/>
              </a:rPr>
              <a:t>Sociology</a:t>
            </a:r>
            <a:r>
              <a:rPr lang="fr-FR" sz="2400" b="1" dirty="0">
                <a:solidFill>
                  <a:srgbClr val="003399"/>
                </a:solidFill>
                <a:latin typeface="Arial" charset="0"/>
                <a:ea typeface="ＭＳ Ｐゴシック" charset="0"/>
              </a:rPr>
              <a:t> of </a:t>
            </a:r>
            <a:r>
              <a:rPr lang="fr-FR" sz="2400" b="1" dirty="0" err="1">
                <a:solidFill>
                  <a:srgbClr val="003399"/>
                </a:solidFill>
                <a:latin typeface="Arial" charset="0"/>
                <a:ea typeface="ＭＳ Ｐゴシック" charset="0"/>
              </a:rPr>
              <a:t>emotions</a:t>
            </a:r>
            <a:r>
              <a:rPr lang="fr-FR" sz="2400" b="1" dirty="0">
                <a:solidFill>
                  <a:srgbClr val="003399"/>
                </a:solidFill>
                <a:latin typeface="Arial" charset="0"/>
                <a:ea typeface="ＭＳ Ｐゴシック" charset="0"/>
              </a:rPr>
              <a:t> in China and in France</a:t>
            </a:r>
          </a:p>
        </p:txBody>
      </p:sp>
      <p:sp>
        <p:nvSpPr>
          <p:cNvPr id="15362" name="Rectangle 4"/>
          <p:cNvSpPr>
            <a:spLocks noChangeArrowheads="1"/>
          </p:cNvSpPr>
          <p:nvPr/>
        </p:nvSpPr>
        <p:spPr bwMode="auto">
          <a:xfrm>
            <a:off x="609600" y="1125538"/>
            <a:ext cx="7737475" cy="5213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lvl="1" algn="just">
              <a:spcBef>
                <a:spcPct val="20000"/>
              </a:spcBef>
              <a:buClr>
                <a:srgbClr val="336699"/>
              </a:buClr>
              <a:buSzPct val="80000"/>
              <a:defRPr/>
            </a:pPr>
            <a:endParaRPr lang="en-US" sz="1800" dirty="0"/>
          </a:p>
          <a:p>
            <a:pPr marL="0" lvl="1" algn="just">
              <a:defRPr/>
            </a:pPr>
            <a:endParaRPr lang="en-US" sz="1800" b="1" dirty="0"/>
          </a:p>
          <a:p>
            <a:pPr marL="0" lvl="1" algn="just">
              <a:defRPr/>
            </a:pPr>
            <a:endParaRPr lang="en-US" sz="1800" b="1" dirty="0"/>
          </a:p>
          <a:p>
            <a:pPr lvl="1" algn="just">
              <a:spcBef>
                <a:spcPct val="20000"/>
              </a:spcBef>
              <a:buClr>
                <a:srgbClr val="336699"/>
              </a:buClr>
              <a:buSzPct val="80000"/>
              <a:defRPr/>
            </a:pPr>
            <a:endParaRPr lang="en-US" sz="1800" dirty="0"/>
          </a:p>
          <a:p>
            <a:pPr lvl="1" algn="just">
              <a:spcBef>
                <a:spcPct val="20000"/>
              </a:spcBef>
              <a:buClr>
                <a:srgbClr val="336699"/>
              </a:buClr>
              <a:buSzPct val="80000"/>
              <a:defRPr/>
            </a:pPr>
            <a:endParaRPr lang="en-US" sz="1800" dirty="0"/>
          </a:p>
        </p:txBody>
      </p:sp>
      <p:sp>
        <p:nvSpPr>
          <p:cNvPr id="2" name="ZoneTexte 1"/>
          <p:cNvSpPr txBox="1"/>
          <p:nvPr/>
        </p:nvSpPr>
        <p:spPr>
          <a:xfrm>
            <a:off x="611560" y="1484785"/>
            <a:ext cx="7992888" cy="4971618"/>
          </a:xfrm>
          <a:prstGeom prst="rect">
            <a:avLst/>
          </a:prstGeom>
          <a:noFill/>
        </p:spPr>
        <p:txBody>
          <a:bodyPr wrap="square" rtlCol="0">
            <a:spAutoFit/>
          </a:bodyPr>
          <a:lstStyle/>
          <a:p>
            <a:r>
              <a:rPr lang="fr-FR" sz="1600" b="1" dirty="0"/>
              <a:t>1.1. </a:t>
            </a:r>
            <a:r>
              <a:rPr lang="fr-FR" sz="1600" b="1" dirty="0" err="1"/>
              <a:t>Sociology</a:t>
            </a:r>
            <a:r>
              <a:rPr lang="fr-FR" sz="1600" b="1" dirty="0"/>
              <a:t> of </a:t>
            </a:r>
            <a:r>
              <a:rPr lang="fr-FR" sz="1600" b="1" dirty="0" err="1"/>
              <a:t>emotions</a:t>
            </a:r>
            <a:r>
              <a:rPr lang="fr-FR" sz="1600" b="1" dirty="0"/>
              <a:t> in China : selves and </a:t>
            </a:r>
            <a:r>
              <a:rPr lang="fr-FR" sz="1600" b="1" dirty="0" err="1"/>
              <a:t>emotions</a:t>
            </a:r>
            <a:endParaRPr lang="fr-FR" sz="1600" b="1" dirty="0"/>
          </a:p>
          <a:p>
            <a:pPr algn="just"/>
            <a:endParaRPr lang="fr-FR" sz="1600" dirty="0"/>
          </a:p>
          <a:p>
            <a:pPr algn="just"/>
            <a:r>
              <a:rPr lang="fr-FR" sz="1600" dirty="0">
                <a:latin typeface="+mj-lt"/>
                <a:cs typeface="Times New Roman"/>
              </a:rPr>
              <a:t>The </a:t>
            </a:r>
            <a:r>
              <a:rPr lang="fr-FR" sz="1600" dirty="0" err="1">
                <a:latin typeface="+mj-lt"/>
                <a:cs typeface="Times New Roman"/>
              </a:rPr>
              <a:t>sociology</a:t>
            </a:r>
            <a:r>
              <a:rPr lang="fr-FR" sz="1600" dirty="0">
                <a:latin typeface="+mj-lt"/>
                <a:cs typeface="Times New Roman"/>
              </a:rPr>
              <a:t> of </a:t>
            </a:r>
            <a:r>
              <a:rPr lang="fr-FR" sz="1600" dirty="0" err="1">
                <a:latin typeface="+mj-lt"/>
                <a:cs typeface="Times New Roman"/>
              </a:rPr>
              <a:t>emotions</a:t>
            </a:r>
            <a:r>
              <a:rPr lang="fr-FR" sz="1600" dirty="0">
                <a:latin typeface="+mj-lt"/>
                <a:cs typeface="Times New Roman"/>
              </a:rPr>
              <a:t> in China </a:t>
            </a:r>
            <a:r>
              <a:rPr lang="fr-FR" sz="1600" dirty="0" err="1">
                <a:latin typeface="+mj-lt"/>
                <a:cs typeface="Times New Roman"/>
              </a:rPr>
              <a:t>is</a:t>
            </a:r>
            <a:r>
              <a:rPr lang="fr-FR" sz="1600" dirty="0">
                <a:latin typeface="+mj-lt"/>
                <a:cs typeface="Times New Roman"/>
              </a:rPr>
              <a:t> </a:t>
            </a:r>
            <a:r>
              <a:rPr lang="fr-FR" sz="1600" dirty="0" err="1">
                <a:latin typeface="+mj-lt"/>
                <a:cs typeface="Times New Roman"/>
              </a:rPr>
              <a:t>also</a:t>
            </a:r>
            <a:r>
              <a:rPr lang="fr-FR" sz="1600" dirty="0">
                <a:latin typeface="+mj-lt"/>
                <a:cs typeface="Times New Roman"/>
              </a:rPr>
              <a:t> </a:t>
            </a:r>
            <a:r>
              <a:rPr lang="fr-FR" sz="1600" dirty="0" err="1">
                <a:latin typeface="+mj-lt"/>
                <a:cs typeface="Times New Roman"/>
              </a:rPr>
              <a:t>lighting</a:t>
            </a:r>
            <a:r>
              <a:rPr lang="fr-FR" sz="1600" dirty="0">
                <a:latin typeface="+mj-lt"/>
                <a:cs typeface="Times New Roman"/>
              </a:rPr>
              <a:t> up a </a:t>
            </a:r>
            <a:r>
              <a:rPr lang="fr-FR" sz="1600" dirty="0" err="1">
                <a:latin typeface="+mj-lt"/>
                <a:cs typeface="Times New Roman"/>
              </a:rPr>
              <a:t>blind</a:t>
            </a:r>
            <a:r>
              <a:rPr lang="fr-FR" sz="1600" dirty="0">
                <a:latin typeface="+mj-lt"/>
                <a:cs typeface="Times New Roman"/>
              </a:rPr>
              <a:t> spot. </a:t>
            </a:r>
          </a:p>
          <a:p>
            <a:pPr algn="just"/>
            <a:endParaRPr lang="fr-FR" sz="1600" dirty="0">
              <a:latin typeface="+mj-lt"/>
              <a:cs typeface="Times New Roman"/>
            </a:endParaRPr>
          </a:p>
          <a:p>
            <a:pPr algn="just"/>
            <a:r>
              <a:rPr lang="fr-FR" sz="1600" dirty="0">
                <a:latin typeface="+mj-lt"/>
                <a:cs typeface="Times New Roman"/>
              </a:rPr>
              <a:t>The </a:t>
            </a:r>
            <a:r>
              <a:rPr lang="fr-FR" sz="1600" dirty="0" err="1">
                <a:latin typeface="+mj-lt"/>
                <a:cs typeface="Times New Roman"/>
              </a:rPr>
              <a:t>marxist</a:t>
            </a:r>
            <a:r>
              <a:rPr lang="fr-FR" sz="1600" dirty="0">
                <a:latin typeface="+mj-lt"/>
                <a:cs typeface="Times New Roman"/>
              </a:rPr>
              <a:t> and </a:t>
            </a:r>
            <a:r>
              <a:rPr lang="fr-FR" sz="1600" dirty="0" err="1">
                <a:latin typeface="+mj-lt"/>
                <a:cs typeface="Times New Roman"/>
              </a:rPr>
              <a:t>structuralist</a:t>
            </a:r>
            <a:r>
              <a:rPr lang="fr-FR" sz="1600" dirty="0">
                <a:latin typeface="+mj-lt"/>
                <a:cs typeface="Times New Roman"/>
              </a:rPr>
              <a:t> pole </a:t>
            </a:r>
            <a:r>
              <a:rPr lang="fr-FR" sz="1600" dirty="0" err="1">
                <a:latin typeface="+mj-lt"/>
                <a:cs typeface="Times New Roman"/>
              </a:rPr>
              <a:t>is</a:t>
            </a:r>
            <a:r>
              <a:rPr lang="fr-FR" sz="1600" dirty="0">
                <a:latin typeface="+mj-lt"/>
                <a:cs typeface="Times New Roman"/>
              </a:rPr>
              <a:t> more visible </a:t>
            </a:r>
            <a:r>
              <a:rPr lang="fr-FR" sz="1600" dirty="0" err="1">
                <a:latin typeface="+mj-lt"/>
                <a:cs typeface="Times New Roman"/>
              </a:rPr>
              <a:t>than</a:t>
            </a:r>
            <a:r>
              <a:rPr lang="fr-FR" sz="1600" dirty="0">
                <a:latin typeface="+mj-lt"/>
                <a:cs typeface="Times New Roman"/>
              </a:rPr>
              <a:t> </a:t>
            </a:r>
            <a:r>
              <a:rPr lang="en-GB" sz="1600" dirty="0">
                <a:latin typeface="+mj-lt"/>
                <a:cs typeface="Times New Roman"/>
              </a:rPr>
              <a:t>the constructivist pole. A few sociologists are dealing with the question of </a:t>
            </a:r>
            <a:r>
              <a:rPr lang="en-GB" sz="1600" dirty="0" err="1">
                <a:latin typeface="+mj-lt"/>
                <a:cs typeface="Times New Roman"/>
              </a:rPr>
              <a:t>subjectivation</a:t>
            </a:r>
            <a:r>
              <a:rPr lang="en-GB" sz="1600" dirty="0">
                <a:latin typeface="+mj-lt"/>
                <a:cs typeface="Times New Roman"/>
              </a:rPr>
              <a:t> and subjectivity, a </a:t>
            </a:r>
            <a:r>
              <a:rPr lang="en-GB" sz="1600" dirty="0" err="1">
                <a:latin typeface="+mj-lt"/>
                <a:cs typeface="Times New Roman"/>
              </a:rPr>
              <a:t>soociology</a:t>
            </a:r>
            <a:r>
              <a:rPr lang="en-GB" sz="1600" dirty="0">
                <a:latin typeface="+mj-lt"/>
                <a:cs typeface="Times New Roman"/>
              </a:rPr>
              <a:t> of the Subject does not really exist till recently. Chen </a:t>
            </a:r>
            <a:r>
              <a:rPr lang="en-GB" sz="1600" dirty="0" err="1">
                <a:latin typeface="+mj-lt"/>
                <a:cs typeface="Times New Roman"/>
              </a:rPr>
              <a:t>Boqing</a:t>
            </a:r>
            <a:r>
              <a:rPr lang="en-GB" sz="1600" dirty="0">
                <a:latin typeface="+mj-lt"/>
                <a:cs typeface="Times New Roman"/>
              </a:rPr>
              <a:t>, Professor of sociology at Nanjing University, has firstly produced theory focused on social interaction and </a:t>
            </a:r>
            <a:r>
              <a:rPr lang="en-GB" sz="1600" i="1" dirty="0" err="1">
                <a:latin typeface="+mj-lt"/>
                <a:cs typeface="Times New Roman"/>
              </a:rPr>
              <a:t>guanxis</a:t>
            </a:r>
            <a:r>
              <a:rPr lang="en-GB" sz="1600" dirty="0">
                <a:latin typeface="+mj-lt"/>
                <a:cs typeface="Times New Roman"/>
              </a:rPr>
              <a:t>, then promoted the sociology of emotions in China.</a:t>
            </a:r>
          </a:p>
          <a:p>
            <a:pPr algn="just"/>
            <a:r>
              <a:rPr lang="en-GB" sz="1600" dirty="0">
                <a:latin typeface="+mj-lt"/>
                <a:cs typeface="Times New Roman"/>
              </a:rPr>
              <a:t>Today he </a:t>
            </a:r>
            <a:r>
              <a:rPr lang="fr-FR" sz="1600" dirty="0" err="1">
                <a:latin typeface="+mj-lt"/>
                <a:cs typeface="Times New Roman"/>
              </a:rPr>
              <a:t>considers</a:t>
            </a:r>
            <a:r>
              <a:rPr lang="fr-FR" sz="1600" dirty="0">
                <a:latin typeface="+mj-lt"/>
                <a:cs typeface="Times New Roman"/>
              </a:rPr>
              <a:t> </a:t>
            </a:r>
            <a:r>
              <a:rPr lang="fr-FR" sz="1600" dirty="0" err="1">
                <a:latin typeface="+mj-lt"/>
                <a:cs typeface="Times New Roman"/>
              </a:rPr>
              <a:t>we</a:t>
            </a:r>
            <a:r>
              <a:rPr lang="fr-FR" sz="1600" dirty="0">
                <a:latin typeface="+mj-lt"/>
                <a:cs typeface="Times New Roman"/>
              </a:rPr>
              <a:t> have to come back to the </a:t>
            </a:r>
            <a:r>
              <a:rPr lang="fr-FR" sz="1600" i="1" dirty="0">
                <a:latin typeface="+mj-lt"/>
                <a:cs typeface="Times New Roman"/>
              </a:rPr>
              <a:t>self </a:t>
            </a:r>
            <a:r>
              <a:rPr lang="fr-FR" sz="1600" dirty="0">
                <a:latin typeface="+mj-lt"/>
                <a:cs typeface="Times New Roman"/>
              </a:rPr>
              <a:t>and </a:t>
            </a:r>
            <a:r>
              <a:rPr lang="fr-FR" sz="1600" dirty="0" err="1">
                <a:latin typeface="+mj-lt"/>
                <a:cs typeface="Times New Roman"/>
              </a:rPr>
              <a:t>especially</a:t>
            </a:r>
            <a:r>
              <a:rPr lang="fr-FR" sz="1600" dirty="0">
                <a:latin typeface="+mj-lt"/>
                <a:cs typeface="Times New Roman"/>
              </a:rPr>
              <a:t> to the </a:t>
            </a:r>
            <a:r>
              <a:rPr lang="fr-FR" sz="1600" i="1" dirty="0" err="1">
                <a:latin typeface="+mj-lt"/>
                <a:cs typeface="Times New Roman"/>
              </a:rPr>
              <a:t>Confucian</a:t>
            </a:r>
            <a:r>
              <a:rPr lang="fr-FR" sz="1600" i="1" dirty="0">
                <a:latin typeface="+mj-lt"/>
                <a:cs typeface="Times New Roman"/>
              </a:rPr>
              <a:t> self </a:t>
            </a:r>
            <a:r>
              <a:rPr lang="fr-FR" sz="1600" dirty="0">
                <a:latin typeface="+mj-lt"/>
                <a:cs typeface="Times New Roman"/>
              </a:rPr>
              <a:t>and to </a:t>
            </a:r>
            <a:r>
              <a:rPr lang="fr-FR" sz="1600" dirty="0" err="1">
                <a:latin typeface="+mj-lt"/>
                <a:cs typeface="Times New Roman"/>
              </a:rPr>
              <a:t>take</a:t>
            </a:r>
            <a:r>
              <a:rPr lang="fr-FR" sz="1600" dirty="0">
                <a:latin typeface="+mj-lt"/>
                <a:cs typeface="Times New Roman"/>
              </a:rPr>
              <a:t> </a:t>
            </a:r>
            <a:r>
              <a:rPr lang="fr-FR" sz="1600" dirty="0" err="1">
                <a:latin typeface="+mj-lt"/>
                <a:cs typeface="Times New Roman"/>
              </a:rPr>
              <a:t>account</a:t>
            </a:r>
            <a:r>
              <a:rPr lang="fr-FR" sz="1600" dirty="0">
                <a:latin typeface="+mj-lt"/>
                <a:cs typeface="Times New Roman"/>
              </a:rPr>
              <a:t> in the transformation of the </a:t>
            </a:r>
            <a:r>
              <a:rPr lang="fr-FR" sz="1600" i="1" dirty="0">
                <a:latin typeface="+mj-lt"/>
                <a:cs typeface="Times New Roman"/>
              </a:rPr>
              <a:t>modern self. </a:t>
            </a:r>
          </a:p>
          <a:p>
            <a:pPr algn="just"/>
            <a:r>
              <a:rPr lang="fr-FR" sz="1600" dirty="0">
                <a:latin typeface="+mj-lt"/>
                <a:cs typeface="Times New Roman"/>
              </a:rPr>
              <a:t>He </a:t>
            </a:r>
            <a:r>
              <a:rPr lang="fr-FR" altLang="zh-CN" sz="1600" dirty="0" err="1">
                <a:latin typeface="+mj-lt"/>
                <a:ea typeface="宋体" charset="0"/>
                <a:cs typeface="Times New Roman"/>
              </a:rPr>
              <a:t>purposed</a:t>
            </a:r>
            <a:r>
              <a:rPr lang="fr-FR" altLang="zh-CN" sz="1600" dirty="0">
                <a:latin typeface="+mj-lt"/>
                <a:ea typeface="宋体" charset="0"/>
                <a:cs typeface="Times New Roman"/>
              </a:rPr>
              <a:t> to </a:t>
            </a:r>
            <a:r>
              <a:rPr lang="zh-CN" altLang="en-US" sz="1600" dirty="0">
                <a:latin typeface="+mj-lt"/>
                <a:cs typeface="Times New Roman"/>
              </a:rPr>
              <a:t>reconstruct Confucian spirit </a:t>
            </a:r>
            <a:r>
              <a:rPr lang="en-US" altLang="zh-CN" sz="1600" dirty="0">
                <a:latin typeface="+mj-lt"/>
                <a:cs typeface="Times New Roman"/>
              </a:rPr>
              <a:t>and </a:t>
            </a:r>
            <a:r>
              <a:rPr lang="zh-CN" altLang="en-US" sz="1600" dirty="0">
                <a:latin typeface="+mj-lt"/>
                <a:cs typeface="Times New Roman"/>
              </a:rPr>
              <a:t>make use of Foucault’s archaeological and genealogical research approach </a:t>
            </a:r>
            <a:r>
              <a:rPr lang="zh-CN" altLang="en-US" sz="1600" dirty="0">
                <a:latin typeface="+mj-lt"/>
                <a:ea typeface="楷体_GB2312" charset="0"/>
                <a:cs typeface="Times New Roman"/>
              </a:rPr>
              <a:t>to constitute ourselves and to recognizes ourselves as </a:t>
            </a:r>
            <a:r>
              <a:rPr lang="fr-FR" altLang="zh-CN" sz="1600" dirty="0">
                <a:latin typeface="+mj-lt"/>
                <a:ea typeface="楷体_GB2312" charset="0"/>
                <a:cs typeface="Times New Roman"/>
              </a:rPr>
              <a:t>S</a:t>
            </a:r>
            <a:r>
              <a:rPr lang="zh-CN" altLang="en-US" sz="1600" dirty="0">
                <a:latin typeface="+mj-lt"/>
                <a:ea typeface="楷体_GB2312" charset="0"/>
                <a:cs typeface="Times New Roman"/>
              </a:rPr>
              <a:t>ubjects of what we are doing, thinking, saying, which is also a historical ontology of ourselves.</a:t>
            </a:r>
            <a:r>
              <a:rPr lang="en-US" altLang="zh-CN" sz="1600" dirty="0">
                <a:latin typeface="+mj-lt"/>
                <a:ea typeface="楷体_GB2312" charset="0"/>
                <a:cs typeface="Times New Roman"/>
              </a:rPr>
              <a:t> So in Chinese sociology of emotions the way of thinking the Subject is inscribed in a new </a:t>
            </a:r>
            <a:r>
              <a:rPr lang="en-US" altLang="zh-CN" sz="1600" dirty="0" err="1">
                <a:latin typeface="+mj-lt"/>
                <a:ea typeface="楷体_GB2312" charset="0"/>
                <a:cs typeface="Times New Roman"/>
              </a:rPr>
              <a:t>confucianism</a:t>
            </a:r>
            <a:r>
              <a:rPr lang="en-US" altLang="zh-CN" sz="1600" dirty="0">
                <a:latin typeface="+mj-lt"/>
                <a:ea typeface="楷体_GB2312" charset="0"/>
                <a:cs typeface="Times New Roman"/>
              </a:rPr>
              <a:t> and Foucault’s theory, it means to articulate the </a:t>
            </a:r>
            <a:r>
              <a:rPr lang="en-US" altLang="zh-CN" sz="1600" i="1" dirty="0">
                <a:latin typeface="+mj-lt"/>
                <a:ea typeface="楷体_GB2312" charset="0"/>
                <a:cs typeface="Times New Roman"/>
              </a:rPr>
              <a:t>ethical self</a:t>
            </a:r>
            <a:r>
              <a:rPr lang="en-US" altLang="zh-CN" sz="1600" dirty="0">
                <a:latin typeface="+mj-lt"/>
                <a:ea typeface="楷体_GB2312" charset="0"/>
                <a:cs typeface="Times New Roman"/>
              </a:rPr>
              <a:t>- it means </a:t>
            </a:r>
            <a:r>
              <a:rPr lang="zh-CN" altLang="en-US" sz="1600" dirty="0">
                <a:latin typeface="+mj-lt"/>
                <a:cs typeface="Times New Roman"/>
                <a:sym typeface="宋体" charset="0"/>
              </a:rPr>
              <a:t>the requirements</a:t>
            </a:r>
            <a:r>
              <a:rPr lang="fr-FR" altLang="zh-CN" sz="1600" dirty="0">
                <a:latin typeface="+mj-lt"/>
                <a:cs typeface="Times New Roman"/>
                <a:sym typeface="宋体" charset="0"/>
              </a:rPr>
              <a:t>, </a:t>
            </a:r>
            <a:r>
              <a:rPr lang="fr-FR" altLang="zh-CN" sz="1600" dirty="0" err="1">
                <a:latin typeface="+mj-lt"/>
                <a:cs typeface="Times New Roman"/>
                <a:sym typeface="宋体" charset="0"/>
              </a:rPr>
              <a:t>emotions</a:t>
            </a:r>
            <a:r>
              <a:rPr lang="fr-FR" altLang="zh-CN" sz="1600" dirty="0">
                <a:latin typeface="+mj-lt"/>
                <a:cs typeface="Times New Roman"/>
                <a:sym typeface="宋体" charset="0"/>
              </a:rPr>
              <a:t> and </a:t>
            </a:r>
            <a:r>
              <a:rPr lang="zh-CN" altLang="en-US" sz="1600" dirty="0">
                <a:latin typeface="+mj-lt"/>
                <a:cs typeface="Times New Roman"/>
                <a:sym typeface="宋体" charset="0"/>
              </a:rPr>
              <a:t>limits in our relationship to </a:t>
            </a:r>
            <a:r>
              <a:rPr lang="fr-FR" altLang="zh-CN" sz="1600" dirty="0">
                <a:latin typeface="+mj-lt"/>
                <a:cs typeface="Times New Roman"/>
                <a:sym typeface="宋体" charset="0"/>
              </a:rPr>
              <a:t>O</a:t>
            </a:r>
            <a:r>
              <a:rPr lang="zh-CN" altLang="en-US" sz="1600" dirty="0">
                <a:latin typeface="+mj-lt"/>
                <a:cs typeface="Times New Roman"/>
                <a:sym typeface="宋体" charset="0"/>
              </a:rPr>
              <a:t>thers</a:t>
            </a:r>
            <a:r>
              <a:rPr lang="en-US" altLang="zh-CN" sz="1600" dirty="0">
                <a:latin typeface="+mj-lt"/>
                <a:ea typeface="楷体_GB2312" charset="0"/>
                <a:cs typeface="Times New Roman"/>
              </a:rPr>
              <a:t>, </a:t>
            </a:r>
            <a:r>
              <a:rPr lang="en-US" altLang="zh-CN" sz="1600" i="1" dirty="0">
                <a:latin typeface="+mj-lt"/>
                <a:ea typeface="楷体_GB2312" charset="0"/>
                <a:cs typeface="Times New Roman"/>
              </a:rPr>
              <a:t>the </a:t>
            </a:r>
            <a:r>
              <a:rPr lang="zh-CN" altLang="en-US" sz="1600" i="1" dirty="0">
                <a:latin typeface="+mj-lt"/>
                <a:cs typeface="Times New Roman"/>
              </a:rPr>
              <a:t>aesthetical self</a:t>
            </a:r>
            <a:r>
              <a:rPr lang="en-US" altLang="zh-CN" sz="1600" i="1" dirty="0">
                <a:latin typeface="+mj-lt"/>
                <a:cs typeface="Times New Roman"/>
              </a:rPr>
              <a:t> </a:t>
            </a:r>
            <a:r>
              <a:rPr lang="en-US" altLang="zh-CN" sz="1600" dirty="0">
                <a:latin typeface="+mj-lt"/>
                <a:cs typeface="Times New Roman"/>
              </a:rPr>
              <a:t>–it means </a:t>
            </a:r>
            <a:r>
              <a:rPr lang="en-US" altLang="zh-CN" sz="1600" dirty="0" err="1">
                <a:latin typeface="+mj-lt"/>
                <a:cs typeface="Times New Roman"/>
              </a:rPr>
              <a:t>afffects</a:t>
            </a:r>
            <a:r>
              <a:rPr lang="en-US" altLang="zh-CN" sz="1600" dirty="0">
                <a:latin typeface="+mj-lt"/>
                <a:cs typeface="Times New Roman"/>
              </a:rPr>
              <a:t> and feelings- and the </a:t>
            </a:r>
            <a:r>
              <a:rPr lang="en-US" altLang="zh-CN" sz="1600" i="1" dirty="0">
                <a:latin typeface="+mj-lt"/>
                <a:cs typeface="Times New Roman"/>
              </a:rPr>
              <a:t>transcendental self</a:t>
            </a:r>
            <a:endParaRPr lang="zh-CN" altLang="en-US" sz="1600" i="1" dirty="0">
              <a:latin typeface="+mj-lt"/>
              <a:cs typeface="Times New Roman"/>
            </a:endParaRPr>
          </a:p>
          <a:p>
            <a:pPr algn="just" eaLnBrk="1" hangingPunct="1">
              <a:lnSpc>
                <a:spcPct val="90000"/>
              </a:lnSpc>
            </a:pPr>
            <a:endParaRPr lang="fr-FR" altLang="zh-CN" sz="1600" dirty="0">
              <a:latin typeface="Times New Roman"/>
              <a:cs typeface="Times New Roman"/>
            </a:endParaRPr>
          </a:p>
          <a:p>
            <a:pPr algn="just"/>
            <a:endParaRPr lang="en-US" sz="1600" dirty="0">
              <a:latin typeface="Times New Roman"/>
              <a:cs typeface="Times New Roman"/>
            </a:endParaRPr>
          </a:p>
        </p:txBody>
      </p:sp>
    </p:spTree>
    <p:extLst>
      <p:ext uri="{BB962C8B-B14F-4D97-AF65-F5344CB8AC3E}">
        <p14:creationId xmlns:p14="http://schemas.microsoft.com/office/powerpoint/2010/main" val="2730283353"/>
      </p:ext>
    </p:extLst>
  </p:cSld>
  <p:clrMapOvr>
    <a:masterClrMapping/>
  </p:clrMapOvr>
  <p:transition spd="med">
    <p:randomBa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ctrTitle"/>
          </p:nvPr>
        </p:nvSpPr>
        <p:spPr>
          <a:xfrm>
            <a:off x="719138" y="358775"/>
            <a:ext cx="7772400" cy="792163"/>
          </a:xfrm>
          <a:ln w="38100">
            <a:solidFill>
              <a:srgbClr val="336699"/>
            </a:solidFill>
            <a:miter lim="800000"/>
            <a:headEnd/>
            <a:tailEnd/>
          </a:ln>
        </p:spPr>
        <p:txBody>
          <a:bodyPr/>
          <a:lstStyle/>
          <a:p>
            <a:pPr eaLnBrk="1" hangingPunct="1"/>
            <a:r>
              <a:rPr lang="fr-FR" sz="2400" b="1" dirty="0">
                <a:solidFill>
                  <a:srgbClr val="003399"/>
                </a:solidFill>
                <a:latin typeface="Arial" charset="0"/>
                <a:ea typeface="ＭＳ Ｐゴシック" charset="0"/>
              </a:rPr>
              <a:t>1. </a:t>
            </a:r>
            <a:r>
              <a:rPr lang="fr-FR" sz="2400" b="1" dirty="0" err="1">
                <a:solidFill>
                  <a:srgbClr val="003399"/>
                </a:solidFill>
                <a:latin typeface="Arial" charset="0"/>
                <a:ea typeface="ＭＳ Ｐゴシック" charset="0"/>
              </a:rPr>
              <a:t>Sociology</a:t>
            </a:r>
            <a:r>
              <a:rPr lang="fr-FR" sz="2400" b="1" dirty="0">
                <a:solidFill>
                  <a:srgbClr val="003399"/>
                </a:solidFill>
                <a:latin typeface="Arial" charset="0"/>
                <a:ea typeface="ＭＳ Ｐゴシック" charset="0"/>
              </a:rPr>
              <a:t> of </a:t>
            </a:r>
            <a:r>
              <a:rPr lang="fr-FR" sz="2400" b="1" dirty="0" err="1">
                <a:solidFill>
                  <a:srgbClr val="003399"/>
                </a:solidFill>
                <a:latin typeface="Arial" charset="0"/>
                <a:ea typeface="ＭＳ Ｐゴシック" charset="0"/>
              </a:rPr>
              <a:t>emotions</a:t>
            </a:r>
            <a:r>
              <a:rPr lang="fr-FR" sz="2400" b="1" dirty="0">
                <a:solidFill>
                  <a:srgbClr val="003399"/>
                </a:solidFill>
                <a:latin typeface="Arial" charset="0"/>
                <a:ea typeface="ＭＳ Ｐゴシック" charset="0"/>
              </a:rPr>
              <a:t> in China and in France</a:t>
            </a:r>
          </a:p>
        </p:txBody>
      </p:sp>
      <p:sp>
        <p:nvSpPr>
          <p:cNvPr id="15362" name="Rectangle 4"/>
          <p:cNvSpPr>
            <a:spLocks noChangeArrowheads="1"/>
          </p:cNvSpPr>
          <p:nvPr/>
        </p:nvSpPr>
        <p:spPr bwMode="auto">
          <a:xfrm>
            <a:off x="609600" y="1125538"/>
            <a:ext cx="7737475" cy="5213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lvl="1" algn="just">
              <a:spcBef>
                <a:spcPct val="20000"/>
              </a:spcBef>
              <a:buClr>
                <a:srgbClr val="336699"/>
              </a:buClr>
              <a:buSzPct val="80000"/>
              <a:defRPr/>
            </a:pPr>
            <a:endParaRPr lang="en-US" sz="1800" dirty="0"/>
          </a:p>
          <a:p>
            <a:pPr marL="0" lvl="1" algn="just">
              <a:defRPr/>
            </a:pPr>
            <a:endParaRPr lang="en-US" sz="1800" b="1" dirty="0"/>
          </a:p>
          <a:p>
            <a:pPr marL="0" lvl="1" algn="just">
              <a:defRPr/>
            </a:pPr>
            <a:endParaRPr lang="en-US" sz="1800" b="1" dirty="0"/>
          </a:p>
          <a:p>
            <a:pPr lvl="1" algn="just">
              <a:spcBef>
                <a:spcPct val="20000"/>
              </a:spcBef>
              <a:buClr>
                <a:srgbClr val="336699"/>
              </a:buClr>
              <a:buSzPct val="80000"/>
              <a:defRPr/>
            </a:pPr>
            <a:endParaRPr lang="en-US" sz="1800" dirty="0"/>
          </a:p>
          <a:p>
            <a:pPr lvl="1" algn="just">
              <a:spcBef>
                <a:spcPct val="20000"/>
              </a:spcBef>
              <a:buClr>
                <a:srgbClr val="336699"/>
              </a:buClr>
              <a:buSzPct val="80000"/>
              <a:defRPr/>
            </a:pPr>
            <a:endParaRPr lang="en-US" sz="1800" dirty="0"/>
          </a:p>
        </p:txBody>
      </p:sp>
      <p:sp>
        <p:nvSpPr>
          <p:cNvPr id="2" name="ZoneTexte 1"/>
          <p:cNvSpPr txBox="1"/>
          <p:nvPr/>
        </p:nvSpPr>
        <p:spPr>
          <a:xfrm>
            <a:off x="611560" y="1484785"/>
            <a:ext cx="7992888" cy="4105739"/>
          </a:xfrm>
          <a:prstGeom prst="rect">
            <a:avLst/>
          </a:prstGeom>
          <a:noFill/>
        </p:spPr>
        <p:txBody>
          <a:bodyPr wrap="square" rtlCol="0">
            <a:spAutoFit/>
          </a:bodyPr>
          <a:lstStyle/>
          <a:p>
            <a:r>
              <a:rPr lang="fr-FR" sz="1600" b="1" dirty="0"/>
              <a:t>1.1. </a:t>
            </a:r>
            <a:r>
              <a:rPr lang="fr-FR" sz="1600" b="1" dirty="0" err="1"/>
              <a:t>Sociology</a:t>
            </a:r>
            <a:r>
              <a:rPr lang="fr-FR" sz="1600" b="1" dirty="0"/>
              <a:t> of </a:t>
            </a:r>
            <a:r>
              <a:rPr lang="fr-FR" sz="1600" b="1" dirty="0" err="1"/>
              <a:t>emotions</a:t>
            </a:r>
            <a:r>
              <a:rPr lang="fr-FR" sz="1600" b="1" dirty="0"/>
              <a:t> in China : </a:t>
            </a:r>
            <a:r>
              <a:rPr lang="fr-FR" sz="1600" b="1" i="1" dirty="0"/>
              <a:t>selves</a:t>
            </a:r>
            <a:r>
              <a:rPr lang="fr-FR" sz="1600" b="1" dirty="0"/>
              <a:t> and </a:t>
            </a:r>
            <a:r>
              <a:rPr lang="fr-FR" sz="1600" b="1" dirty="0" err="1"/>
              <a:t>emotions</a:t>
            </a:r>
            <a:endParaRPr lang="fr-FR" sz="1600" b="1" dirty="0"/>
          </a:p>
          <a:p>
            <a:pPr algn="just" eaLnBrk="1" hangingPunct="1">
              <a:lnSpc>
                <a:spcPct val="90000"/>
              </a:lnSpc>
            </a:pPr>
            <a:endParaRPr lang="fr-FR" altLang="zh-CN" sz="1600" dirty="0"/>
          </a:p>
          <a:p>
            <a:pPr algn="just" eaLnBrk="1" hangingPunct="1">
              <a:lnSpc>
                <a:spcPct val="90000"/>
              </a:lnSpc>
            </a:pPr>
            <a:r>
              <a:rPr lang="en-US" sz="1600" dirty="0"/>
              <a:t>Chinese sociologists considered the status of emotions remains strong via the question of social interactions and </a:t>
            </a:r>
            <a:r>
              <a:rPr lang="en-US" sz="1600" i="1" dirty="0" err="1"/>
              <a:t>guanxis</a:t>
            </a:r>
            <a:r>
              <a:rPr lang="en-US" sz="1600" dirty="0"/>
              <a:t> at the heart of which material, symbolic and emotional exchange (</a:t>
            </a:r>
            <a:r>
              <a:rPr lang="en-US" sz="1600" dirty="0" err="1"/>
              <a:t>Luo</a:t>
            </a:r>
            <a:r>
              <a:rPr lang="en-US" sz="1600" dirty="0"/>
              <a:t> </a:t>
            </a:r>
            <a:r>
              <a:rPr lang="en-US" sz="1600" dirty="0" err="1"/>
              <a:t>Jarde</a:t>
            </a:r>
            <a:r>
              <a:rPr lang="en-US" sz="1600" dirty="0"/>
              <a:t>, 2013). </a:t>
            </a:r>
          </a:p>
          <a:p>
            <a:pPr algn="just" eaLnBrk="1" hangingPunct="1">
              <a:lnSpc>
                <a:spcPct val="90000"/>
              </a:lnSpc>
            </a:pPr>
            <a:endParaRPr lang="en-US" sz="1600" dirty="0"/>
          </a:p>
          <a:p>
            <a:pPr algn="just" eaLnBrk="1" hangingPunct="1">
              <a:lnSpc>
                <a:spcPct val="90000"/>
              </a:lnSpc>
            </a:pPr>
            <a:r>
              <a:rPr lang="en-GB" sz="1600" dirty="0"/>
              <a:t>Yang </a:t>
            </a:r>
            <a:r>
              <a:rPr lang="en-GB" sz="1600" dirty="0" err="1"/>
              <a:t>Yiyin</a:t>
            </a:r>
            <a:r>
              <a:rPr lang="en-GB" sz="1600" dirty="0"/>
              <a:t> (2008,2012) shows how </a:t>
            </a:r>
            <a:r>
              <a:rPr lang="en-GB" sz="1600" i="1" dirty="0"/>
              <a:t>we</a:t>
            </a:r>
            <a:r>
              <a:rPr lang="en-GB" sz="1600" dirty="0"/>
              <a:t> implies "being one of us" which is characterised by three traits:</a:t>
            </a:r>
            <a:endParaRPr lang="fr-FR" sz="1600" dirty="0"/>
          </a:p>
          <a:p>
            <a:pPr marL="0" indent="0" algn="just">
              <a:buFont typeface="Wingdings" charset="0"/>
              <a:buNone/>
              <a:defRPr/>
            </a:pPr>
            <a:r>
              <a:rPr lang="en-GB" sz="1600" dirty="0"/>
              <a:t>-The permeability of the boundaries of </a:t>
            </a:r>
            <a:r>
              <a:rPr lang="en-GB" sz="1600" i="1" dirty="0"/>
              <a:t>we</a:t>
            </a:r>
            <a:r>
              <a:rPr lang="en-GB" sz="1600" dirty="0"/>
              <a:t> in the sense that those who are not part of "being one of us" can become a part, and inversely "insiders" can become "outsiders".</a:t>
            </a:r>
            <a:endParaRPr lang="fr-FR" sz="1600" dirty="0"/>
          </a:p>
          <a:p>
            <a:pPr marL="0" indent="0" algn="just">
              <a:buFont typeface="Wingdings" charset="0"/>
              <a:buNone/>
              <a:defRPr/>
            </a:pPr>
            <a:r>
              <a:rPr lang="en-GB" sz="1600" dirty="0"/>
              <a:t>-The elasticity of the boundaries of </a:t>
            </a:r>
            <a:r>
              <a:rPr lang="en-GB" sz="1600" i="1" dirty="0"/>
              <a:t>we</a:t>
            </a:r>
            <a:r>
              <a:rPr lang="en-GB" sz="1600" dirty="0"/>
              <a:t> in which routes depend on contexts and circumstances.</a:t>
            </a:r>
            <a:endParaRPr lang="fr-FR" sz="1600" dirty="0"/>
          </a:p>
          <a:p>
            <a:pPr marL="0" indent="0" algn="just">
              <a:buFont typeface="Wingdings" charset="0"/>
              <a:buNone/>
              <a:defRPr/>
            </a:pPr>
            <a:r>
              <a:rPr lang="en-GB" sz="1600" dirty="0"/>
              <a:t>-Individual autonomy in the sense that the individual places others within the precise borders of </a:t>
            </a:r>
            <a:r>
              <a:rPr lang="en-GB" sz="1600" i="1" dirty="0"/>
              <a:t>me</a:t>
            </a:r>
            <a:r>
              <a:rPr lang="en-GB" sz="1600" dirty="0"/>
              <a:t>.</a:t>
            </a:r>
          </a:p>
          <a:p>
            <a:pPr marL="0" indent="0" algn="just">
              <a:buFont typeface="Wingdings" charset="0"/>
              <a:buNone/>
              <a:defRPr/>
            </a:pPr>
            <a:endParaRPr lang="fr-FR" sz="1600" dirty="0"/>
          </a:p>
          <a:p>
            <a:pPr marL="0" indent="0" algn="just">
              <a:buFont typeface="Wingdings" charset="0"/>
              <a:buNone/>
              <a:defRPr/>
            </a:pPr>
            <a:r>
              <a:rPr lang="en-GB" sz="1600" dirty="0"/>
              <a:t>So it means the process of continuity or discontinuity of the  </a:t>
            </a:r>
            <a:r>
              <a:rPr lang="en-GB" sz="1600" i="1" dirty="0"/>
              <a:t>me</a:t>
            </a:r>
            <a:r>
              <a:rPr lang="en-GB" sz="1600" dirty="0"/>
              <a:t>, the </a:t>
            </a:r>
            <a:r>
              <a:rPr lang="en-GB" sz="1600" i="1" dirty="0"/>
              <a:t>I</a:t>
            </a:r>
            <a:r>
              <a:rPr lang="en-GB" sz="1600" dirty="0"/>
              <a:t> and the </a:t>
            </a:r>
            <a:r>
              <a:rPr lang="en-GB" sz="1600" i="1" dirty="0"/>
              <a:t>Others</a:t>
            </a:r>
          </a:p>
          <a:p>
            <a:pPr marL="0" indent="0" algn="just">
              <a:buFont typeface="Wingdings" charset="0"/>
              <a:buNone/>
              <a:defRPr/>
            </a:pPr>
            <a:r>
              <a:rPr lang="en-GB" sz="1600" dirty="0"/>
              <a:t>Is produced by different types of emotions in times, spaces and situations.</a:t>
            </a:r>
          </a:p>
        </p:txBody>
      </p:sp>
    </p:spTree>
    <p:extLst>
      <p:ext uri="{BB962C8B-B14F-4D97-AF65-F5344CB8AC3E}">
        <p14:creationId xmlns:p14="http://schemas.microsoft.com/office/powerpoint/2010/main" val="135277316"/>
      </p:ext>
    </p:extLst>
  </p:cSld>
  <p:clrMapOvr>
    <a:masterClrMapping/>
  </p:clrMapOvr>
  <p:transition spd="med">
    <p:randomBar dir="vert"/>
  </p:transition>
</p:sld>
</file>

<file path=ppt/theme/theme1.xml><?xml version="1.0" encoding="utf-8"?>
<a:theme xmlns:a="http://schemas.openxmlformats.org/drawingml/2006/main" name="Modèle par défaut">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ＭＳ Ｐゴシック"/>
        <a:cs typeface=""/>
      </a:majorFont>
      <a:minorFont>
        <a:latin typeface="Arial"/>
        <a:ea typeface="ＭＳ Ｐゴシック"/>
        <a:cs typeface=""/>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2400" b="0" i="0" u="none" strike="noStrike" cap="none" normalizeH="0" baseline="0">
            <a:ln>
              <a:noFill/>
            </a:ln>
            <a:solidFill>
              <a:srgbClr val="000000"/>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2400" b="0" i="0" u="none" strike="noStrike" cap="none" normalizeH="0" baseline="0">
            <a:ln>
              <a:noFill/>
            </a:ln>
            <a:solidFill>
              <a:srgbClr val="000000"/>
            </a:solidFill>
            <a:effectLst/>
            <a:latin typeface="Arial" charset="0"/>
            <a:ea typeface="ＭＳ Ｐゴシック" charset="0"/>
          </a:defRPr>
        </a:defPPr>
      </a:lstStyle>
    </a:lnDef>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4821</TotalTime>
  <Words>2620</Words>
  <Application>Microsoft Office PowerPoint</Application>
  <PresentationFormat>Affichage à l'écran (4:3)</PresentationFormat>
  <Paragraphs>191</Paragraphs>
  <Slides>17</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17</vt:i4>
      </vt:variant>
    </vt:vector>
  </HeadingPairs>
  <TitlesOfParts>
    <vt:vector size="26" baseType="lpstr">
      <vt:lpstr>Arial Unicode MS</vt:lpstr>
      <vt:lpstr>楷体_GB2312</vt:lpstr>
      <vt:lpstr>ＭＳ Ｐゴシック</vt:lpstr>
      <vt:lpstr>宋体</vt:lpstr>
      <vt:lpstr>Arial</vt:lpstr>
      <vt:lpstr>Calibri</vt:lpstr>
      <vt:lpstr>Times New Roman</vt:lpstr>
      <vt:lpstr>Wingdings</vt:lpstr>
      <vt:lpstr>Modèle par défaut</vt:lpstr>
      <vt:lpstr>  Post-Western Theory and Sociology of emotions    </vt:lpstr>
      <vt:lpstr>Introduction : What about  Post-Western Sociology </vt:lpstr>
      <vt:lpstr>Introduction : What about Post-Western Sociology</vt:lpstr>
      <vt:lpstr>1. Sociology of emotions in China and in France</vt:lpstr>
      <vt:lpstr>1. Sociology of emotions in China and in France</vt:lpstr>
      <vt:lpstr>1. Sociology of emotions in China and in France</vt:lpstr>
      <vt:lpstr>1. Sociology of emotions in China and in France</vt:lpstr>
      <vt:lpstr>1. Sociology of emotions in China and in France</vt:lpstr>
      <vt:lpstr>1. Sociology of emotions in China and in France</vt:lpstr>
      <vt:lpstr>1. Sociology of emotions in China and in France</vt:lpstr>
      <vt:lpstr>2. Common spaces in Chinese and French sociology of emotions</vt:lpstr>
      <vt:lpstr>2. Common spaces in Chinese and French Sociology of emotions</vt:lpstr>
      <vt:lpstr>3. Discontinuous spaces  in Chinese and French Sociology of emotions</vt:lpstr>
      <vt:lpstr>3. Discontinuous spaces  in Chinese and French Sociology of emotions</vt:lpstr>
      <vt:lpstr>3. Discontinuous spaces  in Chinese and French Sociology of emotions</vt:lpstr>
      <vt:lpstr>3. Discontinuous spaces  in Chinese and French Sociology of emotions</vt:lpstr>
      <vt:lpstr>Conclusion</vt:lpstr>
    </vt:vector>
  </TitlesOfParts>
  <Company>Ens Lsh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Migrations, multipolar economies and individuation in Europe and in China</dc:title>
  <dc:creator>zhang</dc:creator>
  <cp:lastModifiedBy>Marie GILLIER</cp:lastModifiedBy>
  <cp:revision>430</cp:revision>
  <cp:lastPrinted>2012-08-22T16:25:31Z</cp:lastPrinted>
  <dcterms:created xsi:type="dcterms:W3CDTF">2015-05-01T20:03:57Z</dcterms:created>
  <dcterms:modified xsi:type="dcterms:W3CDTF">2018-01-18T21:58:08Z</dcterms:modified>
</cp:coreProperties>
</file>