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6" r:id="rId9"/>
    <p:sldId id="267" r:id="rId10"/>
    <p:sldId id="265" r:id="rId11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06656-E2D0-4E5B-9DCF-CAC627F70F6C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B9268-E4DC-4D26-AC7A-5E006D5CB6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415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E8F5A6-5A5F-4584-92F8-469546FA6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E1275B-738E-4102-A155-6889641A71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E20125-B469-4421-A399-D6C0ADF45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58D33D-8F0E-428E-842B-2F39C75CF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081C0F-AAB9-4E05-9A29-8C7AD3A9F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00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892E72-4333-4815-97A0-6DF4F83A3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36F8E0-1491-4461-BFEC-353C02105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74916A-37E1-4104-86E7-DF9A11EEA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9B65B8-02C3-4C4D-8EF6-CAD3D83D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EDC888-3FBA-4AE5-BB39-C8D47FCF8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19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D80FECD-FFF9-48D8-BE22-CFACBF6A5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D97DB75-0760-4834-BB5C-C2D6139267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25826F-ED19-4D1A-8028-5F75B14DC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F20720-BE6A-4417-BCC0-9610976C5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6FF253-C933-4FF4-A656-52738242E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53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538D0F-C5FD-4A0E-9B7F-06E4B963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85AA18-93BD-418A-9388-FAA632A98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CDD46A-ED43-4907-99E1-8BA1E105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5BBEB4-7319-496B-A4E8-95FB44C8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69F69C-7CDD-4EED-9C49-F70F8716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33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01ABEA-71D6-4E47-8A85-9C2B861D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13D2AC-6E42-4CA8-99FA-111730B3A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CD3C2E-5160-47C2-8A19-5413DE089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3B6DC3-2B4D-467F-A73B-B4DF3A30F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4062B5-B26C-4EC9-9D8C-1E36317D2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534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69138F-C2B4-4C24-8A82-3246FD783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0D1936-9ED1-42E1-ABE0-125CECA14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37AAAD-80A8-473D-AC19-BC6E602BD9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C3849FF-96D8-4507-9D18-4E6C75EAB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9AAD6E-F246-4201-82DE-31A0BA4CF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2A4455-8496-43D3-96A9-927CBBB47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904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D56A5B-FEF8-4217-9EE4-28C6607A8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1DABB7-7782-4A71-B3C0-38B07FBF4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D7A95C-C565-409C-9596-D1D9FC09C4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0AB3F83-21FA-4B62-AE2C-847D170F9F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4E47687-735A-4953-BAEE-8DEDC4AB5B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CDBB28-9ED4-4AE2-9E30-43B20CEB4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03FE579-7C81-44A8-AD93-0EADB1D6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EB1A9C8-1D13-4E95-B1DA-BF85340CD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81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ED816C-1A40-47B6-8DC1-644B35C62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40F9941-AEE7-4CC5-9F3C-79DCE46FD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719797-81A2-49A7-B1F0-6F0B36EEF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19DEF6-66E6-436E-9249-CA5DE1930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98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DBAA543-AA9C-4D43-999A-8DF75332D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A04ACE3-0521-486A-B222-2AF19E58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B21FBBC-7255-4720-A6CB-B38D7C37F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3817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0134BE-4377-43B6-9C47-96E165EE2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74BA5A-B496-4CF0-8F7D-1C7F6CBAA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3F83FAC-8E57-46B7-BDC6-F90FB459F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EF41EB6-4C33-4C10-BCFA-1886E05E8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18C152-0212-4488-8941-F1892FBBE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DB2E62-D69B-4AFE-867A-AE507A259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09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BEDC7F-A69A-4550-89A5-71C80AFD3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5C0C3D1-0CD8-427A-A903-5B284B9A1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56CC00C-FF01-4EC8-91F8-98D67C1EE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1BBE93-C50D-46AF-A24A-447CB0CF3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A97562-94BE-46C2-A1D8-A527BE7E1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4D9E99-331C-4CE7-A6B8-2CC01D4E6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808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B47CF3-10DC-4B4D-BC65-04DCE2B1A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796E00-1F73-497C-8F54-058A50364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688C9A-9154-4B7A-B937-BAF4C966F8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B15D9-AA5E-4523-BD0A-3D1F53376EC3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AABD9D-B68F-44EE-BE02-570052DA2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478214-9A7E-40C0-8187-9B0602FBB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C573B-BA10-4239-A627-F49A23E4F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89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0E4582-3317-4C33-9DFB-920E6F18A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24798"/>
            <a:ext cx="9144000" cy="2387600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Power, </a:t>
            </a:r>
            <a:r>
              <a:rPr lang="fr-FR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Pleasure</a:t>
            </a:r>
            <a:r>
              <a:rPr lang="fr-F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Reciprocity</a:t>
            </a:r>
            <a:r>
              <a:rPr lang="fr-F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Love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24D28E-BBD7-4E41-B255-366021AE7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6035" y="4277898"/>
            <a:ext cx="9144000" cy="2136154"/>
          </a:xfrm>
        </p:spPr>
        <p:txBody>
          <a:bodyPr>
            <a:normAutofit lnSpcReduction="10000"/>
          </a:bodyPr>
          <a:lstStyle/>
          <a:p>
            <a:r>
              <a:rPr lang="fr-FR" dirty="0"/>
              <a:t>Michel Bozon</a:t>
            </a:r>
          </a:p>
          <a:p>
            <a:r>
              <a:rPr lang="fr-FR" dirty="0" err="1"/>
              <a:t>Ined</a:t>
            </a:r>
            <a:r>
              <a:rPr lang="fr-FR" dirty="0"/>
              <a:t>, Paris</a:t>
            </a:r>
          </a:p>
          <a:p>
            <a:endParaRPr lang="fr-FR" dirty="0"/>
          </a:p>
          <a:p>
            <a:r>
              <a:rPr lang="fr-FR" dirty="0"/>
              <a:t>LIA, French-</a:t>
            </a:r>
            <a:r>
              <a:rPr lang="fr-FR" dirty="0" err="1"/>
              <a:t>Chinese</a:t>
            </a:r>
            <a:r>
              <a:rPr lang="fr-FR" dirty="0"/>
              <a:t> Workshop</a:t>
            </a:r>
          </a:p>
          <a:p>
            <a:r>
              <a:rPr lang="fr-FR" dirty="0"/>
              <a:t>Lyon, 11th </a:t>
            </a:r>
            <a:r>
              <a:rPr lang="fr-FR" dirty="0" err="1"/>
              <a:t>January</a:t>
            </a:r>
            <a:r>
              <a:rPr lang="fr-FR" dirty="0"/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val="2911608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7044CB-87DD-4698-897F-51947310F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0629"/>
            <a:ext cx="12192000" cy="1119118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Conclusion: </a:t>
            </a:r>
            <a:r>
              <a:rPr lang="fr-FR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starting</a:t>
            </a:r>
            <a:r>
              <a:rPr lang="fr-FR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practice to </a:t>
            </a:r>
            <a:r>
              <a:rPr lang="fr-FR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</a:t>
            </a:r>
            <a:r>
              <a:rPr lang="fr-FR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interiority</a:t>
            </a:r>
            <a:r>
              <a:rPr lang="fr-FR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</a:t>
            </a:r>
            <a:endParaRPr lang="fr-FR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DA8973-115D-45DE-9A74-D8932A470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4" y="1119118"/>
            <a:ext cx="11979965" cy="5546725"/>
          </a:xfrm>
        </p:spPr>
        <p:txBody>
          <a:bodyPr>
            <a:normAutofit/>
          </a:bodyPr>
          <a:lstStyle/>
          <a:p>
            <a:r>
              <a:rPr lang="fr-FR" dirty="0"/>
              <a:t>Key of a </a:t>
            </a:r>
            <a:r>
              <a:rPr lang="fr-FR" b="1" dirty="0" err="1"/>
              <a:t>pragmatic</a:t>
            </a:r>
            <a:r>
              <a:rPr lang="fr-FR" b="1" dirty="0"/>
              <a:t> </a:t>
            </a:r>
            <a:r>
              <a:rPr lang="fr-FR" b="1" dirty="0" err="1"/>
              <a:t>approach</a:t>
            </a:r>
            <a:r>
              <a:rPr lang="fr-FR" dirty="0"/>
              <a:t>: putting practice as the </a:t>
            </a:r>
            <a:r>
              <a:rPr lang="fr-FR" dirty="0" err="1"/>
              <a:t>starting</a:t>
            </a:r>
            <a:r>
              <a:rPr lang="fr-FR" dirty="0"/>
              <a:t> point (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persons</a:t>
            </a:r>
            <a:r>
              <a:rPr lang="fr-FR" dirty="0"/>
              <a:t> do </a:t>
            </a:r>
            <a:r>
              <a:rPr lang="fr-FR" dirty="0" err="1"/>
              <a:t>together</a:t>
            </a:r>
            <a:r>
              <a:rPr lang="fr-FR" dirty="0"/>
              <a:t> , and how </a:t>
            </a:r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interpret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acts</a:t>
            </a:r>
            <a:r>
              <a:rPr lang="fr-FR" dirty="0"/>
              <a:t>), not </a:t>
            </a:r>
            <a:r>
              <a:rPr lang="fr-FR" dirty="0" err="1"/>
              <a:t>interiority</a:t>
            </a:r>
            <a:endParaRPr lang="fr-FR" dirty="0"/>
          </a:p>
          <a:p>
            <a:endParaRPr lang="fr-FR" dirty="0"/>
          </a:p>
          <a:p>
            <a:r>
              <a:rPr lang="fr-FR" dirty="0"/>
              <a:t>The </a:t>
            </a:r>
            <a:r>
              <a:rPr lang="fr-FR" b="1" dirty="0"/>
              <a:t>concept of practice </a:t>
            </a:r>
            <a:r>
              <a:rPr lang="fr-FR" dirty="0" err="1"/>
              <a:t>does</a:t>
            </a:r>
            <a:r>
              <a:rPr lang="fr-FR" dirty="0"/>
              <a:t> not </a:t>
            </a:r>
            <a:r>
              <a:rPr lang="fr-FR" dirty="0" err="1"/>
              <a:t>refer</a:t>
            </a:r>
            <a:r>
              <a:rPr lang="fr-FR" dirty="0"/>
              <a:t> </a:t>
            </a:r>
            <a:r>
              <a:rPr lang="fr-FR" dirty="0" err="1"/>
              <a:t>here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 to routine, social dispositions or ready-made formulas. It </a:t>
            </a:r>
            <a:r>
              <a:rPr lang="fr-FR" dirty="0" err="1"/>
              <a:t>includes</a:t>
            </a:r>
            <a:r>
              <a:rPr lang="fr-FR" dirty="0"/>
              <a:t> improvisation, </a:t>
            </a:r>
            <a:r>
              <a:rPr lang="fr-FR" dirty="0" err="1"/>
              <a:t>strategic</a:t>
            </a:r>
            <a:r>
              <a:rPr lang="fr-FR" dirty="0"/>
              <a:t> </a:t>
            </a:r>
            <a:r>
              <a:rPr lang="fr-FR" dirty="0" err="1"/>
              <a:t>risk-taking</a:t>
            </a:r>
            <a:r>
              <a:rPr lang="fr-FR" dirty="0"/>
              <a:t>, </a:t>
            </a:r>
            <a:r>
              <a:rPr lang="fr-FR" dirty="0" err="1"/>
              <a:t>unexpected</a:t>
            </a:r>
            <a:r>
              <a:rPr lang="fr-FR" dirty="0"/>
              <a:t> </a:t>
            </a:r>
            <a:r>
              <a:rPr lang="fr-FR" dirty="0" err="1"/>
              <a:t>outcomes</a:t>
            </a:r>
            <a:r>
              <a:rPr lang="fr-FR" dirty="0"/>
              <a:t>. It </a:t>
            </a:r>
            <a:r>
              <a:rPr lang="fr-FR" dirty="0" err="1"/>
              <a:t>gives</a:t>
            </a:r>
            <a:r>
              <a:rPr lang="fr-FR" dirty="0"/>
              <a:t> </a:t>
            </a:r>
            <a:r>
              <a:rPr lang="fr-FR" dirty="0" err="1"/>
              <a:t>access</a:t>
            </a:r>
            <a:r>
              <a:rPr lang="fr-FR" dirty="0"/>
              <a:t> to power relations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 </a:t>
            </a:r>
            <a:r>
              <a:rPr lang="fr-FR" dirty="0" err="1"/>
              <a:t>pragmatic</a:t>
            </a:r>
            <a:r>
              <a:rPr lang="fr-FR" dirty="0"/>
              <a:t> </a:t>
            </a:r>
            <a:r>
              <a:rPr lang="fr-FR" dirty="0" err="1"/>
              <a:t>approach</a:t>
            </a:r>
            <a:r>
              <a:rPr lang="fr-FR" dirty="0"/>
              <a:t> leads to </a:t>
            </a:r>
            <a:r>
              <a:rPr lang="fr-FR" dirty="0" err="1"/>
              <a:t>another</a:t>
            </a:r>
            <a:r>
              <a:rPr lang="fr-FR" dirty="0"/>
              <a:t> </a:t>
            </a:r>
            <a:r>
              <a:rPr lang="fr-FR" dirty="0" err="1"/>
              <a:t>idea</a:t>
            </a:r>
            <a:r>
              <a:rPr lang="fr-FR" dirty="0"/>
              <a:t> of </a:t>
            </a:r>
            <a:r>
              <a:rPr lang="fr-FR" dirty="0" err="1"/>
              <a:t>interiority</a:t>
            </a:r>
            <a:r>
              <a:rPr lang="fr-FR" dirty="0"/>
              <a:t> and </a:t>
            </a:r>
            <a:r>
              <a:rPr lang="fr-FR" dirty="0" err="1"/>
              <a:t>romantic</a:t>
            </a:r>
            <a:r>
              <a:rPr lang="fr-FR" dirty="0"/>
              <a:t> </a:t>
            </a:r>
            <a:r>
              <a:rPr lang="fr-FR" dirty="0" err="1"/>
              <a:t>emotion</a:t>
            </a:r>
            <a:endParaRPr lang="fr-FR" dirty="0"/>
          </a:p>
          <a:p>
            <a:pPr marL="0" indent="0">
              <a:buNone/>
            </a:pPr>
            <a:endParaRPr lang="fr-FR" b="1" dirty="0"/>
          </a:p>
          <a:p>
            <a:r>
              <a:rPr lang="fr-FR" dirty="0"/>
              <a:t>Love </a:t>
            </a:r>
            <a:r>
              <a:rPr lang="fr-FR" dirty="0" err="1"/>
              <a:t>appears</a:t>
            </a:r>
            <a:r>
              <a:rPr lang="fr-FR" dirty="0"/>
              <a:t> </a:t>
            </a:r>
            <a:r>
              <a:rPr lang="fr-FR" b="1" dirty="0"/>
              <a:t>more </a:t>
            </a:r>
            <a:r>
              <a:rPr lang="fr-FR" b="1" dirty="0" err="1"/>
              <a:t>concrete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coloured by </a:t>
            </a:r>
            <a:r>
              <a:rPr lang="fr-FR" dirty="0" err="1"/>
              <a:t>words</a:t>
            </a:r>
            <a:r>
              <a:rPr lang="fr-FR" dirty="0"/>
              <a:t>, </a:t>
            </a:r>
            <a:r>
              <a:rPr lang="fr-FR" dirty="0" err="1"/>
              <a:t>gestures</a:t>
            </a:r>
            <a:r>
              <a:rPr lang="fr-FR" dirty="0"/>
              <a:t>, images, surprise,  contact of bodies…) and </a:t>
            </a:r>
            <a:r>
              <a:rPr lang="fr-FR" b="1" dirty="0"/>
              <a:t>more </a:t>
            </a:r>
            <a:r>
              <a:rPr lang="fr-FR" b="1" dirty="0" err="1"/>
              <a:t>reflexive</a:t>
            </a:r>
            <a:r>
              <a:rPr lang="fr-FR" b="1" dirty="0"/>
              <a:t> </a:t>
            </a:r>
            <a:r>
              <a:rPr lang="fr-FR" dirty="0"/>
              <a:t>(</a:t>
            </a:r>
            <a:r>
              <a:rPr lang="fr-FR" dirty="0" err="1"/>
              <a:t>acts</a:t>
            </a:r>
            <a:r>
              <a:rPr lang="fr-FR" dirty="0"/>
              <a:t> are </a:t>
            </a:r>
            <a:r>
              <a:rPr lang="fr-FR" dirty="0" err="1"/>
              <a:t>interpreted</a:t>
            </a:r>
            <a:r>
              <a:rPr lang="fr-FR" dirty="0"/>
              <a:t> and </a:t>
            </a:r>
            <a:r>
              <a:rPr lang="fr-FR" dirty="0" err="1"/>
              <a:t>calculated</a:t>
            </a:r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454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00" y="-171400"/>
            <a:ext cx="9144000" cy="117020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fr-F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couple to love, </a:t>
            </a:r>
            <a:r>
              <a:rPr lang="fr-FR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fr-FR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sexuality</a:t>
            </a:r>
            <a:endParaRPr lang="fr-FR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1549" y="998806"/>
            <a:ext cx="11542642" cy="5859194"/>
          </a:xfrm>
        </p:spPr>
        <p:txBody>
          <a:bodyPr>
            <a:normAutofit/>
          </a:bodyPr>
          <a:lstStyle/>
          <a:p>
            <a:r>
              <a:rPr lang="fr-FR" dirty="0"/>
              <a:t>I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trained</a:t>
            </a:r>
            <a:r>
              <a:rPr lang="fr-FR" dirty="0"/>
              <a:t> as an </a:t>
            </a:r>
            <a:r>
              <a:rPr lang="fr-FR" dirty="0" err="1"/>
              <a:t>anthropologist</a:t>
            </a:r>
            <a:r>
              <a:rPr lang="fr-FR" dirty="0"/>
              <a:t> (</a:t>
            </a:r>
            <a:r>
              <a:rPr lang="fr-FR" b="1" dirty="0" err="1"/>
              <a:t>urban</a:t>
            </a:r>
            <a:r>
              <a:rPr lang="fr-FR" b="1" dirty="0"/>
              <a:t> </a:t>
            </a:r>
            <a:r>
              <a:rPr lang="fr-FR" b="1" dirty="0" err="1"/>
              <a:t>anthropology</a:t>
            </a:r>
            <a:r>
              <a:rPr lang="fr-FR" b="1" dirty="0"/>
              <a:t>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At </a:t>
            </a:r>
            <a:r>
              <a:rPr lang="fr-FR" dirty="0" err="1"/>
              <a:t>Ined</a:t>
            </a:r>
            <a:r>
              <a:rPr lang="fr-FR" dirty="0"/>
              <a:t> in the mid-1980’s, I </a:t>
            </a:r>
            <a:r>
              <a:rPr lang="fr-FR" dirty="0" err="1"/>
              <a:t>worked</a:t>
            </a:r>
            <a:r>
              <a:rPr lang="fr-FR" dirty="0"/>
              <a:t> on </a:t>
            </a:r>
            <a:r>
              <a:rPr lang="fr-FR" b="1" dirty="0" err="1"/>
              <a:t>mating</a:t>
            </a:r>
            <a:r>
              <a:rPr lang="fr-FR" dirty="0"/>
              <a:t> (couple formation</a:t>
            </a:r>
            <a:r>
              <a:rPr lang="fr-FR" b="1" dirty="0"/>
              <a:t>) </a:t>
            </a:r>
            <a:r>
              <a:rPr lang="fr-FR" dirty="0"/>
              <a:t>:  </a:t>
            </a:r>
            <a:r>
              <a:rPr lang="fr-FR" dirty="0">
                <a:solidFill>
                  <a:srgbClr val="C00000"/>
                </a:solidFill>
              </a:rPr>
              <a:t>Michel Bozon, François </a:t>
            </a:r>
            <a:r>
              <a:rPr lang="fr-FR" dirty="0" err="1">
                <a:solidFill>
                  <a:srgbClr val="C00000"/>
                </a:solidFill>
              </a:rPr>
              <a:t>Héran</a:t>
            </a:r>
            <a:r>
              <a:rPr lang="fr-FR" dirty="0">
                <a:solidFill>
                  <a:srgbClr val="C00000"/>
                </a:solidFill>
              </a:rPr>
              <a:t>, </a:t>
            </a:r>
            <a:r>
              <a:rPr lang="fr-FR" i="1" dirty="0">
                <a:solidFill>
                  <a:srgbClr val="C00000"/>
                </a:solidFill>
              </a:rPr>
              <a:t>La Formation du couple</a:t>
            </a:r>
            <a:r>
              <a:rPr lang="fr-FR" dirty="0">
                <a:solidFill>
                  <a:srgbClr val="C00000"/>
                </a:solidFill>
              </a:rPr>
              <a:t>, La Découverte, 2006</a:t>
            </a:r>
          </a:p>
          <a:p>
            <a:endParaRPr lang="fr-FR" dirty="0"/>
          </a:p>
          <a:p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the 1990’s on, I </a:t>
            </a:r>
            <a:r>
              <a:rPr lang="fr-FR" dirty="0" err="1"/>
              <a:t>conducted</a:t>
            </a:r>
            <a:r>
              <a:rPr lang="fr-FR" dirty="0"/>
              <a:t>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surveys</a:t>
            </a:r>
            <a:r>
              <a:rPr lang="fr-FR" dirty="0"/>
              <a:t> and </a:t>
            </a:r>
            <a:r>
              <a:rPr lang="fr-FR" dirty="0" err="1"/>
              <a:t>studies</a:t>
            </a:r>
            <a:r>
              <a:rPr lang="fr-FR" dirty="0"/>
              <a:t> on </a:t>
            </a:r>
            <a:r>
              <a:rPr lang="fr-FR" b="1" dirty="0" err="1"/>
              <a:t>gender</a:t>
            </a:r>
            <a:r>
              <a:rPr lang="fr-FR" b="1" dirty="0"/>
              <a:t> and </a:t>
            </a:r>
            <a:r>
              <a:rPr lang="fr-FR" b="1" dirty="0" err="1"/>
              <a:t>sexuality</a:t>
            </a:r>
            <a:r>
              <a:rPr lang="fr-FR" b="1" dirty="0"/>
              <a:t> </a:t>
            </a:r>
            <a:r>
              <a:rPr lang="fr-FR" dirty="0"/>
              <a:t>in France and </a:t>
            </a:r>
            <a:r>
              <a:rPr lang="fr-FR" dirty="0" err="1"/>
              <a:t>south</a:t>
            </a:r>
            <a:r>
              <a:rPr lang="fr-FR" dirty="0"/>
              <a:t> America</a:t>
            </a:r>
            <a:r>
              <a:rPr lang="fr-FR" b="1" dirty="0"/>
              <a:t>:</a:t>
            </a:r>
            <a:r>
              <a:rPr lang="fr-FR" dirty="0"/>
              <a:t> </a:t>
            </a:r>
            <a:r>
              <a:rPr lang="fr-FR" dirty="0">
                <a:solidFill>
                  <a:srgbClr val="C00000"/>
                </a:solidFill>
              </a:rPr>
              <a:t>Michel Bozon, </a:t>
            </a:r>
            <a:r>
              <a:rPr lang="fr-FR" i="1" dirty="0">
                <a:solidFill>
                  <a:srgbClr val="C00000"/>
                </a:solidFill>
              </a:rPr>
              <a:t>Sociologie de la sexualité</a:t>
            </a:r>
            <a:r>
              <a:rPr lang="fr-FR" dirty="0">
                <a:solidFill>
                  <a:srgbClr val="C00000"/>
                </a:solidFill>
              </a:rPr>
              <a:t>, Armand Colin, 2013; Nathalie </a:t>
            </a:r>
            <a:r>
              <a:rPr lang="fr-FR" dirty="0" err="1">
                <a:solidFill>
                  <a:srgbClr val="C00000"/>
                </a:solidFill>
              </a:rPr>
              <a:t>Bajos</a:t>
            </a:r>
            <a:r>
              <a:rPr lang="fr-FR" dirty="0">
                <a:solidFill>
                  <a:srgbClr val="C00000"/>
                </a:solidFill>
              </a:rPr>
              <a:t>, Michel Bozon, </a:t>
            </a:r>
            <a:r>
              <a:rPr lang="fr-FR" i="1" dirty="0">
                <a:solidFill>
                  <a:srgbClr val="C00000"/>
                </a:solidFill>
              </a:rPr>
              <a:t>Enquête sur la sexualité en France</a:t>
            </a:r>
            <a:r>
              <a:rPr lang="fr-FR" dirty="0">
                <a:solidFill>
                  <a:srgbClr val="C00000"/>
                </a:solidFill>
              </a:rPr>
              <a:t>, La Découverte, 2008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My</a:t>
            </a:r>
            <a:r>
              <a:rPr lang="fr-FR" dirty="0"/>
              <a:t> last book , </a:t>
            </a:r>
            <a:r>
              <a:rPr lang="fr-FR" dirty="0" err="1"/>
              <a:t>published</a:t>
            </a:r>
            <a:r>
              <a:rPr lang="fr-FR" dirty="0"/>
              <a:t> last </a:t>
            </a:r>
            <a:r>
              <a:rPr lang="fr-FR" dirty="0" err="1"/>
              <a:t>year</a:t>
            </a:r>
            <a:r>
              <a:rPr lang="fr-FR" dirty="0"/>
              <a:t>, </a:t>
            </a:r>
            <a:r>
              <a:rPr lang="fr-FR" dirty="0" err="1"/>
              <a:t>is</a:t>
            </a:r>
            <a:r>
              <a:rPr lang="fr-FR" dirty="0"/>
              <a:t> about </a:t>
            </a:r>
            <a:r>
              <a:rPr lang="fr-FR" b="1" dirty="0"/>
              <a:t>love</a:t>
            </a:r>
            <a:r>
              <a:rPr lang="fr-FR" dirty="0"/>
              <a:t> : </a:t>
            </a:r>
            <a:r>
              <a:rPr lang="fr-FR" i="1" dirty="0">
                <a:solidFill>
                  <a:srgbClr val="C00000"/>
                </a:solidFill>
              </a:rPr>
              <a:t>Pratique de l’amour. Le plaisir et l’inquiétude</a:t>
            </a:r>
            <a:r>
              <a:rPr lang="fr-FR" dirty="0">
                <a:solidFill>
                  <a:srgbClr val="C00000"/>
                </a:solidFill>
              </a:rPr>
              <a:t>, Payot, 2016</a:t>
            </a:r>
          </a:p>
        </p:txBody>
      </p:sp>
    </p:spTree>
    <p:extLst>
      <p:ext uri="{BB962C8B-B14F-4D97-AF65-F5344CB8AC3E}">
        <p14:creationId xmlns:p14="http://schemas.microsoft.com/office/powerpoint/2010/main" val="48774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9536" y="-819472"/>
            <a:ext cx="8229600" cy="1143000"/>
          </a:xfrm>
        </p:spPr>
        <p:txBody>
          <a:bodyPr/>
          <a:lstStyle/>
          <a:p>
            <a:endParaRPr lang="fr-FR"/>
          </a:p>
        </p:txBody>
      </p:sp>
      <p:pic>
        <p:nvPicPr>
          <p:cNvPr id="2050" name="Picture 2" descr="D:\Livre Payot (RI)\pdf extraits du livre\Bozon_Pratique de l'amour_cou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760" y="620688"/>
            <a:ext cx="4392488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13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690113-BFF6-45B6-9909-3C9D9A45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119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love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sociology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7EF68A-FBA6-4A1E-9C2B-F35F97CE1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63389"/>
            <a:ext cx="12058650" cy="5032375"/>
          </a:xfrm>
        </p:spPr>
        <p:txBody>
          <a:bodyPr>
            <a:normAutofit/>
          </a:bodyPr>
          <a:lstStyle/>
          <a:p>
            <a:r>
              <a:rPr lang="fr-FR" dirty="0"/>
              <a:t>Much has been </a:t>
            </a:r>
            <a:r>
              <a:rPr lang="fr-FR" dirty="0" err="1"/>
              <a:t>written</a:t>
            </a:r>
            <a:r>
              <a:rPr lang="fr-FR" dirty="0"/>
              <a:t> on love, </a:t>
            </a:r>
            <a:r>
              <a:rPr lang="fr-FR" dirty="0" err="1"/>
              <a:t>especially</a:t>
            </a:r>
            <a:r>
              <a:rPr lang="fr-FR" dirty="0"/>
              <a:t> by </a:t>
            </a:r>
            <a:r>
              <a:rPr lang="fr-FR" dirty="0" err="1"/>
              <a:t>historians</a:t>
            </a:r>
            <a:r>
              <a:rPr lang="fr-FR" dirty="0"/>
              <a:t>, </a:t>
            </a:r>
            <a:r>
              <a:rPr lang="fr-FR" dirty="0" err="1"/>
              <a:t>psychologists</a:t>
            </a:r>
            <a:r>
              <a:rPr lang="fr-FR" dirty="0"/>
              <a:t>, </a:t>
            </a:r>
            <a:r>
              <a:rPr lang="fr-FR" dirty="0" err="1"/>
              <a:t>writers</a:t>
            </a:r>
            <a:r>
              <a:rPr lang="fr-FR" dirty="0"/>
              <a:t>, </a:t>
            </a:r>
            <a:r>
              <a:rPr lang="fr-FR" dirty="0" err="1"/>
              <a:t>philosophers</a:t>
            </a:r>
            <a:r>
              <a:rPr lang="fr-FR" dirty="0"/>
              <a:t>, </a:t>
            </a:r>
            <a:r>
              <a:rPr lang="fr-FR" dirty="0" err="1"/>
              <a:t>literature</a:t>
            </a:r>
            <a:r>
              <a:rPr lang="fr-FR" dirty="0"/>
              <a:t> scholars, </a:t>
            </a:r>
            <a:r>
              <a:rPr lang="fr-FR" dirty="0" err="1"/>
              <a:t>even</a:t>
            </a:r>
            <a:r>
              <a:rPr lang="fr-FR" dirty="0"/>
              <a:t> </a:t>
            </a:r>
            <a:r>
              <a:rPr lang="fr-FR" dirty="0" err="1"/>
              <a:t>biologists</a:t>
            </a:r>
            <a:r>
              <a:rPr lang="fr-FR" dirty="0"/>
              <a:t>. But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b="1" dirty="0"/>
              <a:t>not a </a:t>
            </a:r>
            <a:r>
              <a:rPr lang="fr-FR" b="1" dirty="0" err="1"/>
              <a:t>common</a:t>
            </a:r>
            <a:r>
              <a:rPr lang="fr-FR" b="1" dirty="0"/>
              <a:t> issue for </a:t>
            </a:r>
            <a:r>
              <a:rPr lang="fr-FR" b="1" dirty="0" err="1"/>
              <a:t>sociologists</a:t>
            </a:r>
            <a:r>
              <a:rPr lang="fr-FR" dirty="0"/>
              <a:t>. </a:t>
            </a:r>
            <a:r>
              <a:rPr lang="fr-FR" dirty="0" err="1"/>
              <a:t>See</a:t>
            </a:r>
            <a:r>
              <a:rPr lang="fr-FR" dirty="0"/>
              <a:t> </a:t>
            </a:r>
            <a:r>
              <a:rPr lang="fr-FR" dirty="0" err="1"/>
              <a:t>Luhmann</a:t>
            </a:r>
            <a:r>
              <a:rPr lang="fr-FR" dirty="0"/>
              <a:t>, Boltanski, Bourdieu.</a:t>
            </a:r>
          </a:p>
          <a:p>
            <a:endParaRPr lang="fr-FR" dirty="0"/>
          </a:p>
          <a:p>
            <a:r>
              <a:rPr lang="fr-FR" dirty="0"/>
              <a:t>Is </a:t>
            </a:r>
            <a:r>
              <a:rPr lang="fr-FR" dirty="0" err="1"/>
              <a:t>there</a:t>
            </a:r>
            <a:r>
              <a:rPr lang="fr-FR" dirty="0"/>
              <a:t> an </a:t>
            </a:r>
            <a:r>
              <a:rPr lang="fr-FR" dirty="0" err="1"/>
              <a:t>indifference</a:t>
            </a:r>
            <a:r>
              <a:rPr lang="fr-FR" dirty="0"/>
              <a:t> of </a:t>
            </a:r>
            <a:r>
              <a:rPr lang="fr-FR" dirty="0" err="1"/>
              <a:t>sociologists</a:t>
            </a:r>
            <a:r>
              <a:rPr lang="fr-FR" dirty="0"/>
              <a:t> to love? Or a </a:t>
            </a:r>
            <a:r>
              <a:rPr lang="fr-FR" dirty="0" err="1"/>
              <a:t>distrust</a:t>
            </a:r>
            <a:r>
              <a:rPr lang="fr-FR" dirty="0"/>
              <a:t> </a:t>
            </a:r>
            <a:r>
              <a:rPr lang="fr-FR" dirty="0" err="1"/>
              <a:t>against</a:t>
            </a:r>
            <a:r>
              <a:rPr lang="fr-FR" dirty="0"/>
              <a:t> </a:t>
            </a:r>
            <a:r>
              <a:rPr lang="fr-FR" dirty="0" err="1"/>
              <a:t>sociologists</a:t>
            </a:r>
            <a:r>
              <a:rPr lang="fr-FR" dirty="0"/>
              <a:t> on love? Bourdieu, </a:t>
            </a:r>
            <a:r>
              <a:rPr lang="fr-FR" dirty="0" err="1"/>
              <a:t>who</a:t>
            </a:r>
            <a:r>
              <a:rPr lang="fr-FR" dirty="0"/>
              <a:t> </a:t>
            </a:r>
            <a:r>
              <a:rPr lang="fr-FR" dirty="0" err="1"/>
              <a:t>wrote</a:t>
            </a:r>
            <a:r>
              <a:rPr lang="fr-FR" dirty="0"/>
              <a:t> a </a:t>
            </a:r>
            <a:r>
              <a:rPr lang="fr-FR" dirty="0" err="1"/>
              <a:t>famous</a:t>
            </a:r>
            <a:r>
              <a:rPr lang="fr-FR" dirty="0"/>
              <a:t> </a:t>
            </a:r>
            <a:r>
              <a:rPr lang="fr-FR" dirty="0" err="1"/>
              <a:t>text</a:t>
            </a:r>
            <a:r>
              <a:rPr lang="fr-FR" dirty="0"/>
              <a:t> on « love and domination » (1998), </a:t>
            </a:r>
            <a:r>
              <a:rPr lang="fr-FR" dirty="0" err="1"/>
              <a:t>said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 </a:t>
            </a:r>
            <a:r>
              <a:rPr lang="fr-FR" dirty="0" err="1"/>
              <a:t>problem</a:t>
            </a:r>
            <a:r>
              <a:rPr lang="fr-FR" dirty="0"/>
              <a:t> of </a:t>
            </a:r>
            <a:r>
              <a:rPr lang="fr-FR" dirty="0" err="1"/>
              <a:t>sociologists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guilty</a:t>
            </a:r>
            <a:r>
              <a:rPr lang="fr-FR" dirty="0"/>
              <a:t> </a:t>
            </a:r>
            <a:r>
              <a:rPr lang="fr-FR" dirty="0" err="1"/>
              <a:t>pleasure</a:t>
            </a:r>
            <a:r>
              <a:rPr lang="fr-FR" dirty="0"/>
              <a:t> of </a:t>
            </a:r>
            <a:r>
              <a:rPr lang="fr-FR" b="1" dirty="0" err="1"/>
              <a:t>disilusioning</a:t>
            </a:r>
            <a:endParaRPr lang="fr-FR" b="1" dirty="0"/>
          </a:p>
          <a:p>
            <a:endParaRPr lang="fr-FR" dirty="0"/>
          </a:p>
          <a:p>
            <a:r>
              <a:rPr lang="fr-FR" dirty="0"/>
              <a:t>The challenge </a:t>
            </a:r>
            <a:r>
              <a:rPr lang="fr-FR" dirty="0" err="1"/>
              <a:t>is</a:t>
            </a:r>
            <a:r>
              <a:rPr lang="fr-FR" dirty="0"/>
              <a:t>  </a:t>
            </a:r>
            <a:r>
              <a:rPr lang="fr-FR" dirty="0" err="1"/>
              <a:t>taking</a:t>
            </a:r>
            <a:r>
              <a:rPr lang="fr-FR" dirty="0"/>
              <a:t> a </a:t>
            </a:r>
            <a:r>
              <a:rPr lang="fr-FR" dirty="0" err="1"/>
              <a:t>sociological</a:t>
            </a:r>
            <a:r>
              <a:rPr lang="fr-FR" dirty="0"/>
              <a:t> perspective on love,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comprehensive</a:t>
            </a:r>
            <a:r>
              <a:rPr lang="fr-FR" dirty="0"/>
              <a:t>, not </a:t>
            </a:r>
            <a:r>
              <a:rPr lang="fr-FR" dirty="0" err="1"/>
              <a:t>reductive</a:t>
            </a:r>
            <a:r>
              <a:rPr lang="fr-FR" dirty="0"/>
              <a:t>, capable of </a:t>
            </a:r>
            <a:r>
              <a:rPr lang="fr-FR" dirty="0" err="1"/>
              <a:t>accounting</a:t>
            </a:r>
            <a:r>
              <a:rPr lang="fr-FR" dirty="0"/>
              <a:t> for the </a:t>
            </a:r>
            <a:r>
              <a:rPr lang="fr-FR" b="1" dirty="0" err="1"/>
              <a:t>intensity</a:t>
            </a:r>
            <a:r>
              <a:rPr lang="fr-FR" dirty="0"/>
              <a:t> love </a:t>
            </a:r>
            <a:r>
              <a:rPr lang="fr-FR" dirty="0" err="1"/>
              <a:t>generates</a:t>
            </a:r>
            <a:r>
              <a:rPr lang="fr-FR" dirty="0"/>
              <a:t> in </a:t>
            </a:r>
            <a:r>
              <a:rPr lang="fr-FR" dirty="0" err="1"/>
              <a:t>our</a:t>
            </a:r>
            <a:r>
              <a:rPr lang="fr-FR" dirty="0"/>
              <a:t> </a:t>
            </a:r>
            <a:r>
              <a:rPr lang="fr-FR" dirty="0" err="1"/>
              <a:t>lives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134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41E814-9BB5-4CA6-85AE-5B1AE1DCA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2444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postulate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love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analysed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practice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719B36-A681-44A6-8AB6-CE46A3CF7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253331"/>
            <a:ext cx="12099235" cy="5810078"/>
          </a:xfrm>
        </p:spPr>
        <p:txBody>
          <a:bodyPr>
            <a:normAutofit/>
          </a:bodyPr>
          <a:lstStyle/>
          <a:p>
            <a:r>
              <a:rPr lang="fr-FR" dirty="0" err="1"/>
              <a:t>Romantic</a:t>
            </a:r>
            <a:r>
              <a:rPr lang="fr-FR" dirty="0"/>
              <a:t> </a:t>
            </a:r>
            <a:r>
              <a:rPr lang="fr-FR" dirty="0" err="1"/>
              <a:t>behaviours</a:t>
            </a:r>
            <a:r>
              <a:rPr lang="fr-FR" dirty="0"/>
              <a:t> are not the </a:t>
            </a:r>
            <a:r>
              <a:rPr lang="fr-FR" dirty="0" err="1"/>
              <a:t>result</a:t>
            </a:r>
            <a:r>
              <a:rPr lang="fr-FR" dirty="0"/>
              <a:t> of passion, of  </a:t>
            </a:r>
            <a:r>
              <a:rPr lang="fr-FR" dirty="0" err="1"/>
              <a:t>spontaneous</a:t>
            </a:r>
            <a:r>
              <a:rPr lang="fr-FR" dirty="0"/>
              <a:t> feelings or of </a:t>
            </a:r>
            <a:r>
              <a:rPr lang="fr-FR" dirty="0" err="1"/>
              <a:t>physical</a:t>
            </a:r>
            <a:r>
              <a:rPr lang="fr-FR" dirty="0"/>
              <a:t> attraction. </a:t>
            </a:r>
            <a:r>
              <a:rPr lang="fr-FR" b="1" dirty="0"/>
              <a:t>Love at first </a:t>
            </a:r>
            <a:r>
              <a:rPr lang="fr-FR" b="1" dirty="0" err="1"/>
              <a:t>sight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a social </a:t>
            </a:r>
            <a:r>
              <a:rPr lang="fr-FR" b="1" dirty="0" err="1"/>
              <a:t>myth</a:t>
            </a:r>
            <a:r>
              <a:rPr lang="fr-FR" b="1" dirty="0"/>
              <a:t>, not a </a:t>
            </a:r>
            <a:r>
              <a:rPr lang="fr-FR" b="1" dirty="0" err="1"/>
              <a:t>frequent</a:t>
            </a:r>
            <a:r>
              <a:rPr lang="fr-FR" b="1" dirty="0"/>
              <a:t> </a:t>
            </a:r>
            <a:r>
              <a:rPr lang="fr-FR" b="1" dirty="0" err="1"/>
              <a:t>experience</a:t>
            </a:r>
            <a:endParaRPr lang="fr-FR" b="1" dirty="0"/>
          </a:p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partners</a:t>
            </a:r>
            <a:r>
              <a:rPr lang="fr-FR" dirty="0"/>
              <a:t> </a:t>
            </a:r>
            <a:r>
              <a:rPr lang="fr-FR" dirty="0" err="1"/>
              <a:t>feel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are in love,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generally</a:t>
            </a:r>
            <a:r>
              <a:rPr lang="fr-FR" dirty="0"/>
              <a:t> </a:t>
            </a:r>
            <a:r>
              <a:rPr lang="fr-FR" dirty="0" err="1"/>
              <a:t>because</a:t>
            </a:r>
            <a:r>
              <a:rPr lang="fr-FR" dirty="0"/>
              <a:t> a set of </a:t>
            </a:r>
            <a:r>
              <a:rPr lang="fr-FR" dirty="0" err="1"/>
              <a:t>interpersonal</a:t>
            </a:r>
            <a:r>
              <a:rPr lang="fr-FR" dirty="0"/>
              <a:t> practices have been </a:t>
            </a:r>
            <a:r>
              <a:rPr lang="fr-FR" dirty="0" err="1"/>
              <a:t>performed</a:t>
            </a:r>
            <a:r>
              <a:rPr lang="fr-FR" dirty="0"/>
              <a:t>, have </a:t>
            </a:r>
            <a:r>
              <a:rPr lang="fr-FR" dirty="0" err="1"/>
              <a:t>brought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closer</a:t>
            </a:r>
            <a:r>
              <a:rPr lang="fr-FR" dirty="0"/>
              <a:t>  and been </a:t>
            </a:r>
            <a:r>
              <a:rPr lang="fr-FR" b="1" dirty="0" err="1"/>
              <a:t>interpreted</a:t>
            </a:r>
            <a:r>
              <a:rPr lang="fr-FR" dirty="0"/>
              <a:t> as </a:t>
            </a:r>
            <a:r>
              <a:rPr lang="fr-FR" dirty="0" err="1"/>
              <a:t>signs</a:t>
            </a:r>
            <a:r>
              <a:rPr lang="fr-FR" dirty="0"/>
              <a:t> of love. Love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generated</a:t>
            </a:r>
            <a:r>
              <a:rPr lang="fr-FR" dirty="0"/>
              <a:t> by </a:t>
            </a:r>
            <a:r>
              <a:rPr lang="fr-FR" b="1" dirty="0" err="1"/>
              <a:t>reciprocal</a:t>
            </a:r>
            <a:r>
              <a:rPr lang="fr-FR" b="1" dirty="0"/>
              <a:t> practices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The key notions are: practice, </a:t>
            </a:r>
            <a:r>
              <a:rPr lang="fr-FR" dirty="0" err="1"/>
              <a:t>reciprocity</a:t>
            </a:r>
            <a:r>
              <a:rPr lang="fr-FR" dirty="0"/>
              <a:t>, </a:t>
            </a:r>
            <a:r>
              <a:rPr lang="fr-FR" dirty="0" err="1"/>
              <a:t>interpretation</a:t>
            </a:r>
            <a:r>
              <a:rPr lang="fr-FR" dirty="0"/>
              <a:t>. Love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treated</a:t>
            </a:r>
            <a:r>
              <a:rPr lang="fr-FR" dirty="0"/>
              <a:t> </a:t>
            </a:r>
            <a:r>
              <a:rPr lang="fr-FR" dirty="0" err="1"/>
              <a:t>primarily</a:t>
            </a:r>
            <a:r>
              <a:rPr lang="fr-FR" dirty="0"/>
              <a:t> as an </a:t>
            </a:r>
            <a:r>
              <a:rPr lang="fr-FR" dirty="0" err="1"/>
              <a:t>internal</a:t>
            </a:r>
            <a:r>
              <a:rPr lang="fr-FR" dirty="0"/>
              <a:t> state or as an </a:t>
            </a:r>
            <a:r>
              <a:rPr lang="fr-FR" dirty="0" err="1"/>
              <a:t>emotion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proposed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b="1" dirty="0" err="1"/>
              <a:t>pragmatic</a:t>
            </a:r>
            <a:r>
              <a:rPr lang="fr-FR" dirty="0"/>
              <a:t> </a:t>
            </a:r>
            <a:r>
              <a:rPr lang="fr-FR" dirty="0" err="1"/>
              <a:t>approach</a:t>
            </a:r>
            <a:r>
              <a:rPr lang="fr-FR" dirty="0"/>
              <a:t> of love, </a:t>
            </a:r>
            <a:r>
              <a:rPr lang="fr-FR" dirty="0" err="1"/>
              <a:t>which</a:t>
            </a:r>
            <a:r>
              <a:rPr lang="fr-FR" dirty="0"/>
              <a:t> starts </a:t>
            </a:r>
            <a:r>
              <a:rPr lang="fr-FR" dirty="0" err="1"/>
              <a:t>from</a:t>
            </a:r>
            <a:r>
              <a:rPr lang="fr-FR" dirty="0"/>
              <a:t> practice and attaches importance to the </a:t>
            </a:r>
            <a:r>
              <a:rPr lang="fr-FR" b="1" dirty="0" err="1"/>
              <a:t>temporality</a:t>
            </a:r>
            <a:r>
              <a:rPr lang="fr-FR" dirty="0"/>
              <a:t> of </a:t>
            </a:r>
            <a:r>
              <a:rPr lang="fr-FR" dirty="0" err="1"/>
              <a:t>romantic</a:t>
            </a:r>
            <a:r>
              <a:rPr lang="fr-FR" dirty="0"/>
              <a:t> process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8876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484871-514C-4F19-A9E3-902D1D7CF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670" y="-36374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book and a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endParaRPr lang="fr-FR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7EF278-5CD3-4779-B5E9-3B5079465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961819"/>
            <a:ext cx="12192000" cy="5896181"/>
          </a:xfrm>
        </p:spPr>
        <p:txBody>
          <a:bodyPr>
            <a:normAutofit fontScale="92500"/>
          </a:bodyPr>
          <a:lstStyle/>
          <a:p>
            <a:r>
              <a:rPr lang="fr-FR" dirty="0"/>
              <a:t>A book in </a:t>
            </a:r>
            <a:r>
              <a:rPr lang="fr-FR" dirty="0" err="1"/>
              <a:t>three</a:t>
            </a:r>
            <a:r>
              <a:rPr lang="fr-FR" dirty="0"/>
              <a:t> parts, </a:t>
            </a:r>
            <a:r>
              <a:rPr lang="fr-FR" dirty="0" err="1"/>
              <a:t>following</a:t>
            </a:r>
            <a:r>
              <a:rPr lang="fr-FR" dirty="0"/>
              <a:t> and </a:t>
            </a:r>
            <a:r>
              <a:rPr lang="fr-FR" dirty="0" err="1"/>
              <a:t>telling</a:t>
            </a:r>
            <a:r>
              <a:rPr lang="fr-FR" dirty="0"/>
              <a:t> the </a:t>
            </a:r>
            <a:r>
              <a:rPr lang="fr-FR" b="1" dirty="0"/>
              <a:t>stages of a romance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The first part </a:t>
            </a:r>
            <a:r>
              <a:rPr lang="fr-FR" dirty="0" err="1"/>
              <a:t>is</a:t>
            </a:r>
            <a:r>
              <a:rPr lang="fr-FR" dirty="0"/>
              <a:t> about self </a:t>
            </a:r>
            <a:r>
              <a:rPr lang="fr-FR" dirty="0" err="1"/>
              <a:t>abandonment</a:t>
            </a:r>
            <a:r>
              <a:rPr lang="fr-FR" dirty="0"/>
              <a:t> in </a:t>
            </a:r>
            <a:r>
              <a:rPr lang="fr-FR" b="1" dirty="0" err="1"/>
              <a:t>nascent</a:t>
            </a:r>
            <a:r>
              <a:rPr lang="fr-FR" b="1" dirty="0"/>
              <a:t> love </a:t>
            </a:r>
            <a:r>
              <a:rPr lang="fr-FR" dirty="0"/>
              <a:t>(</a:t>
            </a:r>
            <a:r>
              <a:rPr lang="fr-FR" dirty="0" err="1"/>
              <a:t>today’s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r>
              <a:rPr lang="fr-FR" dirty="0"/>
              <a:t>)</a:t>
            </a:r>
          </a:p>
          <a:p>
            <a:endParaRPr lang="fr-FR" dirty="0"/>
          </a:p>
          <a:p>
            <a:r>
              <a:rPr lang="fr-FR" dirty="0"/>
              <a:t>The second </a:t>
            </a:r>
            <a:r>
              <a:rPr lang="fr-FR" dirty="0" err="1"/>
              <a:t>is</a:t>
            </a:r>
            <a:r>
              <a:rPr lang="fr-FR" dirty="0"/>
              <a:t> about the intermittence of love in </a:t>
            </a:r>
            <a:r>
              <a:rPr lang="fr-FR" b="1" dirty="0" err="1"/>
              <a:t>stabilized</a:t>
            </a:r>
            <a:r>
              <a:rPr lang="fr-FR" b="1" dirty="0"/>
              <a:t> </a:t>
            </a:r>
            <a:r>
              <a:rPr lang="fr-FR" b="1" dirty="0" err="1"/>
              <a:t>relationships</a:t>
            </a:r>
            <a:endParaRPr lang="fr-FR" b="1" dirty="0"/>
          </a:p>
          <a:p>
            <a:endParaRPr lang="fr-FR" b="1" dirty="0"/>
          </a:p>
          <a:p>
            <a:r>
              <a:rPr lang="fr-FR" dirty="0"/>
              <a:t>The </a:t>
            </a:r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about </a:t>
            </a:r>
            <a:r>
              <a:rPr lang="fr-FR" b="1" dirty="0" err="1"/>
              <a:t>falling</a:t>
            </a:r>
            <a:r>
              <a:rPr lang="fr-FR" b="1" dirty="0"/>
              <a:t> out of love</a:t>
            </a:r>
            <a:r>
              <a:rPr lang="fr-FR" dirty="0"/>
              <a:t>, </a:t>
            </a:r>
            <a:r>
              <a:rPr lang="fr-FR" dirty="0" err="1"/>
              <a:t>estrangement</a:t>
            </a:r>
            <a:r>
              <a:rPr lang="fr-FR" dirty="0"/>
              <a:t> and </a:t>
            </a:r>
            <a:r>
              <a:rPr lang="fr-FR" dirty="0" err="1"/>
              <a:t>taking</a:t>
            </a:r>
            <a:r>
              <a:rPr lang="fr-FR" dirty="0"/>
              <a:t> over of self </a:t>
            </a:r>
            <a:r>
              <a:rPr lang="fr-FR" dirty="0" err="1"/>
              <a:t>again</a:t>
            </a:r>
            <a:endParaRPr lang="fr-FR" dirty="0"/>
          </a:p>
          <a:p>
            <a:endParaRPr lang="fr-FR" dirty="0"/>
          </a:p>
          <a:p>
            <a:r>
              <a:rPr lang="fr-FR" dirty="0"/>
              <a:t>Method: standard </a:t>
            </a:r>
            <a:r>
              <a:rPr lang="fr-FR" dirty="0" err="1"/>
              <a:t>sociological</a:t>
            </a:r>
            <a:r>
              <a:rPr lang="fr-FR" dirty="0"/>
              <a:t> sources, and non </a:t>
            </a:r>
            <a:r>
              <a:rPr lang="fr-FR" dirty="0" err="1"/>
              <a:t>conventional</a:t>
            </a:r>
            <a:r>
              <a:rPr lang="fr-FR" dirty="0"/>
              <a:t> </a:t>
            </a:r>
            <a:r>
              <a:rPr lang="fr-FR" dirty="0" err="1"/>
              <a:t>ones</a:t>
            </a:r>
            <a:r>
              <a:rPr lang="fr-FR" dirty="0"/>
              <a:t> </a:t>
            </a:r>
            <a:r>
              <a:rPr lang="fr-FR" dirty="0" err="1"/>
              <a:t>too</a:t>
            </a:r>
            <a:r>
              <a:rPr lang="fr-FR" dirty="0"/>
              <a:t> (</a:t>
            </a:r>
            <a:r>
              <a:rPr lang="fr-FR" dirty="0" err="1"/>
              <a:t>literature</a:t>
            </a:r>
            <a:r>
              <a:rPr lang="fr-FR" dirty="0"/>
              <a:t>, films)</a:t>
            </a:r>
          </a:p>
          <a:p>
            <a:endParaRPr lang="fr-FR" dirty="0"/>
          </a:p>
          <a:p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medieval</a:t>
            </a:r>
            <a:r>
              <a:rPr lang="fr-FR" dirty="0"/>
              <a:t> </a:t>
            </a:r>
            <a:r>
              <a:rPr lang="fr-FR" dirty="0" err="1"/>
              <a:t>courtly</a:t>
            </a:r>
            <a:r>
              <a:rPr lang="fr-FR" dirty="0"/>
              <a:t> love to </a:t>
            </a:r>
            <a:r>
              <a:rPr lang="fr-FR" dirty="0" err="1"/>
              <a:t>contemporary</a:t>
            </a:r>
            <a:r>
              <a:rPr lang="fr-FR" dirty="0"/>
              <a:t> </a:t>
            </a:r>
            <a:r>
              <a:rPr lang="fr-FR" dirty="0" err="1"/>
              <a:t>surrealism</a:t>
            </a:r>
            <a:r>
              <a:rPr lang="fr-FR" dirty="0"/>
              <a:t>, </a:t>
            </a:r>
            <a:r>
              <a:rPr lang="fr-FR" dirty="0" err="1"/>
              <a:t>literature</a:t>
            </a:r>
            <a:r>
              <a:rPr lang="fr-FR" dirty="0"/>
              <a:t> has </a:t>
            </a:r>
            <a:r>
              <a:rPr lang="fr-FR" dirty="0" err="1"/>
              <a:t>always</a:t>
            </a:r>
            <a:r>
              <a:rPr lang="fr-FR" dirty="0"/>
              <a:t> </a:t>
            </a:r>
            <a:r>
              <a:rPr lang="fr-FR" dirty="0" err="1"/>
              <a:t>played</a:t>
            </a:r>
            <a:r>
              <a:rPr lang="fr-FR" dirty="0"/>
              <a:t> a unique part in the </a:t>
            </a:r>
            <a:r>
              <a:rPr lang="fr-FR" b="1" dirty="0"/>
              <a:t>formalisation of the codes of love</a:t>
            </a:r>
            <a:r>
              <a:rPr lang="fr-FR" dirty="0"/>
              <a:t>, </a:t>
            </a:r>
            <a:r>
              <a:rPr lang="fr-FR" dirty="0" err="1"/>
              <a:t>anticipating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</a:t>
            </a:r>
            <a:r>
              <a:rPr lang="fr-FR" dirty="0" err="1"/>
              <a:t>sometimes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2633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B01861-4919-413C-ABEA-6F1874E6E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18052"/>
            <a:ext cx="12085982" cy="132556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Remittance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self, or how to gain a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the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  <a:endParaRPr lang="fr-FR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2CE35B-B97B-47F9-BB02-1E387998D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3" y="1153284"/>
            <a:ext cx="11979966" cy="5532437"/>
          </a:xfrm>
        </p:spPr>
        <p:txBody>
          <a:bodyPr>
            <a:normAutofit/>
          </a:bodyPr>
          <a:lstStyle/>
          <a:p>
            <a:r>
              <a:rPr lang="fr-FR" dirty="0" err="1"/>
              <a:t>Incipient</a:t>
            </a:r>
            <a:r>
              <a:rPr lang="fr-FR" dirty="0"/>
              <a:t> love </a:t>
            </a:r>
            <a:r>
              <a:rPr lang="fr-FR" dirty="0" err="1"/>
              <a:t>is</a:t>
            </a:r>
            <a:r>
              <a:rPr lang="fr-FR" dirty="0"/>
              <a:t> an intense </a:t>
            </a:r>
            <a:r>
              <a:rPr lang="fr-FR" dirty="0" err="1"/>
              <a:t>period</a:t>
            </a:r>
            <a:r>
              <a:rPr lang="fr-FR" dirty="0"/>
              <a:t> of </a:t>
            </a:r>
            <a:r>
              <a:rPr lang="fr-FR" b="1" dirty="0"/>
              <a:t>self </a:t>
            </a:r>
            <a:r>
              <a:rPr lang="fr-FR" b="1" dirty="0" err="1"/>
              <a:t>expense</a:t>
            </a:r>
            <a:r>
              <a:rPr lang="fr-FR" b="1" dirty="0"/>
              <a:t> </a:t>
            </a:r>
            <a:r>
              <a:rPr lang="fr-FR" dirty="0"/>
              <a:t>and of exchange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partner</a:t>
            </a:r>
            <a:r>
              <a:rPr lang="fr-FR" dirty="0"/>
              <a:t>. It </a:t>
            </a:r>
            <a:r>
              <a:rPr lang="fr-FR" dirty="0" err="1"/>
              <a:t>draws</a:t>
            </a:r>
            <a:r>
              <a:rPr lang="fr-FR" dirty="0"/>
              <a:t> on </a:t>
            </a:r>
            <a:r>
              <a:rPr lang="fr-FR" dirty="0" err="1"/>
              <a:t>remittance</a:t>
            </a:r>
            <a:r>
              <a:rPr lang="fr-FR" dirty="0"/>
              <a:t> of self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 err="1"/>
              <a:t>Remittance</a:t>
            </a:r>
            <a:r>
              <a:rPr lang="fr-FR" b="1" dirty="0"/>
              <a:t> of self  </a:t>
            </a:r>
            <a:r>
              <a:rPr lang="fr-FR" dirty="0" err="1"/>
              <a:t>refers</a:t>
            </a:r>
            <a:r>
              <a:rPr lang="fr-FR" dirty="0"/>
              <a:t> to the practices </a:t>
            </a:r>
            <a:r>
              <a:rPr lang="fr-FR" dirty="0" err="1"/>
              <a:t>through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the </a:t>
            </a:r>
            <a:r>
              <a:rPr lang="fr-FR" dirty="0" err="1"/>
              <a:t>subjects</a:t>
            </a:r>
            <a:r>
              <a:rPr lang="fr-FR" dirty="0"/>
              <a:t> </a:t>
            </a:r>
            <a:r>
              <a:rPr lang="fr-FR" dirty="0" err="1"/>
              <a:t>deliver</a:t>
            </a:r>
            <a:r>
              <a:rPr lang="fr-FR" dirty="0"/>
              <a:t> fragments of </a:t>
            </a:r>
            <a:r>
              <a:rPr lang="fr-FR" dirty="0" err="1"/>
              <a:t>themselves</a:t>
            </a:r>
            <a:r>
              <a:rPr lang="fr-FR" dirty="0"/>
              <a:t>: secrets, places, tastes, </a:t>
            </a:r>
            <a:r>
              <a:rPr lang="fr-FR" dirty="0" err="1"/>
              <a:t>friends</a:t>
            </a:r>
            <a:r>
              <a:rPr lang="fr-FR" dirty="0"/>
              <a:t>, gifts, </a:t>
            </a:r>
            <a:r>
              <a:rPr lang="fr-FR" dirty="0" err="1"/>
              <a:t>objects</a:t>
            </a:r>
            <a:r>
              <a:rPr lang="fr-FR" dirty="0"/>
              <a:t>, </a:t>
            </a:r>
            <a:r>
              <a:rPr lang="fr-FR" dirty="0" err="1"/>
              <a:t>thoughts</a:t>
            </a:r>
            <a:r>
              <a:rPr lang="fr-FR" dirty="0"/>
              <a:t>, body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This </a:t>
            </a:r>
            <a:r>
              <a:rPr lang="fr-FR" dirty="0" err="1"/>
              <a:t>fragmented</a:t>
            </a:r>
            <a:r>
              <a:rPr lang="fr-FR" dirty="0"/>
              <a:t> self </a:t>
            </a:r>
            <a:r>
              <a:rPr lang="fr-FR" dirty="0" err="1"/>
              <a:t>abandonment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destined</a:t>
            </a:r>
            <a:r>
              <a:rPr lang="fr-FR" dirty="0"/>
              <a:t> to  </a:t>
            </a:r>
            <a:r>
              <a:rPr lang="fr-FR" b="1" dirty="0" err="1"/>
              <a:t>touch</a:t>
            </a:r>
            <a:r>
              <a:rPr lang="fr-FR" b="1" dirty="0"/>
              <a:t>  the </a:t>
            </a:r>
            <a:r>
              <a:rPr lang="fr-FR" b="1" dirty="0" err="1"/>
              <a:t>partner</a:t>
            </a:r>
            <a:r>
              <a:rPr lang="fr-FR" dirty="0"/>
              <a:t> and to </a:t>
            </a:r>
            <a:r>
              <a:rPr lang="fr-FR" dirty="0" err="1"/>
              <a:t>bring</a:t>
            </a:r>
            <a:r>
              <a:rPr lang="fr-FR" dirty="0"/>
              <a:t> </a:t>
            </a:r>
            <a:r>
              <a:rPr lang="fr-FR" dirty="0" err="1"/>
              <a:t>him</a:t>
            </a:r>
            <a:r>
              <a:rPr lang="fr-FR" dirty="0"/>
              <a:t> to let </a:t>
            </a:r>
            <a:r>
              <a:rPr lang="fr-FR" dirty="0" err="1"/>
              <a:t>himself</a:t>
            </a:r>
            <a:r>
              <a:rPr lang="fr-FR" dirty="0"/>
              <a:t> (or </a:t>
            </a:r>
            <a:r>
              <a:rPr lang="fr-FR" dirty="0" err="1"/>
              <a:t>herself</a:t>
            </a:r>
            <a:r>
              <a:rPr lang="fr-FR" dirty="0"/>
              <a:t>) go </a:t>
            </a:r>
            <a:r>
              <a:rPr lang="fr-FR" dirty="0" err="1"/>
              <a:t>too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Giving</a:t>
            </a:r>
            <a:r>
              <a:rPr lang="fr-FR" dirty="0"/>
              <a:t> </a:t>
            </a:r>
            <a:r>
              <a:rPr lang="fr-FR" dirty="0" err="1"/>
              <a:t>oneself</a:t>
            </a:r>
            <a:r>
              <a:rPr lang="fr-FR" dirty="0"/>
              <a:t> up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devoid</a:t>
            </a:r>
            <a:r>
              <a:rPr lang="fr-FR" dirty="0"/>
              <a:t> of </a:t>
            </a:r>
            <a:r>
              <a:rPr lang="fr-FR" b="1" dirty="0" err="1"/>
              <a:t>calculation</a:t>
            </a:r>
            <a:r>
              <a:rPr lang="fr-FR" dirty="0"/>
              <a:t>: the bet and the </a:t>
            </a:r>
            <a:r>
              <a:rPr lang="fr-FR" dirty="0" err="1"/>
              <a:t>hope</a:t>
            </a:r>
            <a:r>
              <a:rPr lang="fr-FR" dirty="0"/>
              <a:t> are to gain a </a:t>
            </a:r>
            <a:r>
              <a:rPr lang="fr-FR" dirty="0" err="1"/>
              <a:t>hold</a:t>
            </a:r>
            <a:r>
              <a:rPr lang="fr-FR" dirty="0"/>
              <a:t> over the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person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278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83900A-EBA5-4B7F-AC34-DEBC925E4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1797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reciprocal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power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endParaRPr lang="fr-FR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8588F7-C788-4C28-974E-805332AFF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5704"/>
            <a:ext cx="10515600" cy="5353879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Love </a:t>
            </a:r>
            <a:r>
              <a:rPr lang="fr-FR" dirty="0" err="1"/>
              <a:t>is</a:t>
            </a:r>
            <a:r>
              <a:rPr lang="fr-FR" dirty="0"/>
              <a:t> the </a:t>
            </a:r>
            <a:r>
              <a:rPr lang="fr-FR" dirty="0" err="1"/>
              <a:t>name</a:t>
            </a:r>
            <a:r>
              <a:rPr lang="fr-FR" dirty="0"/>
              <a:t> for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b="1" dirty="0" err="1"/>
              <a:t>reciprocal</a:t>
            </a:r>
            <a:r>
              <a:rPr lang="fr-FR" b="1" dirty="0"/>
              <a:t> power </a:t>
            </a:r>
            <a:r>
              <a:rPr lang="fr-FR" b="1" dirty="0" err="1"/>
              <a:t>relationship</a:t>
            </a:r>
            <a:endParaRPr lang="fr-FR" b="1" dirty="0"/>
          </a:p>
          <a:p>
            <a:endParaRPr lang="fr-FR" dirty="0"/>
          </a:p>
          <a:p>
            <a:r>
              <a:rPr lang="fr-FR" b="1" dirty="0"/>
              <a:t>Not a power </a:t>
            </a:r>
            <a:r>
              <a:rPr lang="fr-FR" b="1" dirty="0" err="1"/>
              <a:t>that</a:t>
            </a:r>
            <a:r>
              <a:rPr lang="fr-FR" b="1" dirty="0"/>
              <a:t> </a:t>
            </a:r>
            <a:r>
              <a:rPr lang="fr-FR" b="1" dirty="0" err="1"/>
              <a:t>submits</a:t>
            </a:r>
            <a:r>
              <a:rPr lang="fr-FR" b="1" dirty="0"/>
              <a:t> </a:t>
            </a:r>
            <a:r>
              <a:rPr lang="fr-FR" dirty="0" err="1"/>
              <a:t>subjects</a:t>
            </a:r>
            <a:r>
              <a:rPr lang="fr-FR" dirty="0"/>
              <a:t>, but a power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brings</a:t>
            </a:r>
            <a:r>
              <a:rPr lang="fr-FR" dirty="0"/>
              <a:t> </a:t>
            </a:r>
            <a:r>
              <a:rPr lang="fr-FR" dirty="0" err="1"/>
              <a:t>them</a:t>
            </a:r>
            <a:r>
              <a:rPr lang="fr-FR" dirty="0"/>
              <a:t> to </a:t>
            </a:r>
            <a:r>
              <a:rPr lang="fr-FR" dirty="0" err="1"/>
              <a:t>act</a:t>
            </a:r>
            <a:r>
              <a:rPr lang="fr-FR" dirty="0"/>
              <a:t> and </a:t>
            </a:r>
            <a:r>
              <a:rPr lang="fr-FR" dirty="0" err="1"/>
              <a:t>react</a:t>
            </a:r>
            <a:r>
              <a:rPr lang="fr-FR" dirty="0"/>
              <a:t> (in a </a:t>
            </a:r>
            <a:r>
              <a:rPr lang="fr-FR" dirty="0" err="1"/>
              <a:t>Foucaultian</a:t>
            </a:r>
            <a:r>
              <a:rPr lang="fr-FR" dirty="0"/>
              <a:t> line)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Even in a </a:t>
            </a:r>
            <a:r>
              <a:rPr lang="fr-FR" dirty="0" err="1"/>
              <a:t>constrained</a:t>
            </a:r>
            <a:r>
              <a:rPr lang="fr-FR" dirty="0"/>
              <a:t> </a:t>
            </a:r>
            <a:r>
              <a:rPr lang="fr-FR" dirty="0" err="1"/>
              <a:t>context</a:t>
            </a:r>
            <a:r>
              <a:rPr lang="fr-FR" dirty="0"/>
              <a:t> of domination, </a:t>
            </a:r>
            <a:r>
              <a:rPr lang="fr-FR" b="1" dirty="0"/>
              <a:t>a </a:t>
            </a:r>
            <a:r>
              <a:rPr lang="fr-FR" b="1" dirty="0" err="1"/>
              <a:t>dominated</a:t>
            </a:r>
            <a:r>
              <a:rPr lang="fr-FR" b="1" dirty="0"/>
              <a:t> </a:t>
            </a:r>
            <a:r>
              <a:rPr lang="fr-FR" b="1" dirty="0" err="1"/>
              <a:t>partner</a:t>
            </a:r>
            <a:r>
              <a:rPr lang="fr-FR" b="1" dirty="0"/>
              <a:t> </a:t>
            </a:r>
            <a:r>
              <a:rPr lang="fr-FR" b="1" dirty="0" err="1"/>
              <a:t>may</a:t>
            </a:r>
            <a:r>
              <a:rPr lang="fr-FR" b="1" dirty="0"/>
              <a:t> </a:t>
            </a:r>
            <a:r>
              <a:rPr lang="fr-FR" b="1" dirty="0" err="1"/>
              <a:t>exert</a:t>
            </a:r>
            <a:r>
              <a:rPr lang="fr-FR" b="1" dirty="0"/>
              <a:t> </a:t>
            </a:r>
            <a:r>
              <a:rPr lang="fr-FR" b="1" dirty="0" err="1"/>
              <a:t>some</a:t>
            </a:r>
            <a:r>
              <a:rPr lang="fr-FR" b="1" dirty="0"/>
              <a:t> power </a:t>
            </a:r>
            <a:r>
              <a:rPr lang="fr-FR" dirty="0"/>
              <a:t>on the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person</a:t>
            </a:r>
            <a:r>
              <a:rPr lang="fr-FR" dirty="0"/>
              <a:t> (</a:t>
            </a:r>
            <a:r>
              <a:rPr lang="fr-FR" dirty="0" err="1"/>
              <a:t>example</a:t>
            </a:r>
            <a:r>
              <a:rPr lang="fr-FR" dirty="0"/>
              <a:t>: a </a:t>
            </a:r>
            <a:r>
              <a:rPr lang="fr-FR" dirty="0" err="1"/>
              <a:t>young</a:t>
            </a:r>
            <a:r>
              <a:rPr lang="fr-FR" dirty="0"/>
              <a:t> </a:t>
            </a:r>
            <a:r>
              <a:rPr lang="fr-FR" dirty="0" err="1"/>
              <a:t>woman</a:t>
            </a:r>
            <a:r>
              <a:rPr lang="fr-FR" dirty="0"/>
              <a:t> on a </a:t>
            </a:r>
            <a:r>
              <a:rPr lang="fr-FR" dirty="0" err="1"/>
              <a:t>rich</a:t>
            </a:r>
            <a:r>
              <a:rPr lang="fr-FR" dirty="0"/>
              <a:t> </a:t>
            </a:r>
            <a:r>
              <a:rPr lang="fr-FR" dirty="0" err="1"/>
              <a:t>old</a:t>
            </a:r>
            <a:r>
              <a:rPr lang="fr-FR" dirty="0"/>
              <a:t> man or the reverse)</a:t>
            </a:r>
          </a:p>
          <a:p>
            <a:endParaRPr lang="fr-FR" dirty="0"/>
          </a:p>
          <a:p>
            <a:r>
              <a:rPr lang="fr-FR" dirty="0"/>
              <a:t>The </a:t>
            </a:r>
            <a:r>
              <a:rPr lang="fr-FR" b="1" dirty="0" err="1"/>
              <a:t>pleasure</a:t>
            </a:r>
            <a:r>
              <a:rPr lang="fr-FR" dirty="0"/>
              <a:t> </a:t>
            </a:r>
            <a:r>
              <a:rPr lang="fr-FR" dirty="0" err="1"/>
              <a:t>provided</a:t>
            </a:r>
            <a:r>
              <a:rPr lang="fr-FR" dirty="0"/>
              <a:t> by love </a:t>
            </a:r>
            <a:r>
              <a:rPr lang="fr-FR" dirty="0" err="1"/>
              <a:t>derives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specific</a:t>
            </a:r>
            <a:r>
              <a:rPr lang="fr-FR" dirty="0"/>
              <a:t> structure of power: </a:t>
            </a:r>
            <a:r>
              <a:rPr lang="fr-FR" dirty="0" err="1"/>
              <a:t>giving</a:t>
            </a:r>
            <a:r>
              <a:rPr lang="fr-FR" dirty="0"/>
              <a:t> a </a:t>
            </a:r>
            <a:r>
              <a:rPr lang="fr-FR" dirty="0" err="1"/>
              <a:t>hold</a:t>
            </a:r>
            <a:r>
              <a:rPr lang="fr-FR" dirty="0"/>
              <a:t> to </a:t>
            </a:r>
            <a:r>
              <a:rPr lang="fr-FR" dirty="0" err="1"/>
              <a:t>someone</a:t>
            </a:r>
            <a:r>
              <a:rPr lang="fr-FR" dirty="0"/>
              <a:t> over </a:t>
            </a:r>
            <a:r>
              <a:rPr lang="fr-FR" dirty="0" err="1"/>
              <a:t>oneself</a:t>
            </a:r>
            <a:r>
              <a:rPr lang="fr-FR" dirty="0"/>
              <a:t>, </a:t>
            </a:r>
            <a:r>
              <a:rPr lang="fr-FR" dirty="0" err="1"/>
              <a:t>taking</a:t>
            </a:r>
            <a:r>
              <a:rPr lang="fr-FR" dirty="0"/>
              <a:t> a </a:t>
            </a:r>
            <a:r>
              <a:rPr lang="fr-FR" dirty="0" err="1"/>
              <a:t>hold</a:t>
            </a:r>
            <a:r>
              <a:rPr lang="fr-FR" dirty="0"/>
              <a:t> over </a:t>
            </a:r>
            <a:r>
              <a:rPr lang="fr-FR" dirty="0" err="1"/>
              <a:t>someone</a:t>
            </a:r>
            <a:r>
              <a:rPr lang="fr-FR" dirty="0"/>
              <a:t> in the </a:t>
            </a:r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movement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936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26D44D-7AE3-473D-A74C-E62CC3E52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7699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Gender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fr-FR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asymetry</a:t>
            </a:r>
            <a:endParaRPr lang="fr-FR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F4CD52-7FA2-4F34-8B4B-D1C881BD4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42548"/>
            <a:ext cx="12364278" cy="5723903"/>
          </a:xfrm>
        </p:spPr>
        <p:txBody>
          <a:bodyPr>
            <a:normAutofit fontScale="92500" lnSpcReduction="20000"/>
          </a:bodyPr>
          <a:lstStyle/>
          <a:p>
            <a:r>
              <a:rPr lang="fr-FR" dirty="0" err="1"/>
              <a:t>Reciprocity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rule</a:t>
            </a:r>
            <a:r>
              <a:rPr lang="fr-FR" dirty="0"/>
              <a:t> in </a:t>
            </a:r>
            <a:r>
              <a:rPr lang="fr-FR" dirty="0" err="1"/>
              <a:t>nascent</a:t>
            </a:r>
            <a:r>
              <a:rPr lang="fr-FR" dirty="0"/>
              <a:t> love, but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in no </a:t>
            </a:r>
            <a:r>
              <a:rPr lang="fr-FR" dirty="0" err="1"/>
              <a:t>way</a:t>
            </a:r>
            <a:r>
              <a:rPr lang="fr-FR" dirty="0"/>
              <a:t> </a:t>
            </a:r>
            <a:r>
              <a:rPr lang="fr-FR" dirty="0" err="1"/>
              <a:t>equivalent</a:t>
            </a:r>
            <a:r>
              <a:rPr lang="fr-FR" dirty="0"/>
              <a:t> to </a:t>
            </a:r>
            <a:r>
              <a:rPr lang="fr-FR" dirty="0" err="1"/>
              <a:t>equality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From</a:t>
            </a:r>
            <a:r>
              <a:rPr lang="fr-FR" dirty="0"/>
              <a:t> the start, an </a:t>
            </a:r>
            <a:r>
              <a:rPr lang="fr-FR" b="1" dirty="0" err="1"/>
              <a:t>emotional</a:t>
            </a:r>
            <a:r>
              <a:rPr lang="fr-FR" b="1" dirty="0"/>
              <a:t> </a:t>
            </a:r>
            <a:r>
              <a:rPr lang="fr-FR" b="1" dirty="0" err="1"/>
              <a:t>asymetry</a:t>
            </a:r>
            <a:r>
              <a:rPr lang="fr-FR" b="1" dirty="0"/>
              <a:t> </a:t>
            </a:r>
            <a:r>
              <a:rPr lang="fr-FR" dirty="0" err="1"/>
              <a:t>appears</a:t>
            </a:r>
            <a:r>
              <a:rPr lang="fr-FR" dirty="0"/>
              <a:t> and </a:t>
            </a:r>
            <a:r>
              <a:rPr lang="fr-FR" dirty="0" err="1"/>
              <a:t>becomes</a:t>
            </a:r>
            <a:r>
              <a:rPr lang="fr-FR" dirty="0"/>
              <a:t> more visible </a:t>
            </a:r>
            <a:r>
              <a:rPr lang="fr-FR" dirty="0" err="1"/>
              <a:t>when</a:t>
            </a:r>
            <a:r>
              <a:rPr lang="fr-FR" dirty="0"/>
              <a:t> a </a:t>
            </a:r>
            <a:r>
              <a:rPr lang="fr-FR" dirty="0" err="1"/>
              <a:t>space</a:t>
            </a:r>
            <a:r>
              <a:rPr lang="fr-FR" dirty="0"/>
              <a:t> of </a:t>
            </a:r>
            <a:r>
              <a:rPr lang="fr-FR" dirty="0" err="1"/>
              <a:t>intimacy</a:t>
            </a:r>
            <a:r>
              <a:rPr lang="fr-FR" dirty="0"/>
              <a:t> </a:t>
            </a:r>
            <a:r>
              <a:rPr lang="fr-FR" dirty="0" err="1"/>
              <a:t>consolidates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b="1" dirty="0" err="1"/>
              <a:t>Unbalance</a:t>
            </a:r>
            <a:r>
              <a:rPr lang="fr-FR" b="1" dirty="0"/>
              <a:t> in </a:t>
            </a:r>
            <a:r>
              <a:rPr lang="fr-FR" b="1" dirty="0" err="1"/>
              <a:t>emotional</a:t>
            </a:r>
            <a:r>
              <a:rPr lang="fr-FR" b="1" dirty="0"/>
              <a:t> exchange </a:t>
            </a:r>
            <a:r>
              <a:rPr lang="fr-FR" dirty="0" err="1"/>
              <a:t>is</a:t>
            </a:r>
            <a:r>
              <a:rPr lang="fr-FR" dirty="0"/>
              <a:t> due </a:t>
            </a:r>
            <a:r>
              <a:rPr lang="fr-FR" dirty="0" err="1"/>
              <a:t>firstly</a:t>
            </a:r>
            <a:r>
              <a:rPr lang="fr-FR" dirty="0"/>
              <a:t> to </a:t>
            </a:r>
            <a:r>
              <a:rPr lang="fr-FR" dirty="0" err="1"/>
              <a:t>differences</a:t>
            </a:r>
            <a:r>
              <a:rPr lang="fr-FR" dirty="0"/>
              <a:t> in the nature of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circulates</a:t>
            </a:r>
            <a:r>
              <a:rPr lang="fr-FR" dirty="0"/>
              <a:t>: time, secrets, money, </a:t>
            </a:r>
            <a:r>
              <a:rPr lang="fr-FR" dirty="0" err="1"/>
              <a:t>personal</a:t>
            </a:r>
            <a:r>
              <a:rPr lang="fr-FR" dirty="0"/>
              <a:t> </a:t>
            </a:r>
            <a:r>
              <a:rPr lang="fr-FR" dirty="0" err="1"/>
              <a:t>skills</a:t>
            </a:r>
            <a:r>
              <a:rPr lang="fr-FR" dirty="0"/>
              <a:t>….</a:t>
            </a:r>
          </a:p>
          <a:p>
            <a:endParaRPr lang="fr-FR" dirty="0"/>
          </a:p>
          <a:p>
            <a:r>
              <a:rPr lang="fr-FR" dirty="0"/>
              <a:t>It </a:t>
            </a:r>
            <a:r>
              <a:rPr lang="fr-FR" dirty="0" err="1"/>
              <a:t>derives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b="1" dirty="0" err="1"/>
              <a:t>differences</a:t>
            </a:r>
            <a:r>
              <a:rPr lang="fr-FR" b="1" dirty="0"/>
              <a:t> </a:t>
            </a:r>
            <a:r>
              <a:rPr lang="fr-FR" b="1" dirty="0" err="1"/>
              <a:t>between</a:t>
            </a:r>
            <a:r>
              <a:rPr lang="fr-FR" b="1" dirty="0"/>
              <a:t> social dispositions and </a:t>
            </a:r>
            <a:r>
              <a:rPr lang="fr-FR" b="1" dirty="0" err="1"/>
              <a:t>capitals</a:t>
            </a:r>
            <a:r>
              <a:rPr lang="fr-FR" b="1" dirty="0"/>
              <a:t> </a:t>
            </a:r>
            <a:r>
              <a:rPr lang="fr-FR" dirty="0"/>
              <a:t>of </a:t>
            </a:r>
            <a:r>
              <a:rPr lang="fr-FR" dirty="0" err="1"/>
              <a:t>subjects</a:t>
            </a:r>
            <a:r>
              <a:rPr lang="fr-FR" dirty="0"/>
              <a:t>, </a:t>
            </a:r>
            <a:r>
              <a:rPr lang="fr-FR" dirty="0" err="1"/>
              <a:t>depending</a:t>
            </a:r>
            <a:r>
              <a:rPr lang="fr-FR" dirty="0"/>
              <a:t> on </a:t>
            </a:r>
            <a:r>
              <a:rPr lang="fr-FR" dirty="0" err="1"/>
              <a:t>gender</a:t>
            </a:r>
            <a:r>
              <a:rPr lang="fr-FR" dirty="0"/>
              <a:t> and class </a:t>
            </a:r>
            <a:r>
              <a:rPr lang="fr-FR" dirty="0" err="1"/>
              <a:t>inequalities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They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indicate</a:t>
            </a:r>
            <a:r>
              <a:rPr lang="fr-FR" dirty="0"/>
              <a:t> </a:t>
            </a:r>
            <a:r>
              <a:rPr lang="fr-FR" b="1" dirty="0" err="1"/>
              <a:t>differences</a:t>
            </a:r>
            <a:r>
              <a:rPr lang="fr-FR" b="1" dirty="0"/>
              <a:t> of </a:t>
            </a:r>
            <a:r>
              <a:rPr lang="fr-FR" b="1" dirty="0" err="1"/>
              <a:t>involvement</a:t>
            </a:r>
            <a:r>
              <a:rPr lang="fr-FR" b="1" dirty="0"/>
              <a:t> in the </a:t>
            </a:r>
            <a:r>
              <a:rPr lang="fr-FR" b="1" dirty="0" err="1"/>
              <a:t>relationship</a:t>
            </a:r>
            <a:endParaRPr lang="fr-FR" b="1" dirty="0"/>
          </a:p>
          <a:p>
            <a:endParaRPr lang="fr-FR" b="1" dirty="0"/>
          </a:p>
          <a:p>
            <a:r>
              <a:rPr lang="fr-FR" dirty="0"/>
              <a:t>In a </a:t>
            </a:r>
            <a:r>
              <a:rPr lang="fr-FR" dirty="0" err="1"/>
              <a:t>very</a:t>
            </a:r>
            <a:r>
              <a:rPr lang="fr-FR" dirty="0"/>
              <a:t> </a:t>
            </a:r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b="1" dirty="0"/>
              <a:t>division of </a:t>
            </a:r>
            <a:r>
              <a:rPr lang="fr-FR" b="1" dirty="0" err="1"/>
              <a:t>emotion</a:t>
            </a:r>
            <a:r>
              <a:rPr lang="fr-FR" b="1" dirty="0"/>
              <a:t> </a:t>
            </a:r>
            <a:r>
              <a:rPr lang="fr-FR" b="1" dirty="0" err="1"/>
              <a:t>work</a:t>
            </a:r>
            <a:r>
              <a:rPr lang="fr-FR" b="1" dirty="0"/>
              <a:t>, </a:t>
            </a:r>
            <a:r>
              <a:rPr lang="fr-FR" dirty="0"/>
              <a:t>the </a:t>
            </a:r>
            <a:r>
              <a:rPr lang="fr-FR" dirty="0" err="1"/>
              <a:t>task</a:t>
            </a:r>
            <a:r>
              <a:rPr lang="fr-FR" dirty="0"/>
              <a:t> of communication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left</a:t>
            </a:r>
            <a:r>
              <a:rPr lang="fr-FR" dirty="0"/>
              <a:t> to </a:t>
            </a:r>
            <a:r>
              <a:rPr lang="fr-FR" dirty="0" err="1"/>
              <a:t>women</a:t>
            </a:r>
            <a:r>
              <a:rPr lang="fr-FR" dirty="0"/>
              <a:t>, </a:t>
            </a:r>
            <a:r>
              <a:rPr lang="fr-FR" dirty="0" err="1"/>
              <a:t>whereas</a:t>
            </a:r>
            <a:r>
              <a:rPr lang="fr-FR" dirty="0"/>
              <a:t> men </a:t>
            </a:r>
            <a:r>
              <a:rPr lang="fr-FR" dirty="0" err="1"/>
              <a:t>give</a:t>
            </a:r>
            <a:r>
              <a:rPr lang="fr-FR" dirty="0"/>
              <a:t> part of </a:t>
            </a:r>
            <a:r>
              <a:rPr lang="fr-FR" dirty="0" err="1"/>
              <a:t>their</a:t>
            </a:r>
            <a:r>
              <a:rPr lang="fr-FR" dirty="0"/>
              <a:t> time but </a:t>
            </a:r>
            <a:r>
              <a:rPr lang="fr-FR" dirty="0" err="1"/>
              <a:t>resist</a:t>
            </a:r>
            <a:r>
              <a:rPr lang="fr-FR" dirty="0"/>
              <a:t> to </a:t>
            </a:r>
            <a:r>
              <a:rPr lang="fr-FR" dirty="0" err="1"/>
              <a:t>interdependence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46757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856</Words>
  <Application>Microsoft Office PowerPoint</Application>
  <PresentationFormat>Grand écran</PresentationFormat>
  <Paragraphs>78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Thème Office</vt:lpstr>
      <vt:lpstr>Power, Pleasure and Reciprocity in Love</vt:lpstr>
      <vt:lpstr>From couple to love, through sexuality</vt:lpstr>
      <vt:lpstr>Présentation PowerPoint</vt:lpstr>
      <vt:lpstr>Can love be an object for sociology?</vt:lpstr>
      <vt:lpstr>A postulate: love should be analysed as a practice</vt:lpstr>
      <vt:lpstr>A book and a method</vt:lpstr>
      <vt:lpstr>Remittance of self, or how to gain a hold on the partner</vt:lpstr>
      <vt:lpstr>A reciprocal power relationship</vt:lpstr>
      <vt:lpstr>Gender and emotional asymetry</vt:lpstr>
      <vt:lpstr>Conclusion: starting from practice to reach interiority and emotion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Power, pleasure and reciprocity in love</dc:title>
  <dc:creator>Michel Bozon</dc:creator>
  <cp:lastModifiedBy>Marie GILLIER</cp:lastModifiedBy>
  <cp:revision>49</cp:revision>
  <cp:lastPrinted>2018-01-09T18:26:59Z</cp:lastPrinted>
  <dcterms:created xsi:type="dcterms:W3CDTF">2018-01-07T15:56:25Z</dcterms:created>
  <dcterms:modified xsi:type="dcterms:W3CDTF">2018-01-18T21:59:42Z</dcterms:modified>
</cp:coreProperties>
</file>