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256" r:id="rId2"/>
    <p:sldId id="301" r:id="rId3"/>
    <p:sldId id="327" r:id="rId4"/>
    <p:sldId id="284" r:id="rId5"/>
    <p:sldId id="329" r:id="rId6"/>
    <p:sldId id="285" r:id="rId7"/>
    <p:sldId id="300" r:id="rId8"/>
    <p:sldId id="286" r:id="rId9"/>
    <p:sldId id="304" r:id="rId10"/>
    <p:sldId id="305" r:id="rId11"/>
    <p:sldId id="328" r:id="rId12"/>
    <p:sldId id="306" r:id="rId13"/>
    <p:sldId id="307" r:id="rId14"/>
    <p:sldId id="308" r:id="rId15"/>
    <p:sldId id="264" r:id="rId16"/>
    <p:sldId id="309" r:id="rId17"/>
    <p:sldId id="310" r:id="rId18"/>
    <p:sldId id="311" r:id="rId19"/>
    <p:sldId id="312" r:id="rId20"/>
    <p:sldId id="265" r:id="rId21"/>
    <p:sldId id="266" r:id="rId22"/>
    <p:sldId id="267" r:id="rId23"/>
    <p:sldId id="268" r:id="rId24"/>
    <p:sldId id="314" r:id="rId25"/>
    <p:sldId id="315" r:id="rId26"/>
    <p:sldId id="269" r:id="rId27"/>
    <p:sldId id="270" r:id="rId28"/>
    <p:sldId id="271" r:id="rId29"/>
    <p:sldId id="272"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58" autoAdjust="0"/>
  </p:normalViewPr>
  <p:slideViewPr>
    <p:cSldViewPr>
      <p:cViewPr varScale="1">
        <p:scale>
          <a:sx n="58" d="100"/>
          <a:sy n="58" d="100"/>
        </p:scale>
        <p:origin x="236" y="56"/>
      </p:cViewPr>
      <p:guideLst>
        <p:guide orient="horz" pos="2160"/>
        <p:guide pos="3840"/>
      </p:guideLst>
    </p:cSldViewPr>
  </p:slideViewPr>
  <p:outlineViewPr>
    <p:cViewPr>
      <p:scale>
        <a:sx n="33" d="100"/>
        <a:sy n="33" d="100"/>
      </p:scale>
      <p:origin x="72" y="654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2018/1/16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‹N°›</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‹N°›</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‹N°›</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‹N°›</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‹N°›</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‹N°›</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‹N°›</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‹N°›</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2018/1/16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‹N°›</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2018/1/16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‹N°›</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‹N°›</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‹N°›</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‹N°›</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2018/1/16</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‹N°›</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03445" y="1604797"/>
            <a:ext cx="9889099" cy="1536171"/>
          </a:xfrm>
        </p:spPr>
        <p:txBody>
          <a:bodyPr>
            <a:normAutofit fontScale="90000"/>
          </a:bodyPr>
          <a:lstStyle/>
          <a:p>
            <a:br>
              <a:rPr lang="zh-CN" altLang="zh-CN" dirty="0"/>
            </a:br>
            <a:r>
              <a:rPr lang="en-US" altLang="zh-CN" dirty="0"/>
              <a:t> </a:t>
            </a:r>
            <a:br>
              <a:rPr lang="zh-CN" altLang="zh-CN" dirty="0"/>
            </a:br>
            <a:r>
              <a:rPr lang="en-US" altLang="zh-CN" dirty="0"/>
              <a:t> </a:t>
            </a:r>
            <a:br>
              <a:rPr lang="zh-CN" altLang="zh-CN" dirty="0"/>
            </a:br>
            <a:r>
              <a:rPr lang="en-US" altLang="zh-CN" sz="5335" dirty="0"/>
              <a:t>"Liberation of the Mind" or </a:t>
            </a:r>
            <a:br>
              <a:rPr lang="en-US" altLang="zh-CN" sz="5335" dirty="0"/>
            </a:br>
            <a:r>
              <a:rPr lang="en-US" altLang="zh-CN" sz="5335" dirty="0"/>
              <a:t>"Liberation of Emotions" ? </a:t>
            </a:r>
            <a:br>
              <a:rPr lang="en-US" altLang="zh-CN" sz="4135" dirty="0"/>
            </a:br>
            <a:r>
              <a:rPr lang="en-US" altLang="zh-CN" sz="3600" dirty="0"/>
              <a:t>the practice dilemma  New Woman in Hunan faced when they " leave home"</a:t>
            </a:r>
            <a:r>
              <a:rPr lang="en-US" altLang="zh-CN" sz="4135" dirty="0"/>
              <a:t> </a:t>
            </a:r>
            <a:r>
              <a:rPr lang="en-US" altLang="zh-CN" sz="3600" dirty="0"/>
              <a:t>at the beginning of the Republic of China</a:t>
            </a:r>
            <a:br>
              <a:rPr lang="zh-CN" altLang="zh-CN" sz="4135" dirty="0"/>
            </a:br>
            <a:r>
              <a:rPr lang="en-US" altLang="zh-CN" dirty="0"/>
              <a:t> </a:t>
            </a:r>
            <a:br>
              <a:rPr lang="zh-CN" altLang="zh-CN" dirty="0"/>
            </a:br>
            <a:r>
              <a:rPr lang="zh-CN" altLang="zh-CN" dirty="0"/>
              <a:t> </a:t>
            </a:r>
            <a:br>
              <a:rPr lang="en-US" altLang="zh-CN" sz="4135" dirty="0"/>
            </a:br>
            <a:br>
              <a:rPr lang="zh-CN" altLang="zh-CN" dirty="0"/>
            </a:br>
            <a:endParaRPr lang="zh-CN" altLang="en-US" dirty="0"/>
          </a:p>
        </p:txBody>
      </p:sp>
      <p:sp>
        <p:nvSpPr>
          <p:cNvPr id="3" name="副标题 2"/>
          <p:cNvSpPr>
            <a:spLocks noGrp="1"/>
          </p:cNvSpPr>
          <p:nvPr>
            <p:ph type="subTitle" idx="1"/>
          </p:nvPr>
        </p:nvSpPr>
        <p:spPr/>
        <p:txBody>
          <a:bodyPr>
            <a:normAutofit/>
          </a:bodyPr>
          <a:lstStyle/>
          <a:p>
            <a:r>
              <a:rPr lang="en-US" altLang="zh-CN" sz="3735" dirty="0"/>
              <a:t>Hang </a:t>
            </a:r>
            <a:r>
              <a:rPr lang="en-US" altLang="zh-CN" sz="3735" dirty="0" err="1"/>
              <a:t>Suhong</a:t>
            </a:r>
            <a:br>
              <a:rPr lang="zh-CN" altLang="zh-CN" sz="3735" dirty="0"/>
            </a:br>
            <a:r>
              <a:rPr lang="en-US" altLang="zh-CN" sz="3735" dirty="0"/>
              <a:t>Institute of sociology, CASS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sym typeface="+mn-ea"/>
              </a:rPr>
              <a:t> 1. they were born in the early  twentieth century, and grow up during </a:t>
            </a:r>
            <a:r>
              <a:rPr lang="en-US" altLang="zh-CN" dirty="0">
                <a:solidFill>
                  <a:srgbClr val="FF0000"/>
                </a:solidFill>
                <a:sym typeface="+mn-ea"/>
              </a:rPr>
              <a:t>1919s</a:t>
            </a:r>
          </a:p>
          <a:p>
            <a:endParaRPr lang="en-US" altLang="zh-CN" dirty="0">
              <a:solidFill>
                <a:srgbClr val="FF0000"/>
              </a:solidFill>
              <a:sym typeface="+mn-ea"/>
            </a:endParaRPr>
          </a:p>
          <a:p>
            <a:endParaRPr lang="en-US" altLang="zh-CN" dirty="0">
              <a:solidFill>
                <a:srgbClr val="FF0000"/>
              </a:solidFill>
              <a:sym typeface="+mn-ea"/>
            </a:endParaRPr>
          </a:p>
          <a:p>
            <a:endParaRPr lang="zh-CN" altLang="en-US"/>
          </a:p>
        </p:txBody>
      </p:sp>
      <p:pic>
        <p:nvPicPr>
          <p:cNvPr id="5" name="内容占位符 3" descr="离家前的丁玲（蒋玮），1919年，15岁。参加游行、讲演、剪辫子。"/>
          <p:cNvPicPr>
            <a:picLocks noGrp="1" noChangeAspect="1"/>
          </p:cNvPicPr>
          <p:nvPr>
            <p:ph sz="quarter" idx="4"/>
          </p:nvPr>
        </p:nvPicPr>
        <p:blipFill>
          <a:blip r:embed="rId2"/>
          <a:stretch>
            <a:fillRect/>
          </a:stretch>
        </p:blipFill>
        <p:spPr>
          <a:xfrm rot="5400000">
            <a:off x="309245" y="3597910"/>
            <a:ext cx="2493645" cy="1710055"/>
          </a:xfrm>
          <a:prstGeom prst="rect">
            <a:avLst/>
          </a:prstGeom>
        </p:spPr>
      </p:pic>
      <p:pic>
        <p:nvPicPr>
          <p:cNvPr id="6" name="内容占位符 5" descr="622762d0f703918f43a843c5513d269759eec440"/>
          <p:cNvPicPr>
            <a:picLocks noChangeAspect="1"/>
          </p:cNvPicPr>
          <p:nvPr/>
        </p:nvPicPr>
        <p:blipFill>
          <a:blip r:embed="rId3"/>
          <a:stretch>
            <a:fillRect/>
          </a:stretch>
        </p:blipFill>
        <p:spPr>
          <a:xfrm>
            <a:off x="7705090" y="3062605"/>
            <a:ext cx="1711325" cy="2456180"/>
          </a:xfrm>
          <a:prstGeom prst="rect">
            <a:avLst/>
          </a:prstGeom>
        </p:spPr>
      </p:pic>
      <p:pic>
        <p:nvPicPr>
          <p:cNvPr id="1026" name="Picture 2" descr="C:\Users\dell\Desktop\20110126225813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8300" y="3062605"/>
            <a:ext cx="1496060" cy="221742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2670175" y="4221480"/>
            <a:ext cx="1374140" cy="460375"/>
          </a:xfrm>
          <a:prstGeom prst="rect">
            <a:avLst/>
          </a:prstGeom>
          <a:noFill/>
        </p:spPr>
        <p:txBody>
          <a:bodyPr wrap="square" rtlCol="0">
            <a:spAutoFit/>
          </a:bodyPr>
          <a:lstStyle/>
          <a:p>
            <a:r>
              <a:rPr lang="en-US" altLang="zh-CN" sz="2400"/>
              <a:t>1904~</a:t>
            </a:r>
          </a:p>
        </p:txBody>
      </p:sp>
      <p:sp>
        <p:nvSpPr>
          <p:cNvPr id="7" name="文本框 6"/>
          <p:cNvSpPr txBox="1"/>
          <p:nvPr/>
        </p:nvSpPr>
        <p:spPr>
          <a:xfrm>
            <a:off x="6004560" y="4221480"/>
            <a:ext cx="1160145" cy="460375"/>
          </a:xfrm>
          <a:prstGeom prst="rect">
            <a:avLst/>
          </a:prstGeom>
          <a:noFill/>
        </p:spPr>
        <p:txBody>
          <a:bodyPr wrap="square" rtlCol="0">
            <a:spAutoFit/>
          </a:bodyPr>
          <a:lstStyle/>
          <a:p>
            <a:r>
              <a:rPr lang="en-US" altLang="zh-CN" sz="2400"/>
              <a:t>1906~</a:t>
            </a:r>
          </a:p>
        </p:txBody>
      </p:sp>
      <p:sp>
        <p:nvSpPr>
          <p:cNvPr id="8" name="文本框 7"/>
          <p:cNvSpPr txBox="1"/>
          <p:nvPr/>
        </p:nvSpPr>
        <p:spPr>
          <a:xfrm>
            <a:off x="9814560" y="4221480"/>
            <a:ext cx="1030605" cy="460375"/>
          </a:xfrm>
          <a:prstGeom prst="rect">
            <a:avLst/>
          </a:prstGeom>
          <a:noFill/>
        </p:spPr>
        <p:txBody>
          <a:bodyPr wrap="square" rtlCol="0">
            <a:spAutoFit/>
          </a:bodyPr>
          <a:lstStyle/>
          <a:p>
            <a:r>
              <a:rPr lang="en-US" altLang="zh-CN" sz="2400"/>
              <a:t>1893~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descr="timg"/>
          <p:cNvPicPr>
            <a:picLocks noChangeAspect="1"/>
          </p:cNvPicPr>
          <p:nvPr/>
        </p:nvPicPr>
        <p:blipFill>
          <a:blip r:embed="rId2"/>
          <a:stretch>
            <a:fillRect/>
          </a:stretch>
        </p:blipFill>
        <p:spPr>
          <a:xfrm>
            <a:off x="135255" y="-8890"/>
            <a:ext cx="5601335" cy="3710940"/>
          </a:xfrm>
          <a:prstGeom prst="rect">
            <a:avLst/>
          </a:prstGeom>
        </p:spPr>
      </p:pic>
      <p:pic>
        <p:nvPicPr>
          <p:cNvPr id="5" name="图片 4" descr="timg (1)"/>
          <p:cNvPicPr>
            <a:picLocks noChangeAspect="1"/>
          </p:cNvPicPr>
          <p:nvPr/>
        </p:nvPicPr>
        <p:blipFill>
          <a:blip r:embed="rId3"/>
          <a:stretch>
            <a:fillRect/>
          </a:stretch>
        </p:blipFill>
        <p:spPr>
          <a:xfrm>
            <a:off x="5968365" y="-8890"/>
            <a:ext cx="6039485" cy="3743960"/>
          </a:xfrm>
          <a:prstGeom prst="rect">
            <a:avLst/>
          </a:prstGeom>
        </p:spPr>
      </p:pic>
      <p:pic>
        <p:nvPicPr>
          <p:cNvPr id="6" name="图片 5" descr="c3234e4a6d768cbfb8104ecde58854c9"/>
          <p:cNvPicPr>
            <a:picLocks noChangeAspect="1"/>
          </p:cNvPicPr>
          <p:nvPr/>
        </p:nvPicPr>
        <p:blipFill>
          <a:blip r:embed="rId4"/>
          <a:stretch>
            <a:fillRect/>
          </a:stretch>
        </p:blipFill>
        <p:spPr>
          <a:xfrm>
            <a:off x="2186305" y="3735070"/>
            <a:ext cx="6810375" cy="28543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609600" y="137795"/>
            <a:ext cx="10972800" cy="4525963"/>
          </a:xfrm>
        </p:spPr>
        <p:txBody>
          <a:bodyPr/>
          <a:lstStyle/>
          <a:p>
            <a:r>
              <a:rPr lang="en-US" altLang="zh-CN" dirty="0">
                <a:sym typeface="+mn-ea"/>
              </a:rPr>
              <a:t>2. they come from</a:t>
            </a:r>
            <a:r>
              <a:rPr lang="en-US" altLang="zh-CN" dirty="0">
                <a:solidFill>
                  <a:srgbClr val="FF0000"/>
                </a:solidFill>
                <a:sym typeface="+mn-ea"/>
              </a:rPr>
              <a:t>  prominent families in villages in Hunan </a:t>
            </a:r>
          </a:p>
          <a:p>
            <a:endParaRPr lang="zh-CN" altLang="en-US"/>
          </a:p>
        </p:txBody>
      </p:sp>
      <p:pic>
        <p:nvPicPr>
          <p:cNvPr id="1026" name="Picture 2" descr="E:\a民国女性研究\子题目\湖南现代化与新女性\湖南地图\湖南地图.jpg"/>
          <p:cNvPicPr>
            <a:picLocks noGrp="1" noChangeAspect="1" noChangeArrowheads="1"/>
          </p:cNvPicPr>
          <p:nvPr/>
        </p:nvPicPr>
        <p:blipFill>
          <a:blip r:embed="rId2" cstate="print"/>
          <a:srcRect/>
          <a:stretch>
            <a:fillRect/>
          </a:stretch>
        </p:blipFill>
        <p:spPr bwMode="auto">
          <a:xfrm>
            <a:off x="2353310" y="720725"/>
            <a:ext cx="6553835" cy="75120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73050" y="452755"/>
            <a:ext cx="10972800" cy="4525963"/>
          </a:xfrm>
        </p:spPr>
        <p:txBody>
          <a:bodyPr>
            <a:normAutofit fontScale="90000" lnSpcReduction="20000"/>
          </a:bodyPr>
          <a:lstStyle/>
          <a:p>
            <a:r>
              <a:rPr lang="en-US" altLang="zh-CN" dirty="0">
                <a:sym typeface="+mn-ea"/>
              </a:rPr>
              <a:t>3. they all study in  </a:t>
            </a:r>
            <a:r>
              <a:rPr lang="en-US" altLang="zh-CN" dirty="0">
                <a:solidFill>
                  <a:srgbClr val="FF0000"/>
                </a:solidFill>
                <a:sym typeface="+mn-ea"/>
              </a:rPr>
              <a:t>provincial women's normal school</a:t>
            </a:r>
            <a:r>
              <a:rPr lang="en-US" altLang="zh-CN" dirty="0">
                <a:sym typeface="+mn-ea"/>
              </a:rPr>
              <a:t>, such as the normal schools in Changsha, </a:t>
            </a:r>
            <a:r>
              <a:rPr lang="en-US" altLang="zh-CN" dirty="0" err="1">
                <a:sym typeface="+mn-ea"/>
              </a:rPr>
              <a:t>Taoyuan and </a:t>
            </a:r>
            <a:r>
              <a:rPr lang="en-US" altLang="zh-CN" dirty="0">
                <a:sym typeface="+mn-ea"/>
              </a:rPr>
              <a:t> Hengyang .</a:t>
            </a:r>
          </a:p>
          <a:p>
            <a:r>
              <a:rPr lang="en-US" altLang="zh-CN" dirty="0">
                <a:sym typeface="+mn-ea"/>
              </a:rPr>
              <a:t>After 1912, when Tan Yan-k'ai's enlightened regime established six women's normal schools, the number ranks first in the country (Xiaoping, 2004). From 1922 to 1923, the number was nine, ranking first in the country with </a:t>
            </a:r>
          </a:p>
          <a:p>
            <a:pPr marL="0" indent="0">
              <a:buNone/>
            </a:pPr>
            <a:r>
              <a:rPr lang="en-US" altLang="zh-CN" dirty="0">
                <a:sym typeface="+mn-ea"/>
              </a:rPr>
              <a:t>   Jiangsu Province, with 771 students. </a:t>
            </a:r>
          </a:p>
          <a:p>
            <a:pPr marL="0" indent="0">
              <a:buNone/>
            </a:pPr>
            <a:r>
              <a:rPr lang="en-US" altLang="zh-CN" dirty="0">
                <a:sym typeface="+mn-ea"/>
              </a:rPr>
              <a:t>   (China Education Improvement Society, </a:t>
            </a:r>
          </a:p>
          <a:p>
            <a:pPr marL="0" indent="0">
              <a:buNone/>
            </a:pPr>
            <a:r>
              <a:rPr lang="en-US" altLang="zh-CN" dirty="0">
                <a:sym typeface="+mn-ea"/>
              </a:rPr>
              <a:t>   1923)</a:t>
            </a:r>
          </a:p>
          <a:p>
            <a:r>
              <a:rPr lang="en-US" altLang="zh-CN" dirty="0">
                <a:sym typeface="+mn-ea"/>
              </a:rPr>
              <a:t> The tuition, accommodation fees free.</a:t>
            </a:r>
          </a:p>
          <a:p>
            <a:endParaRPr lang="zh-CN" altLang="en-US"/>
          </a:p>
        </p:txBody>
      </p:sp>
      <p:pic>
        <p:nvPicPr>
          <p:cNvPr id="20484" name="内容占位符 3" descr="1685194345"/>
          <p:cNvPicPr>
            <a:picLocks noGrp="1" noChangeAspect="1"/>
          </p:cNvPicPr>
          <p:nvPr/>
        </p:nvPicPr>
        <p:blipFill>
          <a:blip r:embed="rId2"/>
          <a:srcRect/>
          <a:stretch>
            <a:fillRect/>
          </a:stretch>
        </p:blipFill>
        <p:spPr>
          <a:xfrm>
            <a:off x="6627495" y="2393950"/>
            <a:ext cx="5489575" cy="451421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225040" y="1965960"/>
            <a:ext cx="10972800" cy="4525963"/>
          </a:xfrm>
        </p:spPr>
        <p:txBody>
          <a:bodyPr/>
          <a:lstStyle/>
          <a:p>
            <a:r>
              <a:rPr lang="en-US" altLang="zh-CN" sz="4400" dirty="0">
                <a:sym typeface="+mn-ea"/>
              </a:rPr>
              <a:t>the meaning of “leave home"……</a:t>
            </a:r>
          </a:p>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48" y="194496"/>
            <a:ext cx="10972800" cy="1524000"/>
          </a:xfrm>
        </p:spPr>
        <p:txBody>
          <a:bodyPr>
            <a:normAutofit/>
          </a:bodyPr>
          <a:lstStyle/>
          <a:p>
            <a:r>
              <a:rPr lang="en-US" altLang="zh-CN" dirty="0">
                <a:sym typeface="+mn-ea"/>
              </a:rPr>
              <a:t>Why the New Woman must leave home?</a:t>
            </a:r>
            <a:endParaRPr lang="en-US" altLang="zh-CN" dirty="0"/>
          </a:p>
        </p:txBody>
      </p:sp>
      <p:sp>
        <p:nvSpPr>
          <p:cNvPr id="3" name="内容占位符 2"/>
          <p:cNvSpPr>
            <a:spLocks noGrp="1"/>
          </p:cNvSpPr>
          <p:nvPr>
            <p:ph idx="1"/>
          </p:nvPr>
        </p:nvSpPr>
        <p:spPr/>
        <p:txBody>
          <a:bodyPr>
            <a:normAutofit/>
          </a:bodyPr>
          <a:lstStyle/>
          <a:p>
            <a:endParaRPr lang="en-US" altLang="zh-CN" dirty="0"/>
          </a:p>
          <a:p>
            <a:r>
              <a:rPr lang="en-US" altLang="zh-CN" dirty="0"/>
              <a:t>“leave home” as an event: </a:t>
            </a:r>
            <a:r>
              <a:rPr lang="en-US" altLang="zh-CN" b="1" dirty="0"/>
              <a:t>three meanings of liberation</a:t>
            </a:r>
          </a:p>
          <a:p>
            <a:endParaRPr lang="en-US" altLang="zh-CN" dirty="0"/>
          </a:p>
          <a:p>
            <a:pPr marL="0" indent="0">
              <a:buNone/>
            </a:pPr>
            <a:r>
              <a:rPr lang="en-US" altLang="zh-CN" dirty="0"/>
              <a:t>1. individual liberation                                      </a:t>
            </a:r>
            <a:r>
              <a:rPr lang="en-US" altLang="zh-CN" dirty="0" err="1"/>
              <a:t>Bai</a:t>
            </a:r>
            <a:r>
              <a:rPr lang="en-US" altLang="zh-CN" dirty="0"/>
              <a:t> Wei</a:t>
            </a:r>
          </a:p>
          <a:p>
            <a:pPr marL="0" indent="0">
              <a:buNone/>
            </a:pPr>
            <a:r>
              <a:rPr lang="en-US" altLang="zh-CN" dirty="0"/>
              <a:t>2. social liberation                                     </a:t>
            </a:r>
            <a:r>
              <a:rPr lang="en-US" altLang="zh-CN" dirty="0" err="1"/>
              <a:t>Xie</a:t>
            </a:r>
            <a:r>
              <a:rPr lang="en-US" altLang="zh-CN" dirty="0"/>
              <a:t> </a:t>
            </a:r>
            <a:r>
              <a:rPr lang="en-US" altLang="zh-CN" dirty="0" err="1"/>
              <a:t>Bingying</a:t>
            </a:r>
            <a:endParaRPr lang="en-US" altLang="zh-CN" dirty="0"/>
          </a:p>
          <a:p>
            <a:pPr marL="0" indent="0">
              <a:buNone/>
            </a:pPr>
            <a:r>
              <a:rPr lang="en-US" altLang="zh-CN" dirty="0"/>
              <a:t>3. class liberation                                                Ding Ling</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20000"/>
          </a:bodyPr>
          <a:lstStyle/>
          <a:p>
            <a:r>
              <a:rPr lang="en-US" altLang="zh-CN" dirty="0">
                <a:sym typeface="+mn-ea"/>
              </a:rPr>
              <a:t>1. The pursuit of individual freedom. (individual liberation)                                                               </a:t>
            </a:r>
            <a:r>
              <a:rPr lang="en-US" altLang="zh-CN" dirty="0" err="1">
                <a:sym typeface="+mn-ea"/>
              </a:rPr>
              <a:t>Bai</a:t>
            </a:r>
            <a:r>
              <a:rPr lang="en-US" altLang="zh-CN" dirty="0">
                <a:sym typeface="+mn-ea"/>
              </a:rPr>
              <a:t> Wei</a:t>
            </a:r>
          </a:p>
          <a:p>
            <a:endParaRPr lang="zh-CN" altLang="en-US"/>
          </a:p>
          <a:p>
            <a:r>
              <a:rPr lang="zh-CN" altLang="en-US"/>
              <a:t>In 1918, 24-year-old Bai Wei </a:t>
            </a:r>
            <a:r>
              <a:rPr lang="en-US" altLang="zh-CN"/>
              <a:t>left school, escaped to Japan .</a:t>
            </a:r>
            <a:r>
              <a:rPr lang="zh-CN" altLang="en-US"/>
              <a:t>On the one hand, she was not willing to be forced by her father to return to her </a:t>
            </a:r>
            <a:r>
              <a:rPr lang="en-US" altLang="zh-CN"/>
              <a:t>husband's family, </a:t>
            </a:r>
            <a:r>
              <a:rPr lang="zh-CN" altLang="en-US"/>
              <a:t>on the other hand, </a:t>
            </a:r>
            <a:r>
              <a:rPr lang="en-US" altLang="zh-CN"/>
              <a:t>she </a:t>
            </a:r>
            <a:r>
              <a:rPr lang="zh-CN" altLang="en-US"/>
              <a:t>long for new knowledge and </a:t>
            </a:r>
            <a:r>
              <a:rPr lang="en-US" altLang="zh-CN"/>
              <a:t>the </a:t>
            </a:r>
            <a:r>
              <a:rPr lang="zh-CN" altLang="en-US"/>
              <a:t>new world.</a:t>
            </a:r>
          </a:p>
        </p:txBody>
      </p:sp>
      <p:pic>
        <p:nvPicPr>
          <p:cNvPr id="6" name="内容占位符 5" descr="622762d0f703918f43a843c5513d269759eec440"/>
          <p:cNvPicPr>
            <a:picLocks noChangeAspect="1"/>
          </p:cNvPicPr>
          <p:nvPr/>
        </p:nvPicPr>
        <p:blipFill>
          <a:blip r:embed="rId2"/>
          <a:stretch>
            <a:fillRect/>
          </a:stretch>
        </p:blipFill>
        <p:spPr>
          <a:xfrm>
            <a:off x="10692130" y="151765"/>
            <a:ext cx="1711325" cy="24561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dirty="0">
                <a:sym typeface="+mn-ea"/>
              </a:rPr>
              <a:t>2. Promote social change. (social liberation ) </a:t>
            </a:r>
            <a:endParaRPr lang="en-US" altLang="zh-CN" dirty="0"/>
          </a:p>
          <a:p>
            <a:pPr marL="0" indent="0">
              <a:buNone/>
            </a:pPr>
            <a:r>
              <a:rPr lang="en-US" altLang="zh-CN" dirty="0">
                <a:sym typeface="+mn-ea"/>
              </a:rPr>
              <a:t>                                                           </a:t>
            </a:r>
            <a:r>
              <a:rPr lang="en-US" altLang="zh-CN" dirty="0" err="1">
                <a:sym typeface="+mn-ea"/>
              </a:rPr>
              <a:t>Xie</a:t>
            </a:r>
            <a:r>
              <a:rPr lang="en-US" altLang="zh-CN" dirty="0">
                <a:sym typeface="+mn-ea"/>
              </a:rPr>
              <a:t> </a:t>
            </a:r>
            <a:r>
              <a:rPr lang="en-US" altLang="zh-CN" dirty="0" err="1">
                <a:sym typeface="+mn-ea"/>
              </a:rPr>
              <a:t>Bingying</a:t>
            </a:r>
          </a:p>
          <a:p>
            <a:pPr marL="0" indent="0">
              <a:buNone/>
            </a:pPr>
            <a:r>
              <a:rPr lang="zh-CN" altLang="en-US"/>
              <a:t>As another new Hunan </a:t>
            </a:r>
            <a:r>
              <a:rPr lang="en-US" altLang="zh-CN"/>
              <a:t>woman</a:t>
            </a:r>
            <a:r>
              <a:rPr lang="zh-CN" altLang="en-US"/>
              <a:t>, Zhou Tiezhong said "This time we came to serve as soldiers</a:t>
            </a:r>
            <a:r>
              <a:rPr lang="en-US" altLang="zh-CN"/>
              <a:t>. W</a:t>
            </a:r>
            <a:r>
              <a:rPr lang="zh-CN" altLang="en-US"/>
              <a:t>e </a:t>
            </a:r>
            <a:r>
              <a:rPr lang="en-US" altLang="zh-CN"/>
              <a:t>have</a:t>
            </a:r>
            <a:r>
              <a:rPr lang="zh-CN" altLang="en-US"/>
              <a:t> the determination to sacrifice. We left the family to join the revolution in order to </a:t>
            </a:r>
            <a:r>
              <a:rPr lang="en-US" altLang="zh-CN"/>
              <a:t>help</a:t>
            </a:r>
            <a:r>
              <a:rPr lang="zh-CN" altLang="en-US"/>
              <a:t> the suffering </a:t>
            </a:r>
            <a:r>
              <a:rPr lang="en-US" altLang="zh-CN"/>
              <a:t>people </a:t>
            </a:r>
            <a:r>
              <a:rPr lang="zh-CN" altLang="en-US"/>
              <a:t> and </a:t>
            </a:r>
            <a:r>
              <a:rPr lang="en-US" altLang="zh-CN"/>
              <a:t>the </a:t>
            </a:r>
            <a:r>
              <a:rPr lang="zh-CN" altLang="en-US"/>
              <a:t>painful self. "</a:t>
            </a:r>
          </a:p>
        </p:txBody>
      </p:sp>
      <p:pic>
        <p:nvPicPr>
          <p:cNvPr id="1026" name="Picture 2" descr="C:\Users\dell\Desktop\20110126225813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20020" y="412115"/>
            <a:ext cx="1496060" cy="2217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dirty="0">
                <a:sym typeface="+mn-ea"/>
              </a:rPr>
              <a:t>3. Against the class differences.  (class liberation)   </a:t>
            </a:r>
            <a:endParaRPr lang="en-US" altLang="zh-CN" dirty="0"/>
          </a:p>
          <a:p>
            <a:pPr marL="0" indent="0">
              <a:buNone/>
            </a:pPr>
            <a:r>
              <a:rPr lang="en-US" altLang="zh-CN" dirty="0">
                <a:sym typeface="+mn-ea"/>
              </a:rPr>
              <a:t>                                                                Ding Ling</a:t>
            </a:r>
          </a:p>
          <a:p>
            <a:pPr marL="0" indent="0">
              <a:buNone/>
            </a:pPr>
            <a:endParaRPr lang="en-US" altLang="zh-CN" dirty="0">
              <a:sym typeface="+mn-ea"/>
            </a:endParaRPr>
          </a:p>
          <a:p>
            <a:pPr marL="0" indent="0">
              <a:buNone/>
            </a:pPr>
            <a:r>
              <a:rPr lang="en-US" altLang="zh-CN" dirty="0">
                <a:sym typeface="+mn-ea"/>
              </a:rPr>
              <a:t>She published a paper on </a:t>
            </a:r>
            <a:r>
              <a:rPr lang="en-US" altLang="zh-CN" i="1" dirty="0">
                <a:sym typeface="+mn-ea"/>
              </a:rPr>
              <a:t>Republican Daily</a:t>
            </a:r>
            <a:r>
              <a:rPr lang="en-US" altLang="zh-CN" dirty="0">
                <a:sym typeface="+mn-ea"/>
              </a:rPr>
              <a:t>, which criticized her mother's brother for exploiting young infants and poor people in the county.</a:t>
            </a:r>
          </a:p>
          <a:p>
            <a:endParaRPr lang="zh-CN" altLang="en-US"/>
          </a:p>
        </p:txBody>
      </p:sp>
      <p:pic>
        <p:nvPicPr>
          <p:cNvPr id="5" name="内容占位符 3" descr="离家前的丁玲（蒋玮），1919年，15岁。参加游行、讲演、剪辫子。"/>
          <p:cNvPicPr>
            <a:picLocks noGrp="1" noChangeAspect="1"/>
          </p:cNvPicPr>
          <p:nvPr>
            <p:ph sz="quarter" idx="4"/>
          </p:nvPr>
        </p:nvPicPr>
        <p:blipFill>
          <a:blip r:embed="rId2"/>
          <a:stretch>
            <a:fillRect/>
          </a:stretch>
        </p:blipFill>
        <p:spPr>
          <a:xfrm rot="5400000">
            <a:off x="9666605" y="666750"/>
            <a:ext cx="2493645" cy="17100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133600" y="2621280"/>
            <a:ext cx="10972800" cy="4525963"/>
          </a:xfrm>
        </p:spPr>
        <p:txBody>
          <a:bodyPr/>
          <a:lstStyle/>
          <a:p>
            <a:r>
              <a:rPr lang="en-US" altLang="zh-CN" sz="4400" dirty="0">
                <a:sym typeface="+mn-ea"/>
              </a:rPr>
              <a:t> the dilemma of “leave home"……</a:t>
            </a:r>
            <a:endParaRPr lang="zh-CN" altLang="en-US" sz="4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45385" y="5414963"/>
            <a:ext cx="10972800" cy="1143000"/>
          </a:xfrm>
        </p:spPr>
        <p:txBody>
          <a:bodyPr/>
          <a:lstStyle/>
          <a:p>
            <a:r>
              <a:rPr lang="en-US" altLang="zh-CN">
                <a:sym typeface="+mn-ea"/>
              </a:rPr>
              <a:t>Three girls……</a:t>
            </a:r>
            <a:endParaRPr lang="zh-CN" altLang="en-US"/>
          </a:p>
        </p:txBody>
      </p:sp>
      <p:sp>
        <p:nvSpPr>
          <p:cNvPr id="3" name="内容占位符 2"/>
          <p:cNvSpPr>
            <a:spLocks noGrp="1"/>
          </p:cNvSpPr>
          <p:nvPr>
            <p:ph idx="1"/>
          </p:nvPr>
        </p:nvSpPr>
        <p:spPr>
          <a:xfrm>
            <a:off x="273050" y="497205"/>
            <a:ext cx="10972800" cy="4525963"/>
          </a:xfrm>
        </p:spPr>
        <p:txBody>
          <a:bodyPr>
            <a:normAutofit/>
          </a:bodyPr>
          <a:lstStyle/>
          <a:p>
            <a:endParaRPr lang="en-US" altLang="zh-CN" sz="4400">
              <a:sym typeface="+mn-ea"/>
            </a:endParaRPr>
          </a:p>
          <a:p>
            <a:pPr marL="0" indent="0">
              <a:buNone/>
            </a:pPr>
            <a:r>
              <a:rPr lang="en-US" altLang="zh-CN" sz="4400" b="1">
                <a:sym typeface="+mn-ea"/>
              </a:rPr>
              <a:t> research objects</a:t>
            </a:r>
          </a:p>
          <a:p>
            <a:r>
              <a:rPr lang="en-US" altLang="zh-CN">
                <a:sym typeface="+mn-ea"/>
              </a:rPr>
              <a:t>  "New Women" refers to women who grew up in the 1920s, educated, escaped from marriage, entered big cities such as Shanghai and Beijing, and sought to gain their own independent statu.</a:t>
            </a:r>
          </a:p>
          <a:p>
            <a:endParaRPr lang="en-US" altLang="zh-C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7091" y="534968"/>
            <a:ext cx="10972800" cy="1524000"/>
          </a:xfrm>
        </p:spPr>
        <p:txBody>
          <a:bodyPr>
            <a:normAutofit fontScale="90000"/>
          </a:bodyPr>
          <a:lstStyle/>
          <a:p>
            <a:r>
              <a:rPr lang="en-US" altLang="zh-CN" dirty="0"/>
              <a:t> </a:t>
            </a:r>
            <a:br>
              <a:rPr lang="en-US" altLang="zh-CN" dirty="0"/>
            </a:br>
            <a:br>
              <a:rPr lang="en-US" altLang="zh-CN" dirty="0"/>
            </a:br>
            <a:br>
              <a:rPr lang="zh-CN" altLang="zh-CN" dirty="0"/>
            </a:br>
            <a:endParaRPr lang="zh-CN" altLang="en-US" dirty="0"/>
          </a:p>
        </p:txBody>
      </p:sp>
      <p:sp>
        <p:nvSpPr>
          <p:cNvPr id="3" name="内容占位符 2"/>
          <p:cNvSpPr>
            <a:spLocks noGrp="1"/>
          </p:cNvSpPr>
          <p:nvPr>
            <p:ph idx="1"/>
          </p:nvPr>
        </p:nvSpPr>
        <p:spPr/>
        <p:txBody>
          <a:bodyPr>
            <a:normAutofit fontScale="92500"/>
          </a:bodyPr>
          <a:lstStyle/>
          <a:p>
            <a:pPr marL="0" indent="0">
              <a:buNone/>
            </a:pPr>
            <a:r>
              <a:rPr lang="en-US" altLang="zh-CN" dirty="0"/>
              <a:t>1.“leave home or not”: </a:t>
            </a:r>
            <a:r>
              <a:rPr lang="en-US" altLang="zh-CN" b="1" dirty="0">
                <a:sym typeface="+mn-ea"/>
              </a:rPr>
              <a:t>emotional considerations</a:t>
            </a:r>
          </a:p>
          <a:p>
            <a:pPr marL="0" indent="0">
              <a:buNone/>
            </a:pPr>
            <a:r>
              <a:rPr lang="en-US" altLang="zh-CN" dirty="0"/>
              <a:t>comparative analysis of </a:t>
            </a:r>
            <a:r>
              <a:rPr lang="en-US" altLang="zh-CN" dirty="0" err="1"/>
              <a:t>Bai</a:t>
            </a:r>
            <a:r>
              <a:rPr lang="en-US" altLang="zh-CN" dirty="0"/>
              <a:t> Wei and her sisters</a:t>
            </a:r>
          </a:p>
          <a:p>
            <a:pPr marL="0" indent="0">
              <a:buNone/>
            </a:pPr>
            <a:endParaRPr lang="en-US" altLang="zh-CN" dirty="0"/>
          </a:p>
          <a:p>
            <a:pPr>
              <a:buNone/>
            </a:pPr>
            <a:r>
              <a:rPr lang="en-US" altLang="zh-CN" dirty="0"/>
              <a:t>   The fourth sister’s hesitation, could not bear "parents’ sadness."</a:t>
            </a:r>
          </a:p>
          <a:p>
            <a:pPr>
              <a:buNone/>
            </a:pPr>
            <a:r>
              <a:rPr lang="en-US" altLang="zh-CN" dirty="0"/>
              <a:t>   </a:t>
            </a:r>
          </a:p>
          <a:p>
            <a:pPr>
              <a:buNone/>
            </a:pPr>
            <a:r>
              <a:rPr lang="en-US" altLang="zh-CN" dirty="0"/>
              <a:t>   The fifth sister at first also gave up  leaving home, but after her marriage, she was  still unable to adapt to the life, so she left home with her child.</a:t>
            </a:r>
            <a:endParaRPr lang="zh-CN" altLang="en-US" dirty="0"/>
          </a:p>
        </p:txBody>
      </p:sp>
      <p:pic>
        <p:nvPicPr>
          <p:cNvPr id="6" name="内容占位符 5" descr="622762d0f703918f43a843c5513d269759eec440"/>
          <p:cNvPicPr>
            <a:picLocks noChangeAspect="1"/>
          </p:cNvPicPr>
          <p:nvPr/>
        </p:nvPicPr>
        <p:blipFill>
          <a:blip r:embed="rId2"/>
          <a:stretch>
            <a:fillRect/>
          </a:stretch>
        </p:blipFill>
        <p:spPr>
          <a:xfrm>
            <a:off x="10234930" y="380365"/>
            <a:ext cx="1711325" cy="24561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dirty="0"/>
              <a:t>2. </a:t>
            </a:r>
            <a:r>
              <a:rPr lang="en-US" altLang="zh-CN" b="1" dirty="0"/>
              <a:t>“</a:t>
            </a:r>
            <a:r>
              <a:rPr lang="en-US" altLang="zh-CN" b="1" dirty="0" err="1"/>
              <a:t>Yuanmu</a:t>
            </a:r>
            <a:r>
              <a:rPr lang="en-US" altLang="zh-CN" b="1" dirty="0"/>
              <a:t>” </a:t>
            </a:r>
            <a:r>
              <a:rPr lang="en-US" altLang="zh-CN" dirty="0"/>
              <a:t>(</a:t>
            </a:r>
            <a:r>
              <a:rPr lang="zh-CN" altLang="zh-CN" dirty="0"/>
              <a:t>怨慕</a:t>
            </a:r>
            <a:r>
              <a:rPr lang="en-US" altLang="zh-CN" dirty="0"/>
              <a:t>, dissatisfaction / yearning ): </a:t>
            </a:r>
            <a:r>
              <a:rPr lang="en-US" altLang="zh-CN" b="1" dirty="0"/>
              <a:t>leaver’s  spiritual plight</a:t>
            </a:r>
          </a:p>
          <a:p>
            <a:pPr marL="0" indent="0">
              <a:buNone/>
            </a:pPr>
            <a:endParaRPr lang="en-US" altLang="zh-CN" b="1" dirty="0">
              <a:latin typeface="Centaur" panose="02030504050205020304" pitchFamily="18" charset="0"/>
            </a:endParaRPr>
          </a:p>
          <a:p>
            <a:pPr marL="0" indent="0">
              <a:buNone/>
            </a:pPr>
            <a:r>
              <a:rPr lang="en-US" altLang="zh-CN" dirty="0">
                <a:latin typeface="Centaur" panose="02030504050205020304" pitchFamily="18" charset="0"/>
              </a:rPr>
              <a:t>Father, God with me, my mentor, doctor when I am ill, nurse and fairy-like, who love me but also will kill me ...... he is the judger who will sentence me to death.             </a:t>
            </a:r>
          </a:p>
          <a:p>
            <a:pPr marL="0" indent="0">
              <a:buNone/>
            </a:pPr>
            <a:r>
              <a:rPr lang="en-US" altLang="zh-CN" dirty="0">
                <a:latin typeface="Centaur" panose="02030504050205020304" pitchFamily="18" charset="0"/>
              </a:rPr>
              <a:t>                                    </a:t>
            </a:r>
            <a:r>
              <a:rPr lang="en-US" altLang="zh-CN" dirty="0"/>
              <a:t>(</a:t>
            </a:r>
            <a:r>
              <a:rPr lang="en-US" altLang="zh-CN" dirty="0" err="1"/>
              <a:t>Bai</a:t>
            </a:r>
            <a:r>
              <a:rPr lang="en-US" altLang="zh-CN" dirty="0"/>
              <a:t> Wei, 1943: 39)</a:t>
            </a:r>
            <a:endParaRPr lang="zh-CN" altLang="zh-CN" dirty="0"/>
          </a:p>
          <a:p>
            <a:endParaRPr lang="zh-CN" altLang="en-US" dirty="0"/>
          </a:p>
        </p:txBody>
      </p:sp>
      <p:pic>
        <p:nvPicPr>
          <p:cNvPr id="6" name="内容占位符 5" descr="622762d0f703918f43a843c5513d269759eec440"/>
          <p:cNvPicPr>
            <a:picLocks noChangeAspect="1"/>
          </p:cNvPicPr>
          <p:nvPr/>
        </p:nvPicPr>
        <p:blipFill>
          <a:blip r:embed="rId2"/>
          <a:stretch>
            <a:fillRect/>
          </a:stretch>
        </p:blipFill>
        <p:spPr>
          <a:xfrm>
            <a:off x="10113010" y="4414520"/>
            <a:ext cx="1711325" cy="245618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en-US" altLang="zh-CN" dirty="0">
                <a:latin typeface="Centaur" panose="02030504050205020304" pitchFamily="18" charset="0"/>
              </a:rPr>
              <a:t>I want to drop to my knees before my mother’s bed and beg for forgiveness. For four years, I gave her too much pain. Just for my freedom and happiness, mother can’t sleep for all night long......</a:t>
            </a:r>
          </a:p>
          <a:p>
            <a:pPr marL="0" indent="0">
              <a:buNone/>
            </a:pPr>
            <a:r>
              <a:rPr lang="en-US" altLang="zh-CN" dirty="0">
                <a:latin typeface="Centaur" panose="02030504050205020304" pitchFamily="18" charset="0"/>
              </a:rPr>
              <a:t>                           </a:t>
            </a:r>
            <a:r>
              <a:rPr lang="en-US" altLang="zh-CN" dirty="0"/>
              <a:t>(</a:t>
            </a:r>
            <a:r>
              <a:rPr lang="en-US" altLang="zh-CN" dirty="0" err="1"/>
              <a:t>Xie</a:t>
            </a:r>
            <a:r>
              <a:rPr lang="en-US" altLang="zh-CN" dirty="0"/>
              <a:t> </a:t>
            </a:r>
            <a:r>
              <a:rPr lang="en-US" altLang="zh-CN" dirty="0" err="1"/>
              <a:t>Bingying</a:t>
            </a:r>
            <a:r>
              <a:rPr lang="en-US" altLang="zh-CN" dirty="0"/>
              <a:t>, 2013: 224-225)</a:t>
            </a:r>
            <a:endParaRPr lang="zh-CN" altLang="zh-CN" dirty="0"/>
          </a:p>
          <a:p>
            <a:endParaRPr lang="zh-CN" altLang="en-US" dirty="0"/>
          </a:p>
        </p:txBody>
      </p:sp>
      <p:pic>
        <p:nvPicPr>
          <p:cNvPr id="1026" name="Picture 2" descr="C:\Users\dell\Desktop\20110126225813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0500" y="3475355"/>
            <a:ext cx="1496060" cy="2217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527381" y="164637"/>
            <a:ext cx="11055019" cy="6860580"/>
          </a:xfrm>
        </p:spPr>
        <p:txBody>
          <a:bodyPr>
            <a:normAutofit/>
          </a:bodyPr>
          <a:lstStyle/>
          <a:p>
            <a:pPr marL="0" indent="0">
              <a:buNone/>
            </a:pPr>
            <a:r>
              <a:rPr lang="en-US" altLang="zh-CN" sz="5200" dirty="0"/>
              <a:t>“</a:t>
            </a:r>
            <a:r>
              <a:rPr lang="en-US" altLang="zh-CN" sz="5200" b="1" dirty="0" err="1"/>
              <a:t>Yuanmu</a:t>
            </a:r>
            <a:r>
              <a:rPr lang="en-US" altLang="zh-CN" sz="5200" dirty="0"/>
              <a:t>”</a:t>
            </a:r>
            <a:r>
              <a:rPr lang="en-US" altLang="zh-CN" sz="4400" dirty="0"/>
              <a:t> (</a:t>
            </a:r>
            <a:r>
              <a:rPr lang="zh-CN" altLang="zh-CN" sz="4400" dirty="0"/>
              <a:t>怨慕</a:t>
            </a:r>
            <a:r>
              <a:rPr lang="en-US" altLang="zh-CN" sz="4400" dirty="0"/>
              <a:t>, dissatisfaction / yearning )</a:t>
            </a:r>
          </a:p>
          <a:p>
            <a:r>
              <a:rPr lang="en-US" altLang="zh-CN" dirty="0"/>
              <a:t>Mencius(</a:t>
            </a:r>
            <a:r>
              <a:rPr lang="zh-CN" altLang="en-US" dirty="0"/>
              <a:t>孟子）</a:t>
            </a:r>
            <a:r>
              <a:rPr lang="en-US" altLang="zh-CN" dirty="0"/>
              <a:t> used this word to express Shun(</a:t>
            </a:r>
            <a:r>
              <a:rPr lang="zh-CN" altLang="en-US" dirty="0"/>
              <a:t>舜</a:t>
            </a:r>
            <a:r>
              <a:rPr lang="en-US" altLang="zh-CN" dirty="0"/>
              <a:t>, a saint in china)’s emotion when he was disgusted by his parents and half-brother, or even to be killed by them. (Mencius, 1983: 302).</a:t>
            </a:r>
          </a:p>
          <a:p>
            <a:r>
              <a:rPr lang="en-US" altLang="zh-CN" dirty="0"/>
              <a:t>“Yuan” means </a:t>
            </a:r>
            <a:r>
              <a:rPr lang="en-US" altLang="zh-CN" dirty="0" err="1"/>
              <a:t>dissatisfaction;"Mu</a:t>
            </a:r>
            <a:r>
              <a:rPr lang="en-US" altLang="zh-CN" dirty="0"/>
              <a:t>" means "children cry and call for parents ", it’s an instinctive behavior, natural and  congenital. When these two emotions are together, it’s disharmonious, full of tension and anxiety.</a:t>
            </a:r>
          </a:p>
          <a:p>
            <a:pPr marL="0" indent="0">
              <a:buNone/>
            </a:pPr>
            <a:r>
              <a:rPr lang="en-US" altLang="zh-CN" dirty="0"/>
              <a:t>        In the feeling of “</a:t>
            </a:r>
            <a:r>
              <a:rPr lang="en-US" altLang="zh-CN" dirty="0" err="1"/>
              <a:t>Yuanmu</a:t>
            </a:r>
            <a:r>
              <a:rPr lang="en-US" altLang="zh-CN" dirty="0"/>
              <a:t>”, did the leavers really get liberation? If not, what factors caused this "incomplete" liberation?</a:t>
            </a:r>
            <a:endParaRPr lang="zh-CN" altLang="en-US" dirty="0"/>
          </a:p>
        </p:txBody>
      </p:sp>
      <p:cxnSp>
        <p:nvCxnSpPr>
          <p:cNvPr id="5" name="直接箭头连接符 4"/>
          <p:cNvCxnSpPr/>
          <p:nvPr/>
        </p:nvCxnSpPr>
        <p:spPr>
          <a:xfrm>
            <a:off x="656249" y="4869160"/>
            <a:ext cx="576064"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874520" y="2255520"/>
            <a:ext cx="10972800" cy="4525963"/>
          </a:xfrm>
        </p:spPr>
        <p:txBody>
          <a:bodyPr/>
          <a:lstStyle/>
          <a:p>
            <a:r>
              <a:rPr lang="en-US" altLang="zh-CN" sz="4400" dirty="0">
                <a:sym typeface="+mn-ea"/>
              </a:rPr>
              <a:t>Reflections on the theory of Women's Liberation……</a:t>
            </a:r>
            <a:endParaRPr lang="en-US" altLang="zh-CN" sz="4400" dirty="0"/>
          </a:p>
          <a:p>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en-US" altLang="zh-CN" dirty="0"/>
          </a:p>
        </p:txBody>
      </p:sp>
      <p:sp>
        <p:nvSpPr>
          <p:cNvPr id="3" name="内容占位符 2"/>
          <p:cNvSpPr>
            <a:spLocks noGrp="1"/>
          </p:cNvSpPr>
          <p:nvPr>
            <p:ph idx="1"/>
          </p:nvPr>
        </p:nvSpPr>
        <p:spPr/>
        <p:txBody>
          <a:bodyPr>
            <a:normAutofit/>
          </a:bodyPr>
          <a:lstStyle/>
          <a:p>
            <a:r>
              <a:rPr lang="en-US" altLang="zh-CN" dirty="0"/>
              <a:t>Conventional theory more concerned about women's liberation of the mind. (</a:t>
            </a:r>
            <a:r>
              <a:rPr lang="en-US" altLang="zh-CN" dirty="0" err="1"/>
              <a:t>Ouyang</a:t>
            </a:r>
            <a:r>
              <a:rPr lang="en-US" altLang="zh-CN" dirty="0"/>
              <a:t> He </a:t>
            </a:r>
            <a:r>
              <a:rPr lang="en-US" altLang="zh-CN" dirty="0" err="1"/>
              <a:t>xia</a:t>
            </a:r>
            <a:r>
              <a:rPr lang="en-US" altLang="zh-CN" dirty="0"/>
              <a:t>, 2004; Yin </a:t>
            </a:r>
            <a:r>
              <a:rPr lang="en-US" altLang="zh-CN" dirty="0" err="1"/>
              <a:t>Danping</a:t>
            </a:r>
            <a:r>
              <a:rPr lang="en-US" altLang="zh-CN" dirty="0"/>
              <a:t>, 2009; Yao </a:t>
            </a:r>
            <a:r>
              <a:rPr lang="en-US" altLang="zh-CN" dirty="0" err="1"/>
              <a:t>Fei</a:t>
            </a:r>
            <a:r>
              <a:rPr lang="en-US" altLang="zh-CN" dirty="0"/>
              <a:t>, 2009)</a:t>
            </a:r>
          </a:p>
          <a:p>
            <a:r>
              <a:rPr lang="en-US" altLang="zh-CN" dirty="0"/>
              <a:t>However, compared with the mind, "emotion" also has a more profound impact to liberation. We will explore the possibility and the limits of </a:t>
            </a:r>
            <a:r>
              <a:rPr lang="en-US" altLang="zh-CN" dirty="0">
                <a:solidFill>
                  <a:srgbClr val="FF0000"/>
                </a:solidFill>
              </a:rPr>
              <a:t> “Liberation of emotions” </a:t>
            </a:r>
            <a:r>
              <a:rPr lang="en-US" altLang="zh-CN" dirty="0"/>
              <a:t>in women’s emancipation.</a:t>
            </a:r>
            <a:endParaRPr lang="zh-CN" altLang="en-US"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7381" y="-123395"/>
            <a:ext cx="10972800" cy="1524000"/>
          </a:xfrm>
        </p:spPr>
        <p:txBody>
          <a:bodyPr>
            <a:normAutofit fontScale="90000"/>
          </a:bodyPr>
          <a:lstStyle/>
          <a:p>
            <a:br>
              <a:rPr lang="en-US" altLang="zh-CN" dirty="0"/>
            </a:br>
            <a:br>
              <a:rPr lang="zh-CN" altLang="zh-CN" dirty="0"/>
            </a:br>
            <a:endParaRPr lang="zh-CN" altLang="en-US" dirty="0"/>
          </a:p>
        </p:txBody>
      </p:sp>
      <p:sp>
        <p:nvSpPr>
          <p:cNvPr id="3" name="内容占位符 2"/>
          <p:cNvSpPr>
            <a:spLocks noGrp="1"/>
          </p:cNvSpPr>
          <p:nvPr>
            <p:ph idx="1"/>
          </p:nvPr>
        </p:nvSpPr>
        <p:spPr/>
        <p:txBody>
          <a:bodyPr>
            <a:normAutofit fontScale="92500" lnSpcReduction="10000"/>
          </a:bodyPr>
          <a:lstStyle/>
          <a:p>
            <a:pPr>
              <a:buNone/>
            </a:pPr>
            <a:r>
              <a:rPr lang="en-US" altLang="zh-CN" dirty="0"/>
              <a:t>(A) Compared with the liberation of mind, why does the liberation of emotions is so hard?</a:t>
            </a:r>
          </a:p>
          <a:p>
            <a:pPr>
              <a:buNone/>
            </a:pPr>
            <a:endParaRPr lang="en-US" altLang="zh-CN" dirty="0"/>
          </a:p>
          <a:p>
            <a:pPr>
              <a:buNone/>
            </a:pPr>
            <a:r>
              <a:rPr lang="en-US" altLang="zh-CN" dirty="0"/>
              <a:t>Compared with mind, emotion has  following  characteristics:</a:t>
            </a:r>
          </a:p>
          <a:p>
            <a:pPr marL="514350" indent="-514350">
              <a:buAutoNum type="arabicPeriod"/>
            </a:pPr>
            <a:r>
              <a:rPr lang="en-US" altLang="zh-CN" dirty="0"/>
              <a:t>Emotion between parents and children is instinctive and natural.</a:t>
            </a:r>
          </a:p>
          <a:p>
            <a:pPr marL="514350" indent="-514350">
              <a:buFont typeface="Arial" panose="020B0604020202020204" pitchFamily="34" charset="0"/>
              <a:buAutoNum type="arabicPeriod"/>
            </a:pPr>
            <a:r>
              <a:rPr lang="en-US" altLang="zh-CN" dirty="0"/>
              <a:t>The social attachment which is formed by living together in a family is hard to break up.</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pPr marL="0" indent="0">
              <a:buNone/>
            </a:pPr>
            <a:r>
              <a:rPr lang="en-US" altLang="zh-CN" dirty="0"/>
              <a:t>(B)The possibility of  “ liberation of emotions" :  Emotional Transformation</a:t>
            </a:r>
          </a:p>
          <a:p>
            <a:endParaRPr lang="en-US" altLang="zh-CN" dirty="0"/>
          </a:p>
          <a:p>
            <a:r>
              <a:rPr lang="en-US" altLang="zh-CN" dirty="0"/>
              <a:t>Emotion in a family——Emotion in a new community </a:t>
            </a:r>
          </a:p>
          <a:p>
            <a:pPr marL="0" indent="0">
              <a:buNone/>
            </a:pPr>
            <a:r>
              <a:rPr lang="en-US" altLang="zh-CN" dirty="0"/>
              <a:t>Such as:       Students groups &amp; lovers &amp; revolutionary groups</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dirty="0"/>
              <a:t>(C) the limits of  “ liberation of emotions" </a:t>
            </a:r>
          </a:p>
          <a:p>
            <a:r>
              <a:rPr lang="en-US" altLang="zh-CN" dirty="0"/>
              <a:t>"Liberation" means completely free state, mind can reach this state, but emotion can’t.</a:t>
            </a:r>
          </a:p>
          <a:p>
            <a:pPr marL="0" indent="0">
              <a:buNone/>
            </a:pPr>
            <a:r>
              <a:rPr lang="en-US" altLang="zh-CN" dirty="0"/>
              <a:t>"Emotion" need an object. When a New Woman gets rid of family emotions, she tries to look for emotional satisfaction in other </a:t>
            </a:r>
            <a:r>
              <a:rPr lang="en-US" altLang="zh-CN" dirty="0" err="1"/>
              <a:t>communites</a:t>
            </a:r>
            <a:r>
              <a:rPr lang="en-US" altLang="zh-CN" dirty="0"/>
              <a:t>. It is still an attachment relationship, which means </a:t>
            </a:r>
            <a:r>
              <a:rPr lang="en-US" altLang="zh-CN" dirty="0" err="1"/>
              <a:t>uncomplete</a:t>
            </a:r>
            <a:r>
              <a:rPr lang="en-US" altLang="zh-CN" dirty="0"/>
              <a:t> freedom. This is the plight of "Liberation of Emotions"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4201709" y="2514613"/>
            <a:ext cx="10972800" cy="6034617"/>
          </a:xfrm>
        </p:spPr>
        <p:txBody>
          <a:bodyPr/>
          <a:lstStyle/>
          <a:p>
            <a:pPr>
              <a:buNone/>
            </a:pPr>
            <a:r>
              <a:rPr lang="en-US" altLang="zh-CN" dirty="0"/>
              <a:t>The end, thank you!</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ym typeface="+mn-ea"/>
              </a:rPr>
              <a:t>Migration &amp; women emancipation</a:t>
            </a:r>
            <a:endParaRPr lang="zh-CN" altLang="en-US"/>
          </a:p>
        </p:txBody>
      </p:sp>
      <p:sp>
        <p:nvSpPr>
          <p:cNvPr id="3" name="内容占位符 2"/>
          <p:cNvSpPr>
            <a:spLocks noGrp="1"/>
          </p:cNvSpPr>
          <p:nvPr>
            <p:ph idx="1"/>
          </p:nvPr>
        </p:nvSpPr>
        <p:spPr/>
        <p:txBody>
          <a:bodyPr>
            <a:normAutofit fontScale="60000"/>
          </a:bodyPr>
          <a:lstStyle/>
          <a:p>
            <a:r>
              <a:rPr lang="en-US" altLang="zh-CN" sz="6000"/>
              <a:t>the event of “ leave home”</a:t>
            </a:r>
          </a:p>
          <a:p>
            <a:pPr marL="0" indent="0">
              <a:buNone/>
            </a:pPr>
            <a:r>
              <a:rPr lang="en-US" altLang="zh-CN" sz="6000">
                <a:sym typeface="+mn-ea"/>
              </a:rPr>
              <a:t>      three meanings of liberation (individual liberation   &amp; social liberation  &amp;  class liberation )</a:t>
            </a:r>
          </a:p>
          <a:p>
            <a:pPr marL="0" indent="0">
              <a:buNone/>
            </a:pPr>
            <a:endParaRPr lang="en-US" altLang="zh-CN" sz="6000">
              <a:sym typeface="+mn-ea"/>
            </a:endParaRPr>
          </a:p>
          <a:p>
            <a:r>
              <a:rPr lang="en-US" altLang="zh-CN" sz="6000">
                <a:sym typeface="+mn-ea"/>
              </a:rPr>
              <a:t>the dilemma of “ leave home”</a:t>
            </a:r>
          </a:p>
          <a:p>
            <a:pPr marL="0" indent="0">
              <a:buNone/>
            </a:pPr>
            <a:r>
              <a:rPr lang="en-US" altLang="zh-CN" sz="6000">
                <a:sym typeface="+mn-ea"/>
              </a:rPr>
              <a:t>    limits of  “ liberation of emotions" </a:t>
            </a:r>
            <a:r>
              <a:rPr lang="en-US" altLang="zh-CN" dirty="0">
                <a:sym typeface="+mn-ea"/>
              </a:rPr>
              <a:t>    </a:t>
            </a:r>
          </a:p>
          <a:p>
            <a:pPr marL="0" indent="0">
              <a:buNone/>
            </a:pPr>
            <a:endParaRPr lang="en-US" altLang="zh-CN" dirty="0">
              <a:sym typeface="+mn-ea"/>
            </a:endParaRPr>
          </a:p>
          <a:p>
            <a:pPr marL="0" indent="0">
              <a:buNone/>
            </a:pPr>
            <a:r>
              <a:rPr lang="en-US" altLang="zh-CN" dirty="0">
                <a:sym typeface="+mn-ea"/>
              </a:rPr>
              <a:t>  </a:t>
            </a:r>
          </a:p>
          <a:p>
            <a:pPr marL="0" indent="0">
              <a:buNone/>
            </a:pPr>
            <a:endParaRPr lang="en-US" altLang="zh-C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265" dirty="0">
                <a:sym typeface="+mn-ea"/>
              </a:rPr>
              <a:t>the New Woman from Hunan</a:t>
            </a:r>
            <a:r>
              <a:rPr lang="zh-CN" altLang="en-US" sz="4265" dirty="0">
                <a:sym typeface="+mn-ea"/>
              </a:rPr>
              <a:t>（</a:t>
            </a:r>
            <a:r>
              <a:rPr lang="en-US" altLang="zh-CN" sz="4265" dirty="0">
                <a:sym typeface="+mn-ea"/>
              </a:rPr>
              <a:t>1911- 1926</a:t>
            </a:r>
            <a:r>
              <a:rPr lang="zh-CN" altLang="en-US" sz="4265" dirty="0">
                <a:sym typeface="+mn-ea"/>
              </a:rPr>
              <a:t>）</a:t>
            </a:r>
            <a:endParaRPr lang="zh-CN" altLang="en-US" sz="4265"/>
          </a:p>
        </p:txBody>
      </p:sp>
      <p:pic>
        <p:nvPicPr>
          <p:cNvPr id="6" name="图片 5" descr="timg (1)"/>
          <p:cNvPicPr>
            <a:picLocks noChangeAspect="1"/>
          </p:cNvPicPr>
          <p:nvPr/>
        </p:nvPicPr>
        <p:blipFill>
          <a:blip r:embed="rId2"/>
          <a:stretch>
            <a:fillRect/>
          </a:stretch>
        </p:blipFill>
        <p:spPr>
          <a:xfrm>
            <a:off x="586740" y="207645"/>
            <a:ext cx="9970347" cy="6442287"/>
          </a:xfrm>
          <a:prstGeom prst="rect">
            <a:avLst/>
          </a:prstGeom>
          <a:ln>
            <a:solidFill>
              <a:srgbClr val="FF0000"/>
            </a:solidFill>
          </a:ln>
        </p:spPr>
      </p:pic>
      <p:pic>
        <p:nvPicPr>
          <p:cNvPr id="7" name="内容占位符 3" descr="离家前的丁玲（蒋玮），1919年，15岁。参加游行、讲演、剪辫子。"/>
          <p:cNvPicPr>
            <a:picLocks noGrp="1" noChangeAspect="1"/>
          </p:cNvPicPr>
          <p:nvPr>
            <p:ph sz="quarter" idx="4"/>
          </p:nvPr>
        </p:nvPicPr>
        <p:blipFill>
          <a:blip r:embed="rId3"/>
          <a:stretch>
            <a:fillRect/>
          </a:stretch>
        </p:blipFill>
        <p:spPr>
          <a:xfrm rot="5400000">
            <a:off x="10251228" y="549487"/>
            <a:ext cx="2252980" cy="1545167"/>
          </a:xfrm>
          <a:prstGeom prst="rect">
            <a:avLst/>
          </a:prstGeom>
        </p:spPr>
      </p:pic>
      <p:pic>
        <p:nvPicPr>
          <p:cNvPr id="1026" name="Picture 2" descr="C:\Users\dell\Desktop\20110126225813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5135" y="2448560"/>
            <a:ext cx="1496060" cy="221742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接连接符 8"/>
          <p:cNvCxnSpPr/>
          <p:nvPr/>
        </p:nvCxnSpPr>
        <p:spPr>
          <a:xfrm flipV="1">
            <a:off x="6189133" y="1168400"/>
            <a:ext cx="4297680" cy="29201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6202045" y="3505200"/>
            <a:ext cx="4272280" cy="853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447155" y="4777105"/>
            <a:ext cx="4041140" cy="7404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内容占位符 7" descr="622762d0f703918f43a843c5513d269759eec440"/>
          <p:cNvPicPr>
            <a:picLocks noGrp="1" noChangeAspect="1"/>
          </p:cNvPicPr>
          <p:nvPr>
            <p:ph idx="1"/>
          </p:nvPr>
        </p:nvPicPr>
        <p:blipFill>
          <a:blip r:embed="rId5"/>
          <a:stretch>
            <a:fillRect/>
          </a:stretch>
        </p:blipFill>
        <p:spPr>
          <a:xfrm>
            <a:off x="10581852" y="4511040"/>
            <a:ext cx="1591733" cy="228684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History materials</a:t>
            </a:r>
          </a:p>
        </p:txBody>
      </p:sp>
      <p:sp>
        <p:nvSpPr>
          <p:cNvPr id="3" name="内容占位符 2"/>
          <p:cNvSpPr>
            <a:spLocks noGrp="1"/>
          </p:cNvSpPr>
          <p:nvPr>
            <p:ph idx="1"/>
          </p:nvPr>
        </p:nvSpPr>
        <p:spPr/>
        <p:txBody>
          <a:bodyPr>
            <a:normAutofit fontScale="90000" lnSpcReduction="10000"/>
          </a:bodyPr>
          <a:lstStyle/>
          <a:p>
            <a:pPr marL="0" indent="0">
              <a:buNone/>
            </a:pPr>
            <a:r>
              <a:rPr lang="zh-CN" altLang="en-US"/>
              <a:t>Ding Ling. Complete Works of Ding Ling (volume 10) [M]. Hebei People's   </a:t>
            </a:r>
          </a:p>
          <a:p>
            <a:pPr marL="0" indent="0">
              <a:buNone/>
            </a:pPr>
            <a:r>
              <a:rPr lang="zh-CN" altLang="en-US"/>
              <a:t>    Publishing House, 2001.</a:t>
            </a:r>
          </a:p>
          <a:p>
            <a:pPr marL="0" indent="0">
              <a:buNone/>
            </a:pPr>
            <a:r>
              <a:rPr lang="zh-CN" altLang="en-US"/>
              <a:t>Xie Bingying. A female soldier's autobiography [M]. China International  </a:t>
            </a:r>
          </a:p>
          <a:p>
            <a:pPr marL="0" indent="0">
              <a:buNone/>
            </a:pPr>
            <a:r>
              <a:rPr lang="zh-CN" altLang="en-US"/>
              <a:t>    Broadcasting Publishing House, 2013.</a:t>
            </a:r>
          </a:p>
          <a:p>
            <a:pPr marL="0" indent="0">
              <a:buNone/>
            </a:pPr>
            <a:r>
              <a:rPr lang="zh-CN" altLang="en-US"/>
              <a:t>Bai Wei. Jump off remember [A]. Autobiographical selection of female  </a:t>
            </a:r>
          </a:p>
          <a:p>
            <a:pPr marL="0" indent="0">
              <a:buNone/>
            </a:pPr>
            <a:r>
              <a:rPr lang="zh-CN" altLang="en-US"/>
              <a:t>    writers [C]. Cultivation Press, 1943.</a:t>
            </a:r>
          </a:p>
          <a:p>
            <a:pPr marL="0" indent="0">
              <a:buNone/>
            </a:pPr>
            <a:r>
              <a:rPr lang="zh-CN" altLang="en-US"/>
              <a:t>Bai Wei. Tragedy career [M]. Literature Publishing House, 1936.</a:t>
            </a:r>
          </a:p>
          <a:p>
            <a:pPr marL="0" indent="0">
              <a:buNone/>
            </a:pPr>
            <a:r>
              <a:rPr lang="zh-CN" altLang="en-US"/>
              <a:t>Bai Wei. My growth and development [J]. Literature Monthly, 1932, (1).</a:t>
            </a:r>
          </a:p>
          <a:p>
            <a:pPr marL="0" indent="0">
              <a:buNone/>
            </a:pPr>
            <a:r>
              <a:rPr lang="zh-CN" altLang="en-US"/>
              <a:t>Biyao. </a:t>
            </a:r>
            <a:r>
              <a:rPr lang="en-US" altLang="zh-CN"/>
              <a:t>M</a:t>
            </a:r>
            <a:r>
              <a:rPr lang="zh-CN" altLang="en-US"/>
              <a:t>ourning </a:t>
            </a:r>
            <a:r>
              <a:rPr lang="en-US" altLang="zh-CN"/>
              <a:t>the fourth sisiter</a:t>
            </a:r>
            <a:r>
              <a:rPr lang="zh-CN" altLang="en-US"/>
              <a:t> [J]. Female voice, 1948, (10).</a:t>
            </a:r>
          </a:p>
          <a:p>
            <a:pPr marL="0" indent="0">
              <a:buNone/>
            </a:pP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timg (3)"/>
          <p:cNvPicPr>
            <a:picLocks noChangeAspect="1"/>
          </p:cNvPicPr>
          <p:nvPr/>
        </p:nvPicPr>
        <p:blipFill>
          <a:blip r:embed="rId2"/>
          <a:stretch>
            <a:fillRect/>
          </a:stretch>
        </p:blipFill>
        <p:spPr>
          <a:xfrm>
            <a:off x="7347585" y="4506595"/>
            <a:ext cx="2136140" cy="3548380"/>
          </a:xfrm>
          <a:prstGeom prst="rect">
            <a:avLst/>
          </a:prstGeom>
        </p:spPr>
      </p:pic>
      <p:sp>
        <p:nvSpPr>
          <p:cNvPr id="2" name="标题 1"/>
          <p:cNvSpPr>
            <a:spLocks noGrp="1"/>
          </p:cNvSpPr>
          <p:nvPr>
            <p:ph type="title"/>
          </p:nvPr>
        </p:nvSpPr>
        <p:spPr>
          <a:xfrm>
            <a:off x="3645747" y="-112183"/>
            <a:ext cx="10972800" cy="1524000"/>
          </a:xfrm>
        </p:spPr>
        <p:txBody>
          <a:bodyPr/>
          <a:lstStyle/>
          <a:p>
            <a:r>
              <a:rPr lang="en-US" altLang="zh-CN" dirty="0">
                <a:sym typeface="+mn-ea"/>
              </a:rPr>
              <a:t> Ding Ling </a:t>
            </a:r>
            <a:r>
              <a:rPr lang="zh-CN" altLang="en-US" dirty="0">
                <a:sym typeface="+mn-ea"/>
              </a:rPr>
              <a:t>（丁玲）</a:t>
            </a:r>
            <a:r>
              <a:rPr lang="en-US" altLang="zh-CN" dirty="0">
                <a:sym typeface="+mn-ea"/>
              </a:rPr>
              <a:t> </a:t>
            </a:r>
            <a:endParaRPr lang="zh-CN" altLang="en-US"/>
          </a:p>
        </p:txBody>
      </p:sp>
      <p:sp>
        <p:nvSpPr>
          <p:cNvPr id="3" name="内容占位符 2"/>
          <p:cNvSpPr>
            <a:spLocks noGrp="1"/>
          </p:cNvSpPr>
          <p:nvPr>
            <p:ph idx="1"/>
          </p:nvPr>
        </p:nvSpPr>
        <p:spPr>
          <a:xfrm>
            <a:off x="5092700" y="1377950"/>
            <a:ext cx="6995160" cy="5168900"/>
          </a:xfrm>
        </p:spPr>
        <p:txBody>
          <a:bodyPr/>
          <a:lstStyle/>
          <a:p>
            <a:r>
              <a:rPr lang="en-US" altLang="zh-CN"/>
              <a:t>B</a:t>
            </a:r>
            <a:r>
              <a:rPr lang="zh-CN" altLang="en-US"/>
              <a:t>efore leaving home, 1919, 15 years old. </a:t>
            </a:r>
            <a:r>
              <a:rPr lang="en-US" altLang="zh-CN"/>
              <a:t>P</a:t>
            </a:r>
            <a:r>
              <a:rPr lang="zh-CN" altLang="en-US"/>
              <a:t>articipate in the parade,cut braids.</a:t>
            </a:r>
          </a:p>
          <a:p>
            <a:endParaRPr lang="zh-CN" altLang="en-US"/>
          </a:p>
          <a:p>
            <a:r>
              <a:rPr lang="zh-CN" altLang="en-US">
                <a:solidFill>
                  <a:srgbClr val="FF0000"/>
                </a:solidFill>
              </a:rPr>
              <a:t>Modern </a:t>
            </a:r>
            <a:r>
              <a:rPr lang="en-US" altLang="zh-CN">
                <a:solidFill>
                  <a:srgbClr val="FF0000"/>
                </a:solidFill>
              </a:rPr>
              <a:t>W</a:t>
            </a:r>
            <a:r>
              <a:rPr lang="zh-CN" altLang="en-US">
                <a:solidFill>
                  <a:srgbClr val="FF0000"/>
                </a:solidFill>
              </a:rPr>
              <a:t>om</a:t>
            </a:r>
            <a:r>
              <a:rPr lang="en-US" altLang="zh-CN">
                <a:solidFill>
                  <a:srgbClr val="FF0000"/>
                </a:solidFill>
              </a:rPr>
              <a:t>a</a:t>
            </a:r>
            <a:r>
              <a:rPr lang="zh-CN" altLang="en-US">
                <a:solidFill>
                  <a:srgbClr val="FF0000"/>
                </a:solidFill>
              </a:rPr>
              <a:t>n</a:t>
            </a:r>
            <a:r>
              <a:rPr lang="zh-CN" altLang="en-US"/>
              <a:t> after leaving home, dressed in fur </a:t>
            </a:r>
          </a:p>
          <a:p>
            <a:endParaRPr lang="zh-CN" altLang="en-US"/>
          </a:p>
          <a:p>
            <a:r>
              <a:rPr lang="en-US" altLang="zh-CN"/>
              <a:t>in Yan'an</a:t>
            </a:r>
          </a:p>
        </p:txBody>
      </p:sp>
      <p:pic>
        <p:nvPicPr>
          <p:cNvPr id="5" name="内容占位符 3" descr="离家前的丁玲（蒋玮），1919年，15岁。参加游行、讲演、剪辫子。"/>
          <p:cNvPicPr>
            <a:picLocks noGrp="1" noChangeAspect="1"/>
          </p:cNvPicPr>
          <p:nvPr>
            <p:ph sz="quarter" idx="4"/>
          </p:nvPr>
        </p:nvPicPr>
        <p:blipFill>
          <a:blip r:embed="rId3"/>
          <a:stretch>
            <a:fillRect/>
          </a:stretch>
        </p:blipFill>
        <p:spPr>
          <a:xfrm rot="5400000">
            <a:off x="2299970" y="619125"/>
            <a:ext cx="3115310" cy="2136140"/>
          </a:xfrm>
          <a:prstGeom prst="rect">
            <a:avLst/>
          </a:prstGeom>
        </p:spPr>
      </p:pic>
      <p:pic>
        <p:nvPicPr>
          <p:cNvPr id="4" name="图片 3" descr="离家后的摩登女性，身穿皮草照相的丁玲"/>
          <p:cNvPicPr>
            <a:picLocks noChangeAspect="1"/>
          </p:cNvPicPr>
          <p:nvPr/>
        </p:nvPicPr>
        <p:blipFill>
          <a:blip r:embed="rId4"/>
          <a:stretch>
            <a:fillRect/>
          </a:stretch>
        </p:blipFill>
        <p:spPr>
          <a:xfrm>
            <a:off x="2927350" y="3337348"/>
            <a:ext cx="2447713" cy="3517053"/>
          </a:xfrm>
          <a:prstGeom prst="rect">
            <a:avLst/>
          </a:prstGeom>
        </p:spPr>
      </p:pic>
      <p:pic>
        <p:nvPicPr>
          <p:cNvPr id="18434" name="Picture 3" descr="C:\Users\DELL\Desktop\1572882169877200462.jpg"/>
          <p:cNvPicPr>
            <a:picLocks noChangeAspect="1"/>
          </p:cNvPicPr>
          <p:nvPr/>
        </p:nvPicPr>
        <p:blipFill>
          <a:blip r:embed="rId5"/>
          <a:stretch>
            <a:fillRect/>
          </a:stretch>
        </p:blipFill>
        <p:spPr>
          <a:xfrm>
            <a:off x="172720" y="2028190"/>
            <a:ext cx="2454910" cy="3639185"/>
          </a:xfrm>
          <a:prstGeom prst="rect">
            <a:avLst/>
          </a:prstGeom>
          <a:noFill/>
          <a:ln w="9525">
            <a:noFill/>
          </a:ln>
        </p:spPr>
      </p:pic>
      <p:pic>
        <p:nvPicPr>
          <p:cNvPr id="18437" name="Picture 4" descr="C:\Users\DELL\Desktop\0016eca176f60a85e28d16.jpg"/>
          <p:cNvPicPr>
            <a:picLocks noChangeAspect="1"/>
          </p:cNvPicPr>
          <p:nvPr/>
        </p:nvPicPr>
        <p:blipFill>
          <a:blip r:embed="rId6"/>
          <a:stretch>
            <a:fillRect/>
          </a:stretch>
        </p:blipFill>
        <p:spPr>
          <a:xfrm>
            <a:off x="9483725" y="4506595"/>
            <a:ext cx="2739390" cy="333438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92880" y="305118"/>
            <a:ext cx="10972800" cy="1143000"/>
          </a:xfrm>
        </p:spPr>
        <p:txBody>
          <a:bodyPr>
            <a:normAutofit fontScale="90000"/>
          </a:bodyPr>
          <a:lstStyle/>
          <a:p>
            <a:r>
              <a:rPr lang="en-US" altLang="zh-CN" dirty="0">
                <a:sym typeface="+mn-ea"/>
              </a:rPr>
              <a:t>Xie </a:t>
            </a:r>
            <a:r>
              <a:rPr lang="en-US" altLang="zh-CN" dirty="0" err="1">
                <a:sym typeface="+mn-ea"/>
              </a:rPr>
              <a:t>Bingying</a:t>
            </a:r>
            <a:r>
              <a:rPr lang="en-US" altLang="zh-CN" dirty="0">
                <a:sym typeface="+mn-ea"/>
              </a:rPr>
              <a:t> </a:t>
            </a:r>
            <a:r>
              <a:rPr lang="zh-CN" altLang="en-US" dirty="0">
                <a:sym typeface="+mn-ea"/>
              </a:rPr>
              <a:t>（谢冰莹）</a:t>
            </a:r>
            <a:br>
              <a:rPr lang="en-US" altLang="zh-CN" dirty="0">
                <a:sym typeface="+mn-ea"/>
              </a:rPr>
            </a:br>
            <a:endParaRPr lang="zh-CN" altLang="en-US"/>
          </a:p>
        </p:txBody>
      </p:sp>
      <p:pic>
        <p:nvPicPr>
          <p:cNvPr id="1026" name="Picture 2" descr="C:\Users\dell\Desktop\201101262258135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631555" y="2451100"/>
            <a:ext cx="2602865" cy="385572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descr="离家前的谢冰莹 ，小脚"/>
          <p:cNvPicPr>
            <a:picLocks noChangeAspect="1"/>
          </p:cNvPicPr>
          <p:nvPr/>
        </p:nvPicPr>
        <p:blipFill>
          <a:blip r:embed="rId3"/>
          <a:stretch>
            <a:fillRect/>
          </a:stretch>
        </p:blipFill>
        <p:spPr>
          <a:xfrm rot="16200000">
            <a:off x="-1646555" y="2131060"/>
            <a:ext cx="6553200" cy="2595245"/>
          </a:xfrm>
          <a:prstGeom prst="rect">
            <a:avLst/>
          </a:prstGeom>
        </p:spPr>
      </p:pic>
      <p:sp>
        <p:nvSpPr>
          <p:cNvPr id="5" name="文本框 4"/>
          <p:cNvSpPr txBox="1"/>
          <p:nvPr/>
        </p:nvSpPr>
        <p:spPr>
          <a:xfrm>
            <a:off x="3081020" y="1252855"/>
            <a:ext cx="3503930" cy="1076325"/>
          </a:xfrm>
          <a:prstGeom prst="rect">
            <a:avLst/>
          </a:prstGeom>
          <a:noFill/>
        </p:spPr>
        <p:txBody>
          <a:bodyPr wrap="square" rtlCol="0">
            <a:spAutoFit/>
          </a:bodyPr>
          <a:lstStyle/>
          <a:p>
            <a:r>
              <a:rPr lang="zh-CN" altLang="en-US" sz="3200"/>
              <a:t>before leaving home, Footbinding</a:t>
            </a:r>
          </a:p>
        </p:txBody>
      </p:sp>
      <p:pic>
        <p:nvPicPr>
          <p:cNvPr id="6" name="图片 5" descr="从军时代的谢冰莹（谢鸣冈）"/>
          <p:cNvPicPr>
            <a:picLocks noChangeAspect="1"/>
          </p:cNvPicPr>
          <p:nvPr/>
        </p:nvPicPr>
        <p:blipFill>
          <a:blip r:embed="rId4"/>
          <a:stretch>
            <a:fillRect/>
          </a:stretch>
        </p:blipFill>
        <p:spPr>
          <a:xfrm>
            <a:off x="4371975" y="2329180"/>
            <a:ext cx="2404745" cy="4375150"/>
          </a:xfrm>
          <a:prstGeom prst="rect">
            <a:avLst/>
          </a:prstGeom>
        </p:spPr>
      </p:pic>
      <p:sp>
        <p:nvSpPr>
          <p:cNvPr id="7" name="文本框 6"/>
          <p:cNvSpPr txBox="1"/>
          <p:nvPr/>
        </p:nvSpPr>
        <p:spPr>
          <a:xfrm>
            <a:off x="6964680" y="3855720"/>
            <a:ext cx="1666875" cy="1568450"/>
          </a:xfrm>
          <a:prstGeom prst="rect">
            <a:avLst/>
          </a:prstGeom>
          <a:noFill/>
        </p:spPr>
        <p:txBody>
          <a:bodyPr wrap="square" rtlCol="0">
            <a:spAutoFit/>
          </a:bodyPr>
          <a:lstStyle/>
          <a:p>
            <a:r>
              <a:rPr lang="en-US" altLang="zh-CN" sz="3200"/>
              <a:t>in army,</a:t>
            </a:r>
          </a:p>
          <a:p>
            <a:r>
              <a:rPr lang="en-US" altLang="zh-CN" sz="3200"/>
              <a:t>also as a </a:t>
            </a:r>
          </a:p>
          <a:p>
            <a:r>
              <a:rPr lang="en-US" altLang="zh-CN" sz="3200"/>
              <a:t>writer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6440" y="213678"/>
            <a:ext cx="10972800" cy="1143000"/>
          </a:xfrm>
        </p:spPr>
        <p:txBody>
          <a:bodyPr/>
          <a:lstStyle/>
          <a:p>
            <a:r>
              <a:rPr lang="en-US" altLang="zh-CN" dirty="0">
                <a:sym typeface="+mn-ea"/>
              </a:rPr>
              <a:t> </a:t>
            </a:r>
            <a:r>
              <a:rPr lang="en-US" altLang="zh-CN" dirty="0" err="1">
                <a:sym typeface="+mn-ea"/>
              </a:rPr>
              <a:t>Bai</a:t>
            </a:r>
            <a:r>
              <a:rPr lang="en-US" altLang="zh-CN" dirty="0">
                <a:sym typeface="+mn-ea"/>
              </a:rPr>
              <a:t> Wei </a:t>
            </a:r>
            <a:r>
              <a:rPr lang="zh-CN" altLang="en-US" dirty="0">
                <a:sym typeface="+mn-ea"/>
              </a:rPr>
              <a:t>（白薇）</a:t>
            </a:r>
            <a:r>
              <a:rPr lang="en-US" altLang="zh-CN" dirty="0">
                <a:sym typeface="+mn-ea"/>
              </a:rPr>
              <a:t>and</a:t>
            </a:r>
            <a:r>
              <a:rPr lang="en-US" altLang="zh-CN">
                <a:sym typeface="+mn-ea"/>
              </a:rPr>
              <a:t> her s</a:t>
            </a:r>
            <a:r>
              <a:rPr lang="en-US" altLang="zh-CN" dirty="0">
                <a:sym typeface="+mn-ea"/>
              </a:rPr>
              <a:t>isters</a:t>
            </a:r>
            <a:endParaRPr lang="zh-CN" altLang="en-US"/>
          </a:p>
        </p:txBody>
      </p:sp>
      <p:pic>
        <p:nvPicPr>
          <p:cNvPr id="6" name="内容占位符 5" descr="622762d0f703918f43a843c5513d269759eec440"/>
          <p:cNvPicPr>
            <a:picLocks noGrp="1" noChangeAspect="1"/>
          </p:cNvPicPr>
          <p:nvPr>
            <p:ph idx="1"/>
          </p:nvPr>
        </p:nvPicPr>
        <p:blipFill>
          <a:blip r:embed="rId2"/>
          <a:stretch>
            <a:fillRect/>
          </a:stretch>
        </p:blipFill>
        <p:spPr>
          <a:xfrm>
            <a:off x="4577715" y="1684655"/>
            <a:ext cx="3035300" cy="43561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956560" y="2164080"/>
            <a:ext cx="10972800" cy="4525963"/>
          </a:xfrm>
        </p:spPr>
        <p:txBody>
          <a:bodyPr/>
          <a:lstStyle/>
          <a:p>
            <a:r>
              <a:rPr lang="en-US" altLang="zh-CN" sz="4400"/>
              <a:t>their similar </a:t>
            </a:r>
            <a:r>
              <a:rPr lang="en-US" altLang="zh-CN" sz="4400" dirty="0">
                <a:sym typeface="+mn-ea"/>
              </a:rPr>
              <a:t>features……</a:t>
            </a:r>
            <a:endParaRPr lang="zh-CN" altLang="en-US" sz="4400"/>
          </a:p>
          <a:p>
            <a:endParaRPr lang="en-US" altLang="zh-CN"/>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1742</Words>
  <Application>Microsoft Office PowerPoint</Application>
  <PresentationFormat>Grand écran</PresentationFormat>
  <Paragraphs>103</Paragraphs>
  <Slides>29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29</vt:i4>
      </vt:variant>
    </vt:vector>
  </HeadingPairs>
  <TitlesOfParts>
    <vt:vector size="34" baseType="lpstr">
      <vt:lpstr>宋体</vt:lpstr>
      <vt:lpstr>Arial</vt:lpstr>
      <vt:lpstr>Calibri</vt:lpstr>
      <vt:lpstr>Centaur</vt:lpstr>
      <vt:lpstr>Office 主题</vt:lpstr>
      <vt:lpstr>     "Liberation of the Mind" or  "Liberation of Emotions" ?  the practice dilemma  New Woman in Hunan faced when they " leave home" at the beginning of the Republic of China      </vt:lpstr>
      <vt:lpstr>Three girls……</vt:lpstr>
      <vt:lpstr>Migration &amp; women emancipation</vt:lpstr>
      <vt:lpstr>the New Woman from Hunan（1911- 1926）</vt:lpstr>
      <vt:lpstr>History materials</vt:lpstr>
      <vt:lpstr> Ding Ling （丁玲） </vt:lpstr>
      <vt:lpstr>Xie Bingying （谢冰莹） </vt:lpstr>
      <vt:lpstr> Bai Wei （白薇）and her sisters</vt:lpstr>
      <vt:lpstr>Présentation PowerPoint</vt:lpstr>
      <vt:lpstr>Présentation PowerPoint</vt:lpstr>
      <vt:lpstr>Présentation PowerPoint</vt:lpstr>
      <vt:lpstr>Présentation PowerPoint</vt:lpstr>
      <vt:lpstr>Présentation PowerPoint</vt:lpstr>
      <vt:lpstr>Présentation PowerPoint</vt:lpstr>
      <vt:lpstr>Why the New Woman must leave home?</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“观念解放”还是“情感解放”？         ——民初湖南新女性“离家”的实践困境  作者: 杭苏红 单位: 北京大学社会学系 职称:博士生</dc:title>
  <dc:creator>CYUPC</dc:creator>
  <cp:lastModifiedBy>Marie GILLIER</cp:lastModifiedBy>
  <cp:revision>149</cp:revision>
  <dcterms:created xsi:type="dcterms:W3CDTF">2015-07-09T09:01:00Z</dcterms:created>
  <dcterms:modified xsi:type="dcterms:W3CDTF">2018-01-16T10:44:30Z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