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77" r:id="rId3"/>
    <p:sldId id="267" r:id="rId4"/>
    <p:sldId id="283" r:id="rId5"/>
    <p:sldId id="282" r:id="rId6"/>
    <p:sldId id="270" r:id="rId7"/>
    <p:sldId id="269" r:id="rId8"/>
    <p:sldId id="278" r:id="rId9"/>
    <p:sldId id="281"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68" d="100"/>
          <a:sy n="68" d="100"/>
        </p:scale>
        <p:origin x="616" y="5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‹N°›</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‹N°›</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fr-FR"/>
              <a:t>Modifiez le style du titre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fr-FR"/>
              <a:t>Modifiez le style du titre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fr-FR"/>
              <a:t>Modifiez le style du titre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‹N°›</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66800" y="3667221"/>
            <a:ext cx="10058400" cy="1512687"/>
          </a:xfrm>
        </p:spPr>
        <p:txBody>
          <a:bodyPr>
            <a:noAutofit/>
          </a:bodyPr>
          <a:lstStyle/>
          <a:p>
            <a:r>
              <a:rPr lang="en-US" sz="2800" i="1" dirty="0">
                <a:effectLst/>
              </a:rPr>
              <a:t>Intimate feelings, economic transactions and production of local norms among hostesses working in a KTV in Beijing</a:t>
            </a:r>
            <a:br>
              <a:rPr lang="fr-FR" sz="3200" dirty="0">
                <a:effectLst/>
              </a:rPr>
            </a:br>
            <a:br>
              <a:rPr lang="fr-FR" sz="2400" dirty="0">
                <a:effectLst/>
              </a:rPr>
            </a:br>
            <a:endParaRPr lang="fr-FR" sz="3200" dirty="0">
              <a:effectLst/>
            </a:endParaRPr>
          </a:p>
        </p:txBody>
      </p:sp>
      <p:sp>
        <p:nvSpPr>
          <p:cNvPr id="3" name="Sous-titre  2"/>
          <p:cNvSpPr>
            <a:spLocks noGrp="1"/>
          </p:cNvSpPr>
          <p:nvPr>
            <p:ph type="subTitle" idx="1"/>
          </p:nvPr>
        </p:nvSpPr>
        <p:spPr>
          <a:xfrm>
            <a:off x="1066800" y="5081798"/>
            <a:ext cx="10058400" cy="644399"/>
          </a:xfrm>
        </p:spPr>
        <p:txBody>
          <a:bodyPr>
            <a:normAutofit/>
          </a:bodyPr>
          <a:lstStyle/>
          <a:p>
            <a:r>
              <a:rPr lang="fr-FR" dirty="0"/>
              <a:t>Marie Astrid Gillier, </a:t>
            </a:r>
          </a:p>
          <a:p>
            <a:r>
              <a:rPr lang="fr-FR" sz="1600" dirty="0"/>
              <a:t>Ph D Candidate in </a:t>
            </a:r>
            <a:r>
              <a:rPr lang="fr-FR" sz="1600" dirty="0" err="1"/>
              <a:t>Sociology</a:t>
            </a:r>
            <a:r>
              <a:rPr lang="fr-FR" sz="1600" dirty="0"/>
              <a:t>, Lyon 2 </a:t>
            </a:r>
            <a:r>
              <a:rPr lang="fr-FR" sz="1600" dirty="0" err="1"/>
              <a:t>University</a:t>
            </a:r>
            <a:r>
              <a:rPr lang="fr-FR" sz="1600" dirty="0"/>
              <a:t>, Triangle</a:t>
            </a:r>
          </a:p>
        </p:txBody>
      </p:sp>
      <p:sp>
        <p:nvSpPr>
          <p:cNvPr id="4" name="ZoneTexte 3">
            <a:extLst>
              <a:ext uri="{FF2B5EF4-FFF2-40B4-BE49-F238E27FC236}">
                <a16:creationId xmlns:a16="http://schemas.microsoft.com/office/drawing/2014/main" id="{3D080811-DB52-4C43-A0C7-C0AA3D5979CA}"/>
              </a:ext>
            </a:extLst>
          </p:cNvPr>
          <p:cNvSpPr txBox="1"/>
          <p:nvPr/>
        </p:nvSpPr>
        <p:spPr>
          <a:xfrm>
            <a:off x="942679" y="527901"/>
            <a:ext cx="10726035" cy="3139321"/>
          </a:xfrm>
          <a:prstGeom prst="rect">
            <a:avLst/>
          </a:prstGeom>
          <a:noFill/>
        </p:spPr>
        <p:txBody>
          <a:bodyPr wrap="square" rtlCol="0">
            <a:spAutoFit/>
          </a:bodyPr>
          <a:lstStyle/>
          <a:p>
            <a:r>
              <a:rPr lang="en-GB" dirty="0"/>
              <a:t>International Associate Laboratory “Post Western Sociology in France and in China”, CASS/ CNRS-ENS Lyon</a:t>
            </a:r>
            <a:endParaRPr lang="fr-FR" dirty="0"/>
          </a:p>
          <a:p>
            <a:r>
              <a:rPr lang="en-US" dirty="0"/>
              <a:t>2018 January 9</a:t>
            </a:r>
            <a:r>
              <a:rPr lang="en-US" baseline="30000" dirty="0"/>
              <a:t>th</a:t>
            </a:r>
            <a:r>
              <a:rPr lang="en-US" dirty="0"/>
              <a:t>-12</a:t>
            </a:r>
            <a:r>
              <a:rPr lang="en-US" baseline="30000" dirty="0"/>
              <a:t>th</a:t>
            </a:r>
            <a:r>
              <a:rPr lang="en-US" dirty="0"/>
              <a:t> </a:t>
            </a:r>
          </a:p>
          <a:p>
            <a:endParaRPr lang="fr-FR" dirty="0"/>
          </a:p>
          <a:p>
            <a:r>
              <a:rPr lang="en-US" i="1" dirty="0"/>
              <a:t>LIA International workshop </a:t>
            </a:r>
            <a:r>
              <a:rPr lang="en-US" b="1" i="1" dirty="0"/>
              <a:t>“Gender, Migration, Emotion”</a:t>
            </a:r>
            <a:endParaRPr lang="en-US" dirty="0"/>
          </a:p>
          <a:p>
            <a:endParaRPr lang="en-US" dirty="0"/>
          </a:p>
          <a:p>
            <a:r>
              <a:rPr lang="en-US" u="sng" dirty="0"/>
              <a:t>Organizer</a:t>
            </a:r>
            <a:r>
              <a:rPr lang="en-US" dirty="0"/>
              <a:t>: Triangle, ENS Lyon</a:t>
            </a:r>
            <a:endParaRPr lang="fr-FR" dirty="0"/>
          </a:p>
          <a:p>
            <a:r>
              <a:rPr lang="en-US" u="sng" dirty="0"/>
              <a:t>Co-Organizers</a:t>
            </a:r>
            <a:r>
              <a:rPr lang="en-US" dirty="0"/>
              <a:t>: Institute of Sociology, CASS </a:t>
            </a:r>
            <a:endParaRPr lang="fr-FR" dirty="0"/>
          </a:p>
          <a:p>
            <a:r>
              <a:rPr lang="en-US" dirty="0"/>
              <a:t>School of Political Science and Sociology, Shanghai University</a:t>
            </a:r>
            <a:endParaRPr lang="fr-FR" dirty="0"/>
          </a:p>
          <a:p>
            <a:endParaRPr lang="fr-FR" dirty="0"/>
          </a:p>
          <a:p>
            <a:r>
              <a:rPr lang="en-GB" dirty="0"/>
              <a:t> </a:t>
            </a:r>
            <a:endParaRPr lang="fr-FR" dirty="0"/>
          </a:p>
          <a:p>
            <a:endParaRPr lang="fr-FR"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381000"/>
            <a:ext cx="9906000" cy="606228"/>
          </a:xfrm>
        </p:spPr>
        <p:txBody>
          <a:bodyPr>
            <a:normAutofit/>
          </a:bodyPr>
          <a:lstStyle/>
          <a:p>
            <a:r>
              <a:rPr lang="fr-FR" dirty="0"/>
              <a:t>Introduction </a:t>
            </a:r>
          </a:p>
        </p:txBody>
      </p:sp>
      <p:sp>
        <p:nvSpPr>
          <p:cNvPr id="6" name="Espace réservé du contenu 5">
            <a:extLst>
              <a:ext uri="{FF2B5EF4-FFF2-40B4-BE49-F238E27FC236}">
                <a16:creationId xmlns:a16="http://schemas.microsoft.com/office/drawing/2014/main" id="{BDA50358-A290-495A-8015-652D20189EFC}"/>
              </a:ext>
            </a:extLst>
          </p:cNvPr>
          <p:cNvSpPr>
            <a:spLocks noGrp="1"/>
          </p:cNvSpPr>
          <p:nvPr>
            <p:ph idx="1"/>
          </p:nvPr>
        </p:nvSpPr>
        <p:spPr>
          <a:xfrm>
            <a:off x="1295400" y="1068149"/>
            <a:ext cx="9601200" cy="5332651"/>
          </a:xfrm>
        </p:spPr>
        <p:txBody>
          <a:bodyPr>
            <a:normAutofit fontScale="85000" lnSpcReduction="20000"/>
          </a:bodyPr>
          <a:lstStyle/>
          <a:p>
            <a:r>
              <a:rPr lang="en-US" sz="2600" u="sng" dirty="0" err="1"/>
              <a:t>Reaserch</a:t>
            </a:r>
            <a:r>
              <a:rPr lang="en-US" sz="2600" u="sng" dirty="0"/>
              <a:t> question: </a:t>
            </a:r>
          </a:p>
          <a:p>
            <a:pPr marL="45720" indent="0">
              <a:buNone/>
            </a:pPr>
            <a:r>
              <a:rPr lang="en-US" sz="2600" dirty="0"/>
              <a:t> </a:t>
            </a:r>
            <a:r>
              <a:rPr lang="en-US" sz="2600" b="1" dirty="0"/>
              <a:t>How do women working in KTVs deal with the social and moral rule that condemns  prostitution activities and what does this rule become in the context of the KTV ? </a:t>
            </a:r>
          </a:p>
          <a:p>
            <a:pPr marL="45720" indent="0">
              <a:buNone/>
            </a:pPr>
            <a:r>
              <a:rPr lang="en-US" sz="2600" dirty="0"/>
              <a:t>Underlying issues : </a:t>
            </a:r>
          </a:p>
          <a:p>
            <a:pPr>
              <a:spcBef>
                <a:spcPts val="600"/>
              </a:spcBef>
              <a:buFontTx/>
              <a:buChar char="-"/>
            </a:pPr>
            <a:r>
              <a:rPr lang="en-US" sz="2600" dirty="0"/>
              <a:t>What is prostitution and what is not ? </a:t>
            </a:r>
          </a:p>
          <a:p>
            <a:pPr>
              <a:spcBef>
                <a:spcPts val="600"/>
              </a:spcBef>
              <a:buFontTx/>
              <a:buChar char="-"/>
            </a:pPr>
            <a:r>
              <a:rPr lang="en-US" sz="2600" dirty="0"/>
              <a:t>How are norms produced ? </a:t>
            </a:r>
          </a:p>
          <a:p>
            <a:pPr>
              <a:spcBef>
                <a:spcPts val="600"/>
              </a:spcBef>
              <a:buFontTx/>
              <a:buChar char="-"/>
            </a:pPr>
            <a:endParaRPr lang="en-US" sz="2600" dirty="0"/>
          </a:p>
          <a:p>
            <a:pPr marL="45720" lvl="0" indent="0">
              <a:buNone/>
            </a:pPr>
            <a:r>
              <a:rPr lang="en-US" sz="2600" b="1" dirty="0">
                <a:solidFill>
                  <a:schemeClr val="accent1"/>
                </a:solidFill>
              </a:rPr>
              <a:t>I </a:t>
            </a:r>
            <a:r>
              <a:rPr lang="en-US" sz="2600" dirty="0"/>
              <a:t>- the role of feelings in labelling a relationship as a prostitution one or not </a:t>
            </a:r>
            <a:endParaRPr lang="fr-FR" sz="2600" dirty="0"/>
          </a:p>
          <a:p>
            <a:pPr marL="45720" lvl="0" indent="0">
              <a:buNone/>
            </a:pPr>
            <a:r>
              <a:rPr lang="en-US" sz="2600" b="1" dirty="0">
                <a:solidFill>
                  <a:schemeClr val="accent1"/>
                </a:solidFill>
              </a:rPr>
              <a:t>II </a:t>
            </a:r>
            <a:r>
              <a:rPr lang="en-US" sz="2600" dirty="0"/>
              <a:t>- how do the two protagonists of a relationship negotiate the emotions that will run between them and the reciprocal obligations that go with these emotions</a:t>
            </a:r>
          </a:p>
          <a:p>
            <a:pPr marL="45720" lvl="0" indent="0">
              <a:buNone/>
            </a:pPr>
            <a:r>
              <a:rPr lang="en-US" sz="2600" b="1" dirty="0">
                <a:solidFill>
                  <a:schemeClr val="accent1"/>
                </a:solidFill>
              </a:rPr>
              <a:t>III</a:t>
            </a:r>
            <a:r>
              <a:rPr lang="en-US" sz="2600" dirty="0"/>
              <a:t> - how new local “feeling rules” [Hochschild, 1979] are created among women working in the KTV, that will serve as a neutralization of the big social rule that condemns prostitution</a:t>
            </a:r>
            <a:endParaRPr lang="fr-FR" sz="2600" dirty="0"/>
          </a:p>
          <a:p>
            <a:pPr>
              <a:spcBef>
                <a:spcPts val="600"/>
              </a:spcBef>
              <a:buFontTx/>
              <a:buChar char="-"/>
            </a:pPr>
            <a:endParaRPr lang="en-US" dirty="0"/>
          </a:p>
          <a:p>
            <a:pPr marL="45720" indent="0">
              <a:buNone/>
            </a:pPr>
            <a:endParaRPr lang="fr-FR"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381000"/>
            <a:ext cx="9906000" cy="606228"/>
          </a:xfrm>
        </p:spPr>
        <p:txBody>
          <a:bodyPr>
            <a:normAutofit/>
          </a:bodyPr>
          <a:lstStyle/>
          <a:p>
            <a:r>
              <a:rPr lang="fr-FR" dirty="0"/>
              <a:t>FIELDWORK (1) </a:t>
            </a:r>
          </a:p>
        </p:txBody>
      </p:sp>
      <p:sp>
        <p:nvSpPr>
          <p:cNvPr id="6" name="Espace réservé du contenu 5">
            <a:extLst>
              <a:ext uri="{FF2B5EF4-FFF2-40B4-BE49-F238E27FC236}">
                <a16:creationId xmlns:a16="http://schemas.microsoft.com/office/drawing/2014/main" id="{BDA50358-A290-495A-8015-652D20189EFC}"/>
              </a:ext>
            </a:extLst>
          </p:cNvPr>
          <p:cNvSpPr>
            <a:spLocks noGrp="1"/>
          </p:cNvSpPr>
          <p:nvPr>
            <p:ph idx="1"/>
          </p:nvPr>
        </p:nvSpPr>
        <p:spPr>
          <a:xfrm>
            <a:off x="1295400" y="1068149"/>
            <a:ext cx="9601200" cy="5332651"/>
          </a:xfrm>
        </p:spPr>
        <p:txBody>
          <a:bodyPr>
            <a:normAutofit/>
          </a:bodyPr>
          <a:lstStyle/>
          <a:p>
            <a:r>
              <a:rPr lang="en-US" u="sng" dirty="0"/>
              <a:t>10 life stories interviews </a:t>
            </a:r>
          </a:p>
          <a:p>
            <a:pPr marL="45720" indent="0">
              <a:buNone/>
            </a:pPr>
            <a:r>
              <a:rPr lang="en-US" dirty="0"/>
              <a:t>-  women aged 22 to 52 y. o., </a:t>
            </a:r>
          </a:p>
          <a:p>
            <a:pPr>
              <a:spcBef>
                <a:spcPts val="600"/>
              </a:spcBef>
              <a:buFontTx/>
              <a:buChar char="-"/>
            </a:pPr>
            <a:r>
              <a:rPr lang="en-US" dirty="0"/>
              <a:t>rural origin, low level of qualification</a:t>
            </a:r>
          </a:p>
          <a:p>
            <a:pPr>
              <a:spcBef>
                <a:spcPts val="600"/>
              </a:spcBef>
              <a:buFontTx/>
              <a:buChar char="-"/>
            </a:pPr>
            <a:endParaRPr lang="en-US" dirty="0"/>
          </a:p>
          <a:p>
            <a:pPr>
              <a:spcBef>
                <a:spcPts val="600"/>
              </a:spcBef>
              <a:buFontTx/>
              <a:buChar char="-"/>
            </a:pPr>
            <a:endParaRPr lang="en-US" dirty="0"/>
          </a:p>
          <a:p>
            <a:pPr>
              <a:spcBef>
                <a:spcPts val="600"/>
              </a:spcBef>
            </a:pPr>
            <a:r>
              <a:rPr lang="en-US" u="sng" dirty="0"/>
              <a:t>Biographical careers </a:t>
            </a:r>
          </a:p>
          <a:p>
            <a:pPr>
              <a:spcBef>
                <a:spcPts val="600"/>
              </a:spcBef>
              <a:buFontTx/>
              <a:buChar char="-"/>
            </a:pPr>
            <a:r>
              <a:rPr lang="en-US" dirty="0"/>
              <a:t>multiple experiences of work in different cities  : experiences of discriminations based on their gender and their migrant status</a:t>
            </a:r>
          </a:p>
          <a:p>
            <a:pPr>
              <a:spcBef>
                <a:spcPts val="600"/>
              </a:spcBef>
              <a:buFontTx/>
              <a:buChar char="-"/>
            </a:pPr>
            <a:r>
              <a:rPr lang="en-US" dirty="0"/>
              <a:t>vulnerability to uncertainty [</a:t>
            </a:r>
            <a:r>
              <a:rPr lang="en-US" dirty="0" err="1"/>
              <a:t>Roulleau</a:t>
            </a:r>
            <a:r>
              <a:rPr lang="en-US" dirty="0"/>
              <a:t>-Berger, 2010]</a:t>
            </a:r>
          </a:p>
          <a:p>
            <a:pPr>
              <a:spcBef>
                <a:spcPts val="600"/>
              </a:spcBef>
              <a:buFontTx/>
              <a:buChar char="-"/>
            </a:pPr>
            <a:r>
              <a:rPr lang="en-US" dirty="0"/>
              <a:t> encounter with another woman working in a KTV</a:t>
            </a:r>
            <a:endParaRPr lang="en-US" sz="2600" dirty="0"/>
          </a:p>
        </p:txBody>
      </p:sp>
    </p:spTree>
    <p:extLst>
      <p:ext uri="{BB962C8B-B14F-4D97-AF65-F5344CB8AC3E}">
        <p14:creationId xmlns:p14="http://schemas.microsoft.com/office/powerpoint/2010/main" val="53936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381000"/>
            <a:ext cx="9906000" cy="606228"/>
          </a:xfrm>
        </p:spPr>
        <p:txBody>
          <a:bodyPr>
            <a:normAutofit/>
          </a:bodyPr>
          <a:lstStyle/>
          <a:p>
            <a:r>
              <a:rPr lang="fr-FR" dirty="0"/>
              <a:t>KTV and prostitution </a:t>
            </a:r>
          </a:p>
        </p:txBody>
      </p:sp>
      <p:pic>
        <p:nvPicPr>
          <p:cNvPr id="4" name="Espace réservé du contenu 3">
            <a:extLst>
              <a:ext uri="{FF2B5EF4-FFF2-40B4-BE49-F238E27FC236}">
                <a16:creationId xmlns:a16="http://schemas.microsoft.com/office/drawing/2014/main" id="{699C50F4-105A-49DB-A10D-FFCC1FB58E1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448" t="16912" r="18215" b="13061"/>
          <a:stretch/>
        </p:blipFill>
        <p:spPr>
          <a:xfrm rot="5400000">
            <a:off x="9268905" y="1319130"/>
            <a:ext cx="2630078" cy="2799762"/>
          </a:xfrm>
        </p:spPr>
      </p:pic>
      <p:pic>
        <p:nvPicPr>
          <p:cNvPr id="11" name="Image 10">
            <a:extLst>
              <a:ext uri="{FF2B5EF4-FFF2-40B4-BE49-F238E27FC236}">
                <a16:creationId xmlns:a16="http://schemas.microsoft.com/office/drawing/2014/main" id="{B234B19B-13FC-4E58-932D-82A4AB7759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5595" y="1681376"/>
            <a:ext cx="4639820" cy="3479865"/>
          </a:xfrm>
          <a:prstGeom prst="rect">
            <a:avLst/>
          </a:prstGeom>
        </p:spPr>
      </p:pic>
      <p:pic>
        <p:nvPicPr>
          <p:cNvPr id="13" name="Image 12">
            <a:extLst>
              <a:ext uri="{FF2B5EF4-FFF2-40B4-BE49-F238E27FC236}">
                <a16:creationId xmlns:a16="http://schemas.microsoft.com/office/drawing/2014/main" id="{32932892-D18F-48DB-AF22-D383C0CFB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7921" y="1757918"/>
            <a:ext cx="4756215" cy="3567161"/>
          </a:xfrm>
          <a:prstGeom prst="rect">
            <a:avLst/>
          </a:prstGeom>
        </p:spPr>
      </p:pic>
    </p:spTree>
    <p:extLst>
      <p:ext uri="{BB962C8B-B14F-4D97-AF65-F5344CB8AC3E}">
        <p14:creationId xmlns:p14="http://schemas.microsoft.com/office/powerpoint/2010/main" val="279667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231" y="126476"/>
            <a:ext cx="12622491" cy="721936"/>
          </a:xfrm>
        </p:spPr>
        <p:txBody>
          <a:bodyPr>
            <a:normAutofit fontScale="90000"/>
          </a:bodyPr>
          <a:lstStyle/>
          <a:p>
            <a:r>
              <a:rPr lang="fr-FR" u="sng" dirty="0">
                <a:effectLst/>
              </a:rPr>
              <a:t>1. </a:t>
            </a:r>
            <a:r>
              <a:rPr lang="fr-FR" u="sng" dirty="0" err="1">
                <a:effectLst/>
              </a:rPr>
              <a:t>Sexual</a:t>
            </a:r>
            <a:r>
              <a:rPr lang="fr-FR" u="sng" dirty="0">
                <a:effectLst/>
              </a:rPr>
              <a:t> morals, </a:t>
            </a:r>
            <a:r>
              <a:rPr lang="fr-FR" u="sng" dirty="0" err="1">
                <a:effectLst/>
              </a:rPr>
              <a:t>intimate</a:t>
            </a:r>
            <a:r>
              <a:rPr lang="fr-FR" u="sng" dirty="0">
                <a:effectLst/>
              </a:rPr>
              <a:t> feelings and </a:t>
            </a:r>
            <a:r>
              <a:rPr lang="fr-FR" u="sng" dirty="0" err="1">
                <a:effectLst/>
              </a:rPr>
              <a:t>relationship</a:t>
            </a:r>
            <a:r>
              <a:rPr lang="fr-FR" u="sng" dirty="0">
                <a:effectLst/>
              </a:rPr>
              <a:t> labels</a:t>
            </a:r>
            <a:endParaRPr lang="fr-FR" dirty="0"/>
          </a:p>
        </p:txBody>
      </p:sp>
      <p:sp>
        <p:nvSpPr>
          <p:cNvPr id="5" name="Espace réservé du contenu 4">
            <a:extLst>
              <a:ext uri="{FF2B5EF4-FFF2-40B4-BE49-F238E27FC236}">
                <a16:creationId xmlns:a16="http://schemas.microsoft.com/office/drawing/2014/main" id="{68FABD19-316F-48A5-A527-270BF3DAEA41}"/>
              </a:ext>
            </a:extLst>
          </p:cNvPr>
          <p:cNvSpPr>
            <a:spLocks noGrp="1"/>
          </p:cNvSpPr>
          <p:nvPr>
            <p:ph sz="half" idx="1"/>
          </p:nvPr>
        </p:nvSpPr>
        <p:spPr>
          <a:xfrm>
            <a:off x="490195" y="1140642"/>
            <a:ext cx="10944518" cy="5439267"/>
          </a:xfrm>
        </p:spPr>
        <p:txBody>
          <a:bodyPr>
            <a:normAutofit/>
          </a:bodyPr>
          <a:lstStyle/>
          <a:p>
            <a:pPr algn="just"/>
            <a:r>
              <a:rPr lang="en-US" dirty="0"/>
              <a:t>Viviana </a:t>
            </a:r>
            <a:r>
              <a:rPr lang="en-US" dirty="0" err="1"/>
              <a:t>Zelizer</a:t>
            </a:r>
            <a:r>
              <a:rPr lang="en-US" dirty="0"/>
              <a:t> [2005] : that there is a very widespread belief that intimate relationships and economic transactions belong to </a:t>
            </a:r>
            <a:r>
              <a:rPr lang="en-US" i="1" dirty="0"/>
              <a:t>separate spheres</a:t>
            </a:r>
            <a:r>
              <a:rPr lang="en-US" dirty="0"/>
              <a:t>. The first sphere being a sphere of emotions, feelings and solidarity, the second one a sphere of calculation and efficiency: this belief also go with a strong normative injunction that these two spheres SHOULD remain separate and never merge. </a:t>
            </a:r>
            <a:endParaRPr lang="fr-FR" dirty="0"/>
          </a:p>
          <a:p>
            <a:r>
              <a:rPr lang="en-US" dirty="0"/>
              <a:t>In that perspective, intimate feelings like attachment, friendship, let alone love, cannot occur in prostitution relations: the occurrence of these feelings in relations guided by the quest for profit can only be instrumental and their authenticity is therefore suspicious.</a:t>
            </a:r>
          </a:p>
          <a:p>
            <a:r>
              <a:rPr lang="fr-FR" dirty="0"/>
              <a:t>    </a:t>
            </a:r>
            <a:r>
              <a:rPr lang="fr-FR" b="1" dirty="0"/>
              <a:t>The identification of </a:t>
            </a:r>
            <a:r>
              <a:rPr lang="fr-FR" b="1" dirty="0" err="1"/>
              <a:t>emotions</a:t>
            </a:r>
            <a:r>
              <a:rPr lang="fr-FR" b="1" dirty="0"/>
              <a:t> </a:t>
            </a:r>
            <a:r>
              <a:rPr lang="fr-FR" b="1" dirty="0" err="1"/>
              <a:t>that</a:t>
            </a:r>
            <a:r>
              <a:rPr lang="fr-FR" b="1" dirty="0"/>
              <a:t> run </a:t>
            </a:r>
            <a:r>
              <a:rPr lang="fr-FR" b="1" dirty="0" err="1"/>
              <a:t>through</a:t>
            </a:r>
            <a:r>
              <a:rPr lang="fr-FR" b="1" dirty="0"/>
              <a:t> a </a:t>
            </a:r>
            <a:r>
              <a:rPr lang="fr-FR" b="1" dirty="0" err="1"/>
              <a:t>relationship</a:t>
            </a:r>
            <a:r>
              <a:rPr lang="fr-FR" b="1" dirty="0"/>
              <a:t> </a:t>
            </a:r>
            <a:r>
              <a:rPr lang="fr-FR" b="1" dirty="0" err="1"/>
              <a:t>is</a:t>
            </a:r>
            <a:r>
              <a:rPr lang="fr-FR" b="1" dirty="0"/>
              <a:t> a </a:t>
            </a:r>
            <a:r>
              <a:rPr lang="fr-FR" b="1" dirty="0" err="1"/>
              <a:t>way</a:t>
            </a:r>
            <a:r>
              <a:rPr lang="fr-FR" b="1" dirty="0"/>
              <a:t>, for </a:t>
            </a:r>
            <a:r>
              <a:rPr lang="fr-FR" b="1" dirty="0" err="1"/>
              <a:t>its</a:t>
            </a:r>
            <a:r>
              <a:rPr lang="fr-FR" b="1" dirty="0"/>
              <a:t> participants, to label </a:t>
            </a:r>
            <a:r>
              <a:rPr lang="fr-FR" b="1" dirty="0" err="1"/>
              <a:t>it</a:t>
            </a:r>
            <a:r>
              <a:rPr lang="fr-FR" b="1" dirty="0"/>
              <a:t>. </a:t>
            </a:r>
          </a:p>
          <a:p>
            <a:r>
              <a:rPr lang="en-US" dirty="0"/>
              <a:t>Arlie Hochschild [1979] : </a:t>
            </a:r>
            <a:r>
              <a:rPr lang="en-US" i="1" dirty="0"/>
              <a:t>feeling rules </a:t>
            </a:r>
            <a:r>
              <a:rPr lang="en-US" dirty="0"/>
              <a:t>are linked to specific situations and individuals conduct an </a:t>
            </a:r>
            <a:r>
              <a:rPr lang="en-US" i="1" dirty="0"/>
              <a:t>emotional work </a:t>
            </a:r>
            <a:r>
              <a:rPr lang="en-US" dirty="0"/>
              <a:t>to adapt their feelings to have them match what they are supposed to feel.</a:t>
            </a:r>
          </a:p>
          <a:p>
            <a:r>
              <a:rPr lang="en-US" dirty="0"/>
              <a:t>  </a:t>
            </a:r>
            <a:r>
              <a:rPr lang="en-US" b="1" dirty="0"/>
              <a:t>Different feeling rules are associated with these different relationship labels. By negotiating this label, participant to a relationship also negotiate the emotions that run between them.</a:t>
            </a:r>
            <a:endParaRPr lang="fr-FR" b="1" dirty="0"/>
          </a:p>
        </p:txBody>
      </p:sp>
      <p:sp>
        <p:nvSpPr>
          <p:cNvPr id="3" name="Flèche : droite 2">
            <a:extLst>
              <a:ext uri="{FF2B5EF4-FFF2-40B4-BE49-F238E27FC236}">
                <a16:creationId xmlns:a16="http://schemas.microsoft.com/office/drawing/2014/main" id="{685FCA21-2778-4C84-8385-2FECB8544442}"/>
              </a:ext>
            </a:extLst>
          </p:cNvPr>
          <p:cNvSpPr/>
          <p:nvPr/>
        </p:nvSpPr>
        <p:spPr>
          <a:xfrm>
            <a:off x="622168" y="3874416"/>
            <a:ext cx="282804" cy="160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droite 5">
            <a:extLst>
              <a:ext uri="{FF2B5EF4-FFF2-40B4-BE49-F238E27FC236}">
                <a16:creationId xmlns:a16="http://schemas.microsoft.com/office/drawing/2014/main" id="{547640A8-39B7-4BEA-A03D-1B258C80C725}"/>
              </a:ext>
            </a:extLst>
          </p:cNvPr>
          <p:cNvSpPr/>
          <p:nvPr/>
        </p:nvSpPr>
        <p:spPr>
          <a:xfrm>
            <a:off x="622168" y="5429839"/>
            <a:ext cx="282804" cy="160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814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366" y="641022"/>
            <a:ext cx="11708092" cy="706077"/>
          </a:xfrm>
        </p:spPr>
        <p:txBody>
          <a:bodyPr>
            <a:normAutofit fontScale="90000"/>
          </a:bodyPr>
          <a:lstStyle/>
          <a:p>
            <a:r>
              <a:rPr lang="fr-FR" u="sng" dirty="0">
                <a:effectLst/>
              </a:rPr>
              <a:t>2. </a:t>
            </a:r>
            <a:r>
              <a:rPr lang="fr-FR" u="sng" dirty="0" err="1">
                <a:effectLst/>
              </a:rPr>
              <a:t>Economic</a:t>
            </a:r>
            <a:r>
              <a:rPr lang="fr-FR" u="sng" dirty="0">
                <a:effectLst/>
              </a:rPr>
              <a:t> transactions</a:t>
            </a:r>
            <a:r>
              <a:rPr lang="en-US" u="sng" dirty="0">
                <a:effectLst/>
              </a:rPr>
              <a:t> as a medium for emotional communication</a:t>
            </a:r>
            <a:br>
              <a:rPr lang="fr-FR" dirty="0">
                <a:effectLst/>
              </a:rPr>
            </a:br>
            <a:endParaRPr lang="fr-FR" noProof="1"/>
          </a:p>
        </p:txBody>
      </p:sp>
      <p:sp>
        <p:nvSpPr>
          <p:cNvPr id="3" name="Espace réservé de contenu 2"/>
          <p:cNvSpPr>
            <a:spLocks noGrp="1"/>
          </p:cNvSpPr>
          <p:nvPr>
            <p:ph sz="half" idx="1"/>
          </p:nvPr>
        </p:nvSpPr>
        <p:spPr>
          <a:xfrm>
            <a:off x="927755" y="1116608"/>
            <a:ext cx="9488864" cy="4181256"/>
          </a:xfrm>
        </p:spPr>
        <p:txBody>
          <a:bodyPr>
            <a:normAutofit/>
          </a:bodyPr>
          <a:lstStyle/>
          <a:p>
            <a:pPr algn="just"/>
            <a:r>
              <a:rPr lang="en-US" dirty="0" err="1"/>
              <a:t>Jingjie</a:t>
            </a:r>
            <a:r>
              <a:rPr lang="en-US" dirty="0"/>
              <a:t> :</a:t>
            </a:r>
          </a:p>
          <a:p>
            <a:pPr marL="45720" indent="0">
              <a:buNone/>
            </a:pPr>
            <a:r>
              <a:rPr lang="en-US" sz="2400" dirty="0"/>
              <a:t>“ </a:t>
            </a:r>
            <a:r>
              <a:rPr lang="en-US" dirty="0"/>
              <a:t>I asked him for just several hundred, but he refused me. Did he really want to be with me? I asked him this question, he said yes, he was sincere about our relationship. I asked: “If you are really good to me, why not give me just several hundred?” It’s because of you that I didn’t spend the New Year with my parents. I spent it with you here. I had no money to return. I had no face to meet my parents. […]</a:t>
            </a:r>
          </a:p>
          <a:p>
            <a:pPr marL="45720" indent="0">
              <a:buNone/>
            </a:pPr>
            <a:r>
              <a:rPr lang="en-US" dirty="0"/>
              <a:t>A sister persuaded me: “Don’t make a fool of yourself. What could you get from living with him ? he is cheating you every day. And you give him money, subsidizing yourself. How does he spend your money, do you know that?” “He gives all the money from you to his wife and child. He didn’t spend anything for you. </a:t>
            </a:r>
            <a:endParaRPr lang="fr-FR" dirty="0"/>
          </a:p>
          <a:p>
            <a:pPr marL="45720" indent="0">
              <a:buNone/>
            </a:pPr>
            <a:r>
              <a:rPr lang="en-US" dirty="0"/>
              <a:t>I thought she was right. Finally I felt this relationship was meaningless, he has a wife and a son. I didn’t want to be a mistress. I gave up.”</a:t>
            </a:r>
          </a:p>
          <a:p>
            <a:pPr marL="45720" indent="0">
              <a:buNone/>
            </a:pPr>
            <a:endParaRPr lang="en-US" dirty="0"/>
          </a:p>
          <a:p>
            <a:pPr marL="45720" indent="0">
              <a:buNone/>
            </a:pPr>
            <a:endParaRPr lang="fr-FR" dirty="0"/>
          </a:p>
          <a:p>
            <a:pPr marL="45720" indent="0">
              <a:buNone/>
            </a:pPr>
            <a:endParaRPr lang="fr-FR" sz="2400" dirty="0"/>
          </a:p>
        </p:txBody>
      </p:sp>
      <p:sp>
        <p:nvSpPr>
          <p:cNvPr id="4" name="ZoneTexte 3">
            <a:extLst>
              <a:ext uri="{FF2B5EF4-FFF2-40B4-BE49-F238E27FC236}">
                <a16:creationId xmlns:a16="http://schemas.microsoft.com/office/drawing/2014/main" id="{701C0C15-9214-492A-BA2A-F9500572601D}"/>
              </a:ext>
            </a:extLst>
          </p:cNvPr>
          <p:cNvSpPr txBox="1"/>
          <p:nvPr/>
        </p:nvSpPr>
        <p:spPr>
          <a:xfrm>
            <a:off x="405353" y="5335571"/>
            <a:ext cx="11425286" cy="923330"/>
          </a:xfrm>
          <a:prstGeom prst="rect">
            <a:avLst/>
          </a:prstGeom>
          <a:noFill/>
        </p:spPr>
        <p:txBody>
          <a:bodyPr wrap="square" rtlCol="0">
            <a:spAutoFit/>
          </a:bodyPr>
          <a:lstStyle/>
          <a:p>
            <a:r>
              <a:rPr lang="en-US" b="1" dirty="0"/>
              <a:t>  In the end, the stigma lying on relations established in the KTV is quite heavy, its power in framing the relations as prostitution is strong and hampers the efforts to label the relations as socially legitimate ones. </a:t>
            </a:r>
            <a:endParaRPr lang="fr-FR" dirty="0"/>
          </a:p>
          <a:p>
            <a:endParaRPr lang="fr-FR" dirty="0"/>
          </a:p>
        </p:txBody>
      </p:sp>
      <p:sp>
        <p:nvSpPr>
          <p:cNvPr id="5" name="Flèche : droite 4">
            <a:extLst>
              <a:ext uri="{FF2B5EF4-FFF2-40B4-BE49-F238E27FC236}">
                <a16:creationId xmlns:a16="http://schemas.microsoft.com/office/drawing/2014/main" id="{38A69454-F1CF-4E5C-BCEC-E22B9CC4A4C5}"/>
              </a:ext>
            </a:extLst>
          </p:cNvPr>
          <p:cNvSpPr/>
          <p:nvPr/>
        </p:nvSpPr>
        <p:spPr>
          <a:xfrm>
            <a:off x="197963" y="5429839"/>
            <a:ext cx="263950" cy="221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373" y="381000"/>
            <a:ext cx="11896627" cy="542827"/>
          </a:xfrm>
        </p:spPr>
        <p:txBody>
          <a:bodyPr>
            <a:normAutofit/>
          </a:bodyPr>
          <a:lstStyle/>
          <a:p>
            <a:pPr lvl="0"/>
            <a:r>
              <a:rPr lang="en-US" u="sng" dirty="0">
                <a:effectLst/>
              </a:rPr>
              <a:t>3. Local feeling rules vs dominant sexual morals</a:t>
            </a:r>
            <a:endParaRPr lang="fr-FR" u="sng" dirty="0">
              <a:effectLst/>
            </a:endParaRPr>
          </a:p>
        </p:txBody>
      </p:sp>
      <p:sp>
        <p:nvSpPr>
          <p:cNvPr id="5" name="Espace réservé du contenu 4">
            <a:extLst>
              <a:ext uri="{FF2B5EF4-FFF2-40B4-BE49-F238E27FC236}">
                <a16:creationId xmlns:a16="http://schemas.microsoft.com/office/drawing/2014/main" id="{68FABD19-316F-48A5-A527-270BF3DAEA41}"/>
              </a:ext>
            </a:extLst>
          </p:cNvPr>
          <p:cNvSpPr>
            <a:spLocks noGrp="1"/>
          </p:cNvSpPr>
          <p:nvPr>
            <p:ph sz="half" idx="1"/>
          </p:nvPr>
        </p:nvSpPr>
        <p:spPr>
          <a:xfrm>
            <a:off x="1295399" y="923827"/>
            <a:ext cx="10035619" cy="5019773"/>
          </a:xfrm>
        </p:spPr>
        <p:txBody>
          <a:bodyPr>
            <a:normAutofit/>
          </a:bodyPr>
          <a:lstStyle/>
          <a:p>
            <a:endParaRPr lang="en-US" dirty="0"/>
          </a:p>
          <a:p>
            <a:r>
              <a:rPr lang="en-US" sz="2200" dirty="0"/>
              <a:t>This experience has changed the meaning </a:t>
            </a:r>
            <a:r>
              <a:rPr lang="en-US" sz="2200" dirty="0" err="1"/>
              <a:t>Jingjie</a:t>
            </a:r>
            <a:r>
              <a:rPr lang="en-US" sz="2200" dirty="0"/>
              <a:t> grants to relationship she forms in the KTV :</a:t>
            </a:r>
          </a:p>
          <a:p>
            <a:endParaRPr lang="en-US" sz="100" dirty="0"/>
          </a:p>
          <a:p>
            <a:pPr marL="45720" indent="0" algn="just">
              <a:buNone/>
            </a:pPr>
            <a:r>
              <a:rPr lang="en-US" sz="2200" dirty="0"/>
              <a:t>“It is just like staying with your boyfriend, although we are not together every day. Only he has his own family. You don’t have a future. It is a bit like boyfriend and girlfriend relations. The only difference is that you could not get married.”</a:t>
            </a:r>
          </a:p>
          <a:p>
            <a:pPr marL="45720" indent="0" algn="just">
              <a:buNone/>
            </a:pPr>
            <a:endParaRPr lang="fr-FR" sz="2400" dirty="0"/>
          </a:p>
          <a:p>
            <a:pPr marL="45720" indent="0" algn="just">
              <a:buNone/>
            </a:pPr>
            <a:r>
              <a:rPr lang="en-US" dirty="0"/>
              <a:t>	</a:t>
            </a:r>
            <a:r>
              <a:rPr lang="en-US" sz="2200" dirty="0"/>
              <a:t>Feelings can now be part of the relation but it doesn’t grant it a higher subjective or social value. Jing Yu has established a hierarchy where her family ties are more valuable than any ties she will form in the KTV context.          </a:t>
            </a:r>
          </a:p>
        </p:txBody>
      </p:sp>
      <p:sp>
        <p:nvSpPr>
          <p:cNvPr id="3" name="Flèche : droite 2">
            <a:extLst>
              <a:ext uri="{FF2B5EF4-FFF2-40B4-BE49-F238E27FC236}">
                <a16:creationId xmlns:a16="http://schemas.microsoft.com/office/drawing/2014/main" id="{4C3E1F05-D316-47E4-8FEC-8C2491295EE5}"/>
              </a:ext>
            </a:extLst>
          </p:cNvPr>
          <p:cNvSpPr/>
          <p:nvPr/>
        </p:nvSpPr>
        <p:spPr>
          <a:xfrm>
            <a:off x="1615910" y="4239705"/>
            <a:ext cx="377072" cy="235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04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56" y="428134"/>
            <a:ext cx="11915480" cy="542827"/>
          </a:xfrm>
        </p:spPr>
        <p:txBody>
          <a:bodyPr>
            <a:normAutofit/>
          </a:bodyPr>
          <a:lstStyle/>
          <a:p>
            <a:pPr lvl="0"/>
            <a:r>
              <a:rPr lang="en-US" u="sng" dirty="0">
                <a:effectLst/>
              </a:rPr>
              <a:t>3. Local feeling rules vs dominant sexual morals</a:t>
            </a:r>
            <a:endParaRPr lang="fr-FR" dirty="0">
              <a:effectLst/>
            </a:endParaRPr>
          </a:p>
        </p:txBody>
      </p:sp>
      <p:sp>
        <p:nvSpPr>
          <p:cNvPr id="5" name="Espace réservé du contenu 4">
            <a:extLst>
              <a:ext uri="{FF2B5EF4-FFF2-40B4-BE49-F238E27FC236}">
                <a16:creationId xmlns:a16="http://schemas.microsoft.com/office/drawing/2014/main" id="{68FABD19-316F-48A5-A527-270BF3DAEA41}"/>
              </a:ext>
            </a:extLst>
          </p:cNvPr>
          <p:cNvSpPr>
            <a:spLocks noGrp="1"/>
          </p:cNvSpPr>
          <p:nvPr>
            <p:ph sz="half" idx="1"/>
          </p:nvPr>
        </p:nvSpPr>
        <p:spPr>
          <a:xfrm>
            <a:off x="593889" y="1244339"/>
            <a:ext cx="10614581" cy="4699262"/>
          </a:xfrm>
        </p:spPr>
        <p:txBody>
          <a:bodyPr>
            <a:normAutofit lnSpcReduction="10000"/>
          </a:bodyPr>
          <a:lstStyle/>
          <a:p>
            <a:r>
              <a:rPr lang="en-US" sz="2400" dirty="0"/>
              <a:t>Displacement of social proscriptions attached to prostitution :</a:t>
            </a:r>
            <a:r>
              <a:rPr lang="en-US" sz="2800" dirty="0"/>
              <a:t> </a:t>
            </a:r>
            <a:r>
              <a:rPr lang="en-US" sz="2400" dirty="0"/>
              <a:t>feelings for clients are socially accepted, but only if they don’t endanger prior family relations. </a:t>
            </a:r>
            <a:endParaRPr lang="fr-FR" sz="2800" dirty="0"/>
          </a:p>
          <a:p>
            <a:r>
              <a:rPr lang="en-US" sz="2400" dirty="0" err="1"/>
              <a:t>Gujie</a:t>
            </a:r>
            <a:r>
              <a:rPr lang="en-US" sz="2400" dirty="0"/>
              <a:t> :</a:t>
            </a:r>
          </a:p>
          <a:p>
            <a:pPr marL="45720" indent="0" algn="just">
              <a:buNone/>
            </a:pPr>
            <a:r>
              <a:rPr lang="en-US" dirty="0"/>
              <a:t>“Some women in this trade are detestable. Some woman share their earnings with one man rather than their child, which I think is a terrible behavior. One woman named *** does such kind of thing. She shares her earnings here with one man for him to set up a store, but later he will leave her. She has experienced so many difficulties to earn such kind of money here. Before her husband found other women and she still work hard to earn money. Now her life is so difficult, why she still believes the man and uses her earning to support him to set up a store. I think she is so detestable that there is no need for us to take compassion on her.”</a:t>
            </a:r>
            <a:endParaRPr lang="fr-FR" dirty="0"/>
          </a:p>
          <a:p>
            <a:r>
              <a:rPr lang="fr-FR" sz="2400" dirty="0"/>
              <a:t> </a:t>
            </a:r>
            <a:r>
              <a:rPr lang="fr-FR" sz="2400" dirty="0" err="1"/>
              <a:t>Sex</a:t>
            </a:r>
            <a:r>
              <a:rPr lang="fr-FR" sz="2400" dirty="0"/>
              <a:t> </a:t>
            </a:r>
            <a:r>
              <a:rPr lang="fr-FR" sz="2400" dirty="0" err="1"/>
              <a:t>work</a:t>
            </a:r>
            <a:r>
              <a:rPr lang="fr-FR" sz="2400" dirty="0"/>
              <a:t> as a </a:t>
            </a:r>
            <a:r>
              <a:rPr lang="fr-FR" sz="2400" dirty="0" err="1"/>
              <a:t>means</a:t>
            </a:r>
            <a:r>
              <a:rPr lang="fr-FR" sz="2400" dirty="0"/>
              <a:t> for </a:t>
            </a:r>
            <a:r>
              <a:rPr lang="fr-FR" sz="2400" dirty="0" err="1"/>
              <a:t>supporting</a:t>
            </a:r>
            <a:r>
              <a:rPr lang="fr-FR" sz="2400" dirty="0"/>
              <a:t> the </a:t>
            </a:r>
            <a:r>
              <a:rPr lang="fr-FR" sz="2400" dirty="0" err="1"/>
              <a:t>family</a:t>
            </a:r>
            <a:r>
              <a:rPr lang="fr-FR" sz="2400" dirty="0"/>
              <a:t> : neutralisation of dominant </a:t>
            </a:r>
            <a:r>
              <a:rPr lang="fr-FR" sz="2400" dirty="0" err="1"/>
              <a:t>sexual</a:t>
            </a:r>
            <a:r>
              <a:rPr lang="fr-FR" sz="2400" dirty="0"/>
              <a:t> morals</a:t>
            </a:r>
          </a:p>
        </p:txBody>
      </p:sp>
    </p:spTree>
    <p:extLst>
      <p:ext uri="{BB962C8B-B14F-4D97-AF65-F5344CB8AC3E}">
        <p14:creationId xmlns:p14="http://schemas.microsoft.com/office/powerpoint/2010/main" val="338003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4571" y="2737701"/>
            <a:ext cx="9601200" cy="542827"/>
          </a:xfrm>
        </p:spPr>
        <p:txBody>
          <a:bodyPr>
            <a:normAutofit/>
          </a:bodyPr>
          <a:lstStyle/>
          <a:p>
            <a:pPr algn="ctr"/>
            <a:r>
              <a:rPr lang="fr-FR" u="sng" dirty="0">
                <a:effectLst/>
              </a:rPr>
              <a:t>CONCLUSION</a:t>
            </a:r>
            <a:endParaRPr lang="fr-FR" dirty="0"/>
          </a:p>
        </p:txBody>
      </p:sp>
    </p:spTree>
    <p:extLst>
      <p:ext uri="{BB962C8B-B14F-4D97-AF65-F5344CB8AC3E}">
        <p14:creationId xmlns:p14="http://schemas.microsoft.com/office/powerpoint/2010/main" val="17832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dLineBusiness_16x9_TP103031021" id="{8BB067C4-652E-41EE-9EDF-2078839E9EA7}" vid="{DA8AEEB8-CD12-4A86-B158-B02BBBF3F8D2}"/>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Ligne rouge Enterprise (grand écran)</Template>
  <TotalTime>0</TotalTime>
  <Words>1014</Words>
  <Application>Microsoft Office PowerPoint</Application>
  <PresentationFormat>Grand écran</PresentationFormat>
  <Paragraphs>60</Paragraphs>
  <Slides>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Cambria</vt:lpstr>
      <vt:lpstr>Red Line Business 16x9</vt:lpstr>
      <vt:lpstr>Intimate feelings, economic transactions and production of local norms among hostesses working in a KTV in Beijing  </vt:lpstr>
      <vt:lpstr>Introduction </vt:lpstr>
      <vt:lpstr>FIELDWORK (1) </vt:lpstr>
      <vt:lpstr>KTV and prostitution </vt:lpstr>
      <vt:lpstr>1. Sexual morals, intimate feelings and relationship labels</vt:lpstr>
      <vt:lpstr>2. Economic transactions as a medium for emotional communication </vt:lpstr>
      <vt:lpstr>3. Local feeling rules vs dominant sexual morals</vt:lpstr>
      <vt:lpstr>3. Local feeling rules vs dominant sexual morals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2017-11-03T10:12:17Z</dcterms:created>
  <dcterms:modified xsi:type="dcterms:W3CDTF">2018-01-10T17:17:09Z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