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59" r:id="rId10"/>
    <p:sldId id="282" r:id="rId11"/>
    <p:sldId id="267" r:id="rId12"/>
    <p:sldId id="266" r:id="rId13"/>
    <p:sldId id="268" r:id="rId14"/>
    <p:sldId id="274" r:id="rId15"/>
    <p:sldId id="272" r:id="rId16"/>
    <p:sldId id="275" r:id="rId17"/>
    <p:sldId id="284" r:id="rId18"/>
    <p:sldId id="285" r:id="rId19"/>
    <p:sldId id="286" r:id="rId20"/>
    <p:sldId id="269" r:id="rId21"/>
    <p:sldId id="270" r:id="rId22"/>
    <p:sldId id="271" r:id="rId23"/>
    <p:sldId id="276" r:id="rId24"/>
    <p:sldId id="279" r:id="rId25"/>
    <p:sldId id="273" r:id="rId26"/>
    <p:sldId id="277" r:id="rId27"/>
    <p:sldId id="278" r:id="rId28"/>
    <p:sldId id="281" r:id="rId29"/>
    <p:sldId id="283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06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13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46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13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46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32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79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90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96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43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7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955D-B0EC-46D6-97A7-AE3CE80996D9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B9B4-5D85-45F3-88B5-F993B8F7A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69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844408" cy="2262113"/>
          </a:xfrm>
        </p:spPr>
        <p:txBody>
          <a:bodyPr>
            <a:noAutofit/>
          </a:bodyPr>
          <a:lstStyle/>
          <a:p>
            <a:r>
              <a:rPr lang="fr-FR" sz="3600" dirty="0" err="1"/>
              <a:t>Telling</a:t>
            </a:r>
            <a:r>
              <a:rPr lang="fr-FR" sz="3600" dirty="0"/>
              <a:t> love stories </a:t>
            </a:r>
            <a:r>
              <a:rPr lang="fr-FR" sz="3600" dirty="0" err="1"/>
              <a:t>with</a:t>
            </a:r>
            <a:r>
              <a:rPr lang="fr-FR" sz="3600" dirty="0"/>
              <a:t> books, </a:t>
            </a:r>
            <a:r>
              <a:rPr lang="fr-FR" sz="3600" dirty="0" err="1"/>
              <a:t>movies</a:t>
            </a:r>
            <a:r>
              <a:rPr lang="fr-FR" sz="3600" dirty="0"/>
              <a:t>, </a:t>
            </a:r>
            <a:r>
              <a:rPr lang="fr-FR" sz="3600" dirty="0" err="1"/>
              <a:t>series</a:t>
            </a:r>
            <a:r>
              <a:rPr lang="fr-FR" sz="3600" dirty="0"/>
              <a:t> and </a:t>
            </a:r>
            <a:r>
              <a:rPr lang="fr-FR" sz="3600" dirty="0" err="1"/>
              <a:t>songs</a:t>
            </a:r>
            <a:r>
              <a:rPr lang="fr-FR" sz="3600" dirty="0"/>
              <a:t>. The case of French high </a:t>
            </a:r>
            <a:r>
              <a:rPr lang="fr-FR" sz="3600" dirty="0" err="1"/>
              <a:t>school</a:t>
            </a:r>
            <a:r>
              <a:rPr lang="fr-FR" sz="3600" dirty="0"/>
              <a:t> </a:t>
            </a:r>
            <a:r>
              <a:rPr lang="fr-FR" sz="3600" dirty="0" err="1"/>
              <a:t>students</a:t>
            </a:r>
            <a:r>
              <a:rPr lang="fr-FR" sz="3600" dirty="0"/>
              <a:t>, </a:t>
            </a:r>
            <a:r>
              <a:rPr lang="fr-FR" sz="3600" dirty="0" err="1"/>
              <a:t>between</a:t>
            </a:r>
            <a:r>
              <a:rPr lang="fr-FR" sz="3600" dirty="0"/>
              <a:t> </a:t>
            </a:r>
            <a:r>
              <a:rPr lang="fr-FR" sz="3600" dirty="0" err="1"/>
              <a:t>gender</a:t>
            </a:r>
            <a:r>
              <a:rPr lang="fr-FR" sz="3600" dirty="0"/>
              <a:t> </a:t>
            </a:r>
            <a:r>
              <a:rPr lang="fr-FR" sz="3600" dirty="0" err="1"/>
              <a:t>stereotypes</a:t>
            </a:r>
            <a:r>
              <a:rPr lang="fr-FR" sz="3600" dirty="0"/>
              <a:t> and </a:t>
            </a:r>
            <a:r>
              <a:rPr lang="fr-FR" sz="3600" dirty="0" err="1"/>
              <a:t>gender</a:t>
            </a:r>
            <a:r>
              <a:rPr lang="fr-FR" sz="3600" dirty="0"/>
              <a:t> </a:t>
            </a:r>
            <a:r>
              <a:rPr lang="fr-FR" sz="3600" dirty="0" err="1"/>
              <a:t>equality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Viviane Albenga</a:t>
            </a:r>
          </a:p>
          <a:p>
            <a:r>
              <a:rPr lang="fr-FR" dirty="0" err="1"/>
              <a:t>Associate</a:t>
            </a:r>
            <a:r>
              <a:rPr lang="fr-FR" dirty="0"/>
              <a:t> Professor, Bordeaux Montaigne </a:t>
            </a:r>
            <a:r>
              <a:rPr lang="fr-FR" dirty="0" err="1"/>
              <a:t>University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9943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From</a:t>
            </a:r>
            <a:r>
              <a:rPr lang="fr-FR" dirty="0"/>
              <a:t> love to </a:t>
            </a:r>
            <a:r>
              <a:rPr lang="fr-FR" dirty="0" err="1"/>
              <a:t>gendered</a:t>
            </a:r>
            <a:r>
              <a:rPr lang="fr-FR" dirty="0"/>
              <a:t> identifications at </a:t>
            </a:r>
            <a:r>
              <a:rPr lang="fr-FR" dirty="0" err="1"/>
              <a:t>characters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/>
              <a:t>My</a:t>
            </a:r>
            <a:r>
              <a:rPr lang="fr-FR" dirty="0"/>
              <a:t> first </a:t>
            </a:r>
            <a:r>
              <a:rPr lang="fr-FR" dirty="0" err="1"/>
              <a:t>fieldwork</a:t>
            </a:r>
            <a:r>
              <a:rPr lang="fr-FR" dirty="0"/>
              <a:t> put </a:t>
            </a:r>
            <a:r>
              <a:rPr lang="fr-FR" dirty="0" err="1"/>
              <a:t>into</a:t>
            </a:r>
            <a:r>
              <a:rPr lang="fr-FR" dirty="0"/>
              <a:t> light </a:t>
            </a:r>
            <a:r>
              <a:rPr lang="fr-FR" dirty="0" err="1"/>
              <a:t>that</a:t>
            </a:r>
            <a:r>
              <a:rPr lang="fr-FR" dirty="0"/>
              <a:t> books and </a:t>
            </a:r>
            <a:r>
              <a:rPr lang="fr-FR" dirty="0" err="1"/>
              <a:t>movies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more </a:t>
            </a:r>
            <a:r>
              <a:rPr lang="fr-FR" dirty="0" err="1"/>
              <a:t>likely</a:t>
            </a:r>
            <a:r>
              <a:rPr lang="fr-FR" dirty="0"/>
              <a:t> to </a:t>
            </a:r>
            <a:r>
              <a:rPr lang="fr-FR" dirty="0" err="1"/>
              <a:t>convey</a:t>
            </a:r>
            <a:r>
              <a:rPr lang="fr-FR" dirty="0"/>
              <a:t> love stories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sense</a:t>
            </a:r>
            <a:r>
              <a:rPr lang="fr-FR" dirty="0"/>
              <a:t> for high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music and to </a:t>
            </a:r>
            <a:r>
              <a:rPr lang="fr-FR" dirty="0" err="1"/>
              <a:t>reinforce</a:t>
            </a:r>
            <a:r>
              <a:rPr lang="fr-FR" dirty="0"/>
              <a:t> </a:t>
            </a:r>
            <a:r>
              <a:rPr lang="fr-FR" dirty="0" err="1"/>
              <a:t>beliefs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already</a:t>
            </a:r>
            <a:r>
              <a:rPr lang="fr-FR" dirty="0"/>
              <a:t> have about love. It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suggested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girls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considered</a:t>
            </a:r>
            <a:r>
              <a:rPr lang="fr-FR" dirty="0"/>
              <a:t> </a:t>
            </a:r>
            <a:r>
              <a:rPr lang="fr-FR" dirty="0" err="1"/>
              <a:t>having</a:t>
            </a:r>
            <a:r>
              <a:rPr lang="fr-FR" dirty="0"/>
              <a:t> </a:t>
            </a:r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boys </a:t>
            </a:r>
            <a:r>
              <a:rPr lang="fr-FR" dirty="0" err="1"/>
              <a:t>don’t</a:t>
            </a:r>
            <a:r>
              <a:rPr lang="fr-FR" dirty="0"/>
              <a:t> have, and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got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by love books and </a:t>
            </a:r>
            <a:r>
              <a:rPr lang="fr-FR" dirty="0" err="1"/>
              <a:t>movies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despised</a:t>
            </a:r>
            <a:r>
              <a:rPr lang="fr-FR" dirty="0"/>
              <a:t> by boys. </a:t>
            </a:r>
          </a:p>
          <a:p>
            <a:pPr algn="just"/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these</a:t>
            </a:r>
            <a:r>
              <a:rPr lang="fr-FR" dirty="0"/>
              <a:t> points,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defined</a:t>
            </a:r>
            <a:r>
              <a:rPr lang="fr-FR" dirty="0"/>
              <a:t> </a:t>
            </a:r>
            <a:r>
              <a:rPr lang="fr-FR" dirty="0" err="1"/>
              <a:t>hypotheses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 about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stereotypes</a:t>
            </a:r>
            <a:r>
              <a:rPr lang="fr-FR" dirty="0"/>
              <a:t> and </a:t>
            </a:r>
            <a:r>
              <a:rPr lang="fr-FR" dirty="0" err="1"/>
              <a:t>heterosexual</a:t>
            </a:r>
            <a:r>
              <a:rPr lang="fr-FR" dirty="0"/>
              <a:t> </a:t>
            </a:r>
            <a:r>
              <a:rPr lang="fr-FR" dirty="0" err="1"/>
              <a:t>norms</a:t>
            </a:r>
            <a:r>
              <a:rPr lang="fr-FR" dirty="0"/>
              <a:t> in cultural </a:t>
            </a:r>
            <a:r>
              <a:rPr lang="fr-FR" dirty="0" err="1"/>
              <a:t>representations</a:t>
            </a:r>
            <a:r>
              <a:rPr lang="fr-FR" dirty="0"/>
              <a:t>.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established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preferred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and </a:t>
            </a:r>
            <a:r>
              <a:rPr lang="fr-FR" dirty="0" err="1"/>
              <a:t>independent</a:t>
            </a:r>
            <a:r>
              <a:rPr lang="fr-FR" dirty="0"/>
              <a:t>, </a:t>
            </a:r>
            <a:r>
              <a:rPr lang="fr-FR" dirty="0" err="1"/>
              <a:t>whereas</a:t>
            </a:r>
            <a:r>
              <a:rPr lang="fr-FR" dirty="0"/>
              <a:t> male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to </a:t>
            </a:r>
            <a:r>
              <a:rPr lang="fr-FR" dirty="0" err="1"/>
              <a:t>become</a:t>
            </a:r>
            <a:r>
              <a:rPr lang="fr-FR" dirty="0"/>
              <a:t> sensitive,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hypotheses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been </a:t>
            </a:r>
            <a:r>
              <a:rPr lang="fr-FR" dirty="0" err="1"/>
              <a:t>confirmed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62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Presentation</a:t>
            </a:r>
            <a:r>
              <a:rPr lang="fr-FR" dirty="0"/>
              <a:t> of </a:t>
            </a:r>
            <a:r>
              <a:rPr lang="fr-FR" dirty="0" err="1"/>
              <a:t>results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err="1"/>
              <a:t>Results</a:t>
            </a:r>
            <a:r>
              <a:rPr lang="fr-FR" dirty="0"/>
              <a:t> are </a:t>
            </a:r>
            <a:r>
              <a:rPr lang="fr-FR" dirty="0" err="1"/>
              <a:t>currently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analyzed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present</a:t>
            </a:r>
            <a:r>
              <a:rPr lang="fr-FR" dirty="0"/>
              <a:t> a </a:t>
            </a:r>
            <a:r>
              <a:rPr lang="fr-FR" dirty="0" err="1"/>
              <a:t>very</a:t>
            </a:r>
            <a:r>
              <a:rPr lang="fr-FR" dirty="0"/>
              <a:t> first </a:t>
            </a:r>
            <a:r>
              <a:rPr lang="fr-FR" dirty="0" err="1"/>
              <a:t>analysis</a:t>
            </a:r>
            <a:r>
              <a:rPr lang="fr-FR" dirty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 err="1"/>
              <a:t>Stereotypes</a:t>
            </a:r>
            <a:r>
              <a:rPr lang="fr-FR" dirty="0"/>
              <a:t> about love : </a:t>
            </a:r>
            <a:r>
              <a:rPr lang="fr-FR" dirty="0" err="1"/>
              <a:t>results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interviews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been </a:t>
            </a:r>
            <a:r>
              <a:rPr lang="fr-FR" dirty="0" err="1"/>
              <a:t>confirmed</a:t>
            </a:r>
            <a:r>
              <a:rPr lang="fr-FR" dirty="0"/>
              <a:t> by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’ </a:t>
            </a:r>
            <a:r>
              <a:rPr lang="fr-FR" dirty="0" err="1"/>
              <a:t>ones</a:t>
            </a:r>
            <a:endParaRPr lang="fr-FR" dirty="0"/>
          </a:p>
          <a:p>
            <a:pPr marL="514350" indent="-514350" algn="just">
              <a:buFont typeface="+mj-lt"/>
              <a:buAutoNum type="arabicPeriod"/>
            </a:pPr>
            <a:r>
              <a:rPr lang="fr-FR" dirty="0" err="1"/>
              <a:t>Counter-stereotypes</a:t>
            </a:r>
            <a:r>
              <a:rPr lang="fr-FR" dirty="0"/>
              <a:t> about </a:t>
            </a:r>
            <a:r>
              <a:rPr lang="fr-FR" dirty="0" err="1"/>
              <a:t>gender</a:t>
            </a:r>
            <a:r>
              <a:rPr lang="fr-FR" dirty="0"/>
              <a:t> in cultural </a:t>
            </a:r>
            <a:r>
              <a:rPr lang="fr-FR" dirty="0" err="1"/>
              <a:t>goods</a:t>
            </a:r>
            <a:r>
              <a:rPr lang="fr-FR" dirty="0"/>
              <a:t> and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equality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09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Talking</a:t>
            </a:r>
            <a:r>
              <a:rPr lang="fr-FR" dirty="0"/>
              <a:t> of love: </a:t>
            </a:r>
            <a:r>
              <a:rPr lang="fr-FR" dirty="0" err="1"/>
              <a:t>both</a:t>
            </a:r>
            <a:r>
              <a:rPr lang="fr-FR" dirty="0"/>
              <a:t> a </a:t>
            </a:r>
            <a:r>
              <a:rPr lang="fr-FR" dirty="0" err="1"/>
              <a:t>methodological</a:t>
            </a:r>
            <a:r>
              <a:rPr lang="fr-FR" dirty="0"/>
              <a:t> and </a:t>
            </a:r>
            <a:r>
              <a:rPr lang="fr-FR" dirty="0" err="1"/>
              <a:t>practical</a:t>
            </a:r>
            <a:r>
              <a:rPr lang="fr-FR" dirty="0"/>
              <a:t> </a:t>
            </a:r>
            <a:r>
              <a:rPr lang="fr-FR" dirty="0" err="1"/>
              <a:t>stake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/>
              <a:t>High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 have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experiences</a:t>
            </a:r>
            <a:r>
              <a:rPr lang="fr-FR" dirty="0"/>
              <a:t> of love </a:t>
            </a:r>
            <a:r>
              <a:rPr lang="fr-FR" dirty="0" err="1"/>
              <a:t>relationships</a:t>
            </a:r>
            <a:r>
              <a:rPr lang="fr-FR" dirty="0"/>
              <a:t>,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having</a:t>
            </a:r>
            <a:r>
              <a:rPr lang="fr-FR" dirty="0"/>
              <a:t> a </a:t>
            </a:r>
            <a:r>
              <a:rPr lang="fr-FR" dirty="0" err="1"/>
              <a:t>relationship</a:t>
            </a:r>
            <a:r>
              <a:rPr lang="fr-FR" dirty="0"/>
              <a:t> </a:t>
            </a:r>
            <a:r>
              <a:rPr lang="fr-FR" dirty="0" err="1"/>
              <a:t>nor</a:t>
            </a:r>
            <a:r>
              <a:rPr lang="fr-FR" dirty="0"/>
              <a:t> a love feeling to </a:t>
            </a:r>
            <a:r>
              <a:rPr lang="fr-FR" dirty="0" err="1"/>
              <a:t>having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relatinships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feelings and </a:t>
            </a:r>
            <a:r>
              <a:rPr lang="fr-FR" dirty="0" err="1"/>
              <a:t>sexuality</a:t>
            </a:r>
            <a:r>
              <a:rPr lang="fr-FR" dirty="0"/>
              <a:t>. But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discourses</a:t>
            </a:r>
            <a:r>
              <a:rPr lang="fr-FR" dirty="0"/>
              <a:t> about love </a:t>
            </a:r>
            <a:r>
              <a:rPr lang="fr-FR" dirty="0" err="1"/>
              <a:t>refer</a:t>
            </a:r>
            <a:r>
              <a:rPr lang="fr-FR" dirty="0"/>
              <a:t> to </a:t>
            </a:r>
            <a:r>
              <a:rPr lang="fr-FR" dirty="0" err="1"/>
              <a:t>well-known</a:t>
            </a:r>
            <a:r>
              <a:rPr lang="fr-FR" dirty="0"/>
              <a:t> and </a:t>
            </a:r>
            <a:r>
              <a:rPr lang="fr-FR" dirty="0" err="1"/>
              <a:t>stereotypical</a:t>
            </a:r>
            <a:r>
              <a:rPr lang="fr-FR" dirty="0"/>
              <a:t> patterns</a:t>
            </a:r>
          </a:p>
          <a:p>
            <a:pPr algn="just"/>
            <a:r>
              <a:rPr lang="fr-FR" dirty="0" err="1"/>
              <a:t>Talking</a:t>
            </a:r>
            <a:r>
              <a:rPr lang="fr-FR" dirty="0"/>
              <a:t> about love </a:t>
            </a:r>
            <a:r>
              <a:rPr lang="fr-FR" dirty="0" err="1"/>
              <a:t>is</a:t>
            </a:r>
            <a:r>
              <a:rPr lang="fr-FR" dirty="0"/>
              <a:t> a practice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involves</a:t>
            </a:r>
            <a:r>
              <a:rPr lang="fr-FR" dirty="0"/>
              <a:t> more girls </a:t>
            </a:r>
            <a:r>
              <a:rPr lang="fr-FR" dirty="0" err="1"/>
              <a:t>than</a:t>
            </a:r>
            <a:r>
              <a:rPr lang="fr-FR" dirty="0"/>
              <a:t> boys,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linked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stake</a:t>
            </a:r>
            <a:r>
              <a:rPr lang="fr-FR" dirty="0"/>
              <a:t> of </a:t>
            </a:r>
            <a:r>
              <a:rPr lang="fr-FR" dirty="0" err="1"/>
              <a:t>getting</a:t>
            </a:r>
            <a:r>
              <a:rPr lang="fr-FR" dirty="0"/>
              <a:t> an « </a:t>
            </a:r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 »</a:t>
            </a:r>
          </a:p>
          <a:p>
            <a:pPr algn="just"/>
            <a:endParaRPr lang="fr-FR" dirty="0"/>
          </a:p>
          <a:p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2735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Patterns of love stories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/>
              <a:t>Love as </a:t>
            </a:r>
            <a:r>
              <a:rPr lang="fr-FR" dirty="0" err="1"/>
              <a:t>suffering</a:t>
            </a:r>
            <a:r>
              <a:rPr lang="fr-FR" dirty="0"/>
              <a:t>: the book and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Jack ou la mécanique du cœur</a:t>
            </a:r>
            <a:r>
              <a:rPr lang="fr-FR" dirty="0"/>
              <a:t> (2013, the story of a boy </a:t>
            </a:r>
            <a:r>
              <a:rPr lang="fr-FR" dirty="0" err="1"/>
              <a:t>who</a:t>
            </a:r>
            <a:r>
              <a:rPr lang="fr-FR" dirty="0"/>
              <a:t> has a </a:t>
            </a:r>
            <a:r>
              <a:rPr lang="fr-FR" dirty="0" err="1"/>
              <a:t>clock</a:t>
            </a:r>
            <a:r>
              <a:rPr lang="fr-FR" dirty="0"/>
              <a:t> </a:t>
            </a:r>
            <a:r>
              <a:rPr lang="fr-FR" dirty="0" err="1"/>
              <a:t>instead</a:t>
            </a:r>
            <a:r>
              <a:rPr lang="fr-FR" dirty="0"/>
              <a:t> of the </a:t>
            </a:r>
            <a:r>
              <a:rPr lang="fr-FR" dirty="0" err="1"/>
              <a:t>heart</a:t>
            </a:r>
            <a:r>
              <a:rPr lang="fr-FR" dirty="0"/>
              <a:t> and </a:t>
            </a:r>
            <a:r>
              <a:rPr lang="fr-FR" dirty="0" err="1"/>
              <a:t>suffers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in love, </a:t>
            </a:r>
            <a:r>
              <a:rPr lang="fr-FR" dirty="0" err="1"/>
              <a:t>quoted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times), the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Bridget Jones </a:t>
            </a:r>
            <a:r>
              <a:rPr lang="fr-FR" dirty="0"/>
              <a:t>(2001)</a:t>
            </a:r>
            <a:endParaRPr lang="fr-FR" i="1" dirty="0"/>
          </a:p>
          <a:p>
            <a:r>
              <a:rPr lang="fr-FR" dirty="0"/>
              <a:t>Love as </a:t>
            </a:r>
            <a:r>
              <a:rPr lang="fr-FR" dirty="0" err="1"/>
              <a:t>smoothness</a:t>
            </a:r>
            <a:r>
              <a:rPr lang="fr-FR" dirty="0"/>
              <a:t> </a:t>
            </a:r>
          </a:p>
          <a:p>
            <a:r>
              <a:rPr lang="fr-FR" dirty="0"/>
              <a:t>Love as happy </a:t>
            </a:r>
            <a:r>
              <a:rPr lang="fr-FR" dirty="0" err="1"/>
              <a:t>ending</a:t>
            </a:r>
            <a:r>
              <a:rPr lang="fr-FR" dirty="0"/>
              <a:t>: </a:t>
            </a:r>
            <a:r>
              <a:rPr lang="fr-FR" i="1" dirty="0"/>
              <a:t>Bridget Jones</a:t>
            </a:r>
          </a:p>
          <a:p>
            <a:r>
              <a:rPr lang="fr-FR" dirty="0"/>
              <a:t>Love as a </a:t>
            </a:r>
            <a:r>
              <a:rPr lang="fr-FR" dirty="0" err="1"/>
              <a:t>beautiful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</a:t>
            </a:r>
            <a:r>
              <a:rPr lang="fr-FR" dirty="0" err="1"/>
              <a:t>wasted</a:t>
            </a:r>
            <a:r>
              <a:rPr lang="fr-FR" dirty="0"/>
              <a:t> by </a:t>
            </a:r>
            <a:r>
              <a:rPr lang="fr-FR" dirty="0" err="1"/>
              <a:t>bad</a:t>
            </a:r>
            <a:r>
              <a:rPr lang="fr-FR" dirty="0"/>
              <a:t> boys: the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l’</a:t>
            </a:r>
            <a:r>
              <a:rPr lang="fr-FR" i="1" dirty="0" err="1"/>
              <a:t>Arnacoeur</a:t>
            </a:r>
            <a:r>
              <a:rPr lang="fr-FR" dirty="0"/>
              <a:t> (2010, </a:t>
            </a:r>
            <a:r>
              <a:rPr lang="fr-FR" dirty="0" err="1"/>
              <a:t>whose</a:t>
            </a:r>
            <a:r>
              <a:rPr lang="fr-FR" dirty="0"/>
              <a:t> main </a:t>
            </a:r>
            <a:r>
              <a:rPr lang="fr-FR" dirty="0" err="1"/>
              <a:t>character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Don Juan </a:t>
            </a:r>
            <a:r>
              <a:rPr lang="fr-FR" dirty="0" err="1"/>
              <a:t>falling</a:t>
            </a:r>
            <a:r>
              <a:rPr lang="fr-FR" dirty="0"/>
              <a:t> </a:t>
            </a:r>
            <a:r>
              <a:rPr lang="fr-FR" dirty="0" err="1"/>
              <a:t>truly</a:t>
            </a:r>
            <a:r>
              <a:rPr lang="fr-FR" dirty="0"/>
              <a:t> in love), the books  (</a:t>
            </a:r>
            <a:r>
              <a:rPr lang="fr-FR" i="1" dirty="0" err="1"/>
              <a:t>My</a:t>
            </a:r>
            <a:r>
              <a:rPr lang="fr-FR" i="1" dirty="0"/>
              <a:t> </a:t>
            </a:r>
            <a:r>
              <a:rPr lang="fr-FR" i="1" dirty="0" err="1"/>
              <a:t>reputation</a:t>
            </a:r>
            <a:r>
              <a:rPr lang="fr-FR" dirty="0"/>
              <a:t>, 2013, and </a:t>
            </a:r>
            <a:r>
              <a:rPr lang="fr-FR" i="1" dirty="0" err="1"/>
              <a:t>My</a:t>
            </a:r>
            <a:r>
              <a:rPr lang="fr-FR" i="1" dirty="0"/>
              <a:t> first time</a:t>
            </a:r>
            <a:r>
              <a:rPr lang="fr-FR" dirty="0"/>
              <a:t>, </a:t>
            </a:r>
            <a:r>
              <a:rPr lang="fr-FR" dirty="0" err="1"/>
              <a:t>this</a:t>
            </a:r>
            <a:r>
              <a:rPr lang="fr-FR" dirty="0"/>
              <a:t> latter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a </a:t>
            </a:r>
            <a:r>
              <a:rPr lang="fr-FR" dirty="0" err="1"/>
              <a:t>movie</a:t>
            </a:r>
            <a:r>
              <a:rPr lang="fr-FR" dirty="0"/>
              <a:t>, 2012)</a:t>
            </a:r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306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ideal</a:t>
            </a:r>
            <a:r>
              <a:rPr lang="fr-FR" dirty="0"/>
              <a:t> of </a:t>
            </a:r>
            <a:r>
              <a:rPr lang="fr-FR" dirty="0" err="1"/>
              <a:t>devoted</a:t>
            </a:r>
            <a:r>
              <a:rPr lang="fr-FR" dirty="0"/>
              <a:t> </a:t>
            </a:r>
            <a:r>
              <a:rPr lang="fr-FR" dirty="0" err="1"/>
              <a:t>partners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Meredith and Derek in the </a:t>
            </a:r>
            <a:r>
              <a:rPr lang="fr-FR" dirty="0" err="1"/>
              <a:t>serie</a:t>
            </a:r>
            <a:r>
              <a:rPr lang="fr-FR" dirty="0"/>
              <a:t> </a:t>
            </a:r>
            <a:r>
              <a:rPr lang="fr-FR" i="1" dirty="0" err="1"/>
              <a:t>Grey’s</a:t>
            </a:r>
            <a:r>
              <a:rPr lang="fr-FR" i="1" dirty="0"/>
              <a:t> </a:t>
            </a:r>
            <a:r>
              <a:rPr lang="fr-FR" i="1" dirty="0" err="1"/>
              <a:t>anatomy</a:t>
            </a:r>
            <a:r>
              <a:rPr lang="fr-FR" i="1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overcome</a:t>
            </a:r>
            <a:r>
              <a:rPr lang="fr-FR" dirty="0"/>
              <a:t> </a:t>
            </a:r>
            <a:r>
              <a:rPr lang="fr-FR" dirty="0" err="1"/>
              <a:t>difficulties</a:t>
            </a:r>
            <a:endParaRPr lang="fr-FR" dirty="0"/>
          </a:p>
          <a:p>
            <a:r>
              <a:rPr lang="fr-FR" dirty="0"/>
              <a:t>A couple of men in the </a:t>
            </a:r>
            <a:r>
              <a:rPr lang="fr-FR" dirty="0" err="1"/>
              <a:t>serie</a:t>
            </a:r>
            <a:r>
              <a:rPr lang="fr-FR" dirty="0"/>
              <a:t> </a:t>
            </a:r>
            <a:r>
              <a:rPr lang="fr-FR" i="1" dirty="0"/>
              <a:t>Sense8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succeed</a:t>
            </a:r>
            <a:r>
              <a:rPr lang="fr-FR" dirty="0"/>
              <a:t> in </a:t>
            </a:r>
            <a:r>
              <a:rPr lang="fr-FR" dirty="0" err="1"/>
              <a:t>outcoming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love story </a:t>
            </a:r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leaving</a:t>
            </a:r>
            <a:r>
              <a:rPr lang="fr-FR" dirty="0"/>
              <a:t> Mexico</a:t>
            </a:r>
          </a:p>
          <a:p>
            <a:pPr algn="just"/>
            <a:r>
              <a:rPr lang="fr-FR" dirty="0"/>
              <a:t>The </a:t>
            </a:r>
            <a:r>
              <a:rPr lang="fr-FR" dirty="0" err="1"/>
              <a:t>character</a:t>
            </a:r>
            <a:r>
              <a:rPr lang="fr-FR" dirty="0"/>
              <a:t> </a:t>
            </a:r>
            <a:r>
              <a:rPr lang="fr-FR" dirty="0" err="1"/>
              <a:t>played</a:t>
            </a:r>
            <a:r>
              <a:rPr lang="fr-FR" dirty="0"/>
              <a:t> by Leonardo </a:t>
            </a:r>
            <a:r>
              <a:rPr lang="fr-FR" dirty="0" err="1"/>
              <a:t>DiCaprio</a:t>
            </a:r>
            <a:r>
              <a:rPr lang="fr-FR" dirty="0"/>
              <a:t> in the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Titanic</a:t>
            </a:r>
          </a:p>
          <a:p>
            <a:r>
              <a:rPr lang="fr-FR" dirty="0"/>
              <a:t>So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conclude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romance’s</a:t>
            </a:r>
            <a:r>
              <a:rPr lang="fr-FR" dirty="0"/>
              <a:t> </a:t>
            </a:r>
            <a:r>
              <a:rPr lang="fr-FR" dirty="0" err="1"/>
              <a:t>classical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are </a:t>
            </a:r>
            <a:r>
              <a:rPr lang="fr-FR" dirty="0" err="1"/>
              <a:t>still</a:t>
            </a:r>
            <a:r>
              <a:rPr lang="fr-FR" dirty="0"/>
              <a:t> efficient: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strong</a:t>
            </a:r>
            <a:r>
              <a:rPr lang="fr-FR" dirty="0"/>
              <a:t> cultural « script » about love</a:t>
            </a:r>
          </a:p>
          <a:p>
            <a:r>
              <a:rPr lang="fr-FR" dirty="0"/>
              <a:t>As Janice </a:t>
            </a:r>
            <a:r>
              <a:rPr lang="fr-FR" dirty="0" err="1"/>
              <a:t>Radway</a:t>
            </a:r>
            <a:r>
              <a:rPr lang="fr-FR" dirty="0"/>
              <a:t> (1984) </a:t>
            </a:r>
            <a:r>
              <a:rPr lang="fr-FR" dirty="0" err="1"/>
              <a:t>showed</a:t>
            </a:r>
            <a:r>
              <a:rPr lang="fr-FR" dirty="0"/>
              <a:t>, romance </a:t>
            </a:r>
            <a:r>
              <a:rPr lang="fr-FR" dirty="0" err="1"/>
              <a:t>consists</a:t>
            </a:r>
            <a:r>
              <a:rPr lang="fr-FR" dirty="0"/>
              <a:t> in </a:t>
            </a:r>
            <a:r>
              <a:rPr lang="fr-FR" dirty="0" err="1"/>
              <a:t>changing</a:t>
            </a:r>
            <a:r>
              <a:rPr lang="fr-FR" dirty="0"/>
              <a:t> a </a:t>
            </a:r>
            <a:r>
              <a:rPr lang="fr-FR" dirty="0" err="1"/>
              <a:t>bad</a:t>
            </a:r>
            <a:r>
              <a:rPr lang="fr-FR" dirty="0"/>
              <a:t> and rude man </a:t>
            </a:r>
            <a:r>
              <a:rPr lang="fr-FR" dirty="0" err="1"/>
              <a:t>into</a:t>
            </a:r>
            <a:r>
              <a:rPr lang="fr-FR" dirty="0"/>
              <a:t> the </a:t>
            </a:r>
            <a:r>
              <a:rPr lang="fr-FR" dirty="0" err="1"/>
              <a:t>perfect</a:t>
            </a:r>
            <a:r>
              <a:rPr lang="fr-FR" dirty="0"/>
              <a:t>, </a:t>
            </a:r>
            <a:r>
              <a:rPr lang="fr-FR" dirty="0" err="1"/>
              <a:t>smooth</a:t>
            </a:r>
            <a:r>
              <a:rPr lang="fr-FR" dirty="0"/>
              <a:t> and </a:t>
            </a:r>
            <a:r>
              <a:rPr lang="fr-FR" dirty="0" err="1"/>
              <a:t>devoted</a:t>
            </a:r>
            <a:r>
              <a:rPr lang="fr-FR" dirty="0"/>
              <a:t> </a:t>
            </a:r>
            <a:r>
              <a:rPr lang="fr-FR" dirty="0" err="1"/>
              <a:t>husband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4515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role</a:t>
            </a:r>
            <a:r>
              <a:rPr lang="fr-FR" dirty="0"/>
              <a:t> of cultural </a:t>
            </a:r>
            <a:r>
              <a:rPr lang="fr-FR" dirty="0" err="1"/>
              <a:t>goods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/>
              <a:t>These</a:t>
            </a:r>
            <a:r>
              <a:rPr lang="fr-FR" dirty="0"/>
              <a:t> patterns are </a:t>
            </a:r>
            <a:r>
              <a:rPr lang="fr-FR" dirty="0" err="1"/>
              <a:t>chosen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reinforce</a:t>
            </a:r>
            <a:r>
              <a:rPr lang="fr-FR" dirty="0"/>
              <a:t> </a:t>
            </a:r>
            <a:r>
              <a:rPr lang="fr-FR" dirty="0" err="1"/>
              <a:t>beliefs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been </a:t>
            </a:r>
            <a:r>
              <a:rPr lang="fr-FR" dirty="0" err="1"/>
              <a:t>previously</a:t>
            </a:r>
            <a:r>
              <a:rPr lang="fr-FR" dirty="0"/>
              <a:t> </a:t>
            </a:r>
            <a:r>
              <a:rPr lang="fr-FR" dirty="0" err="1"/>
              <a:t>established</a:t>
            </a:r>
            <a:endParaRPr lang="fr-FR" dirty="0"/>
          </a:p>
          <a:p>
            <a:pPr algn="just"/>
            <a:r>
              <a:rPr lang="fr-FR" dirty="0" err="1"/>
              <a:t>Experience</a:t>
            </a:r>
            <a:r>
              <a:rPr lang="fr-FR" dirty="0"/>
              <a:t> of </a:t>
            </a:r>
            <a:r>
              <a:rPr lang="fr-FR" dirty="0" err="1"/>
              <a:t>one’s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sometimes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directly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belief</a:t>
            </a:r>
            <a:r>
              <a:rPr lang="fr-FR" dirty="0"/>
              <a:t>, but </a:t>
            </a:r>
            <a:r>
              <a:rPr lang="fr-FR" dirty="0" err="1"/>
              <a:t>sometimes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not: for </a:t>
            </a:r>
            <a:r>
              <a:rPr lang="fr-FR" dirty="0" err="1"/>
              <a:t>example</a:t>
            </a:r>
            <a:r>
              <a:rPr lang="fr-FR" dirty="0"/>
              <a:t>, a girl </a:t>
            </a:r>
            <a:r>
              <a:rPr lang="fr-FR" dirty="0" err="1"/>
              <a:t>chooses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happy </a:t>
            </a:r>
            <a:r>
              <a:rPr lang="fr-FR" dirty="0" err="1"/>
              <a:t>ending</a:t>
            </a:r>
            <a:r>
              <a:rPr lang="fr-FR" dirty="0"/>
              <a:t> love stories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want</a:t>
            </a:r>
            <a:r>
              <a:rPr lang="fr-FR" dirty="0"/>
              <a:t> to </a:t>
            </a:r>
            <a:r>
              <a:rPr lang="fr-FR" dirty="0" err="1"/>
              <a:t>see</a:t>
            </a:r>
            <a:r>
              <a:rPr lang="fr-FR" dirty="0"/>
              <a:t> love stories </a:t>
            </a:r>
            <a:r>
              <a:rPr lang="fr-FR" dirty="0" err="1"/>
              <a:t>that</a:t>
            </a:r>
            <a:r>
              <a:rPr lang="fr-FR" dirty="0"/>
              <a:t> end for </a:t>
            </a:r>
            <a:r>
              <a:rPr lang="fr-FR" dirty="0" err="1"/>
              <a:t>ever</a:t>
            </a:r>
            <a:r>
              <a:rPr lang="fr-FR" dirty="0"/>
              <a:t> (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involved</a:t>
            </a:r>
            <a:r>
              <a:rPr lang="fr-FR" dirty="0"/>
              <a:t> in a four-</a:t>
            </a:r>
            <a:r>
              <a:rPr lang="fr-FR" dirty="0" err="1"/>
              <a:t>year</a:t>
            </a:r>
            <a:r>
              <a:rPr lang="fr-FR" dirty="0"/>
              <a:t>-lasting </a:t>
            </a:r>
            <a:r>
              <a:rPr lang="fr-FR" dirty="0" err="1"/>
              <a:t>relationship</a:t>
            </a:r>
            <a:r>
              <a:rPr lang="fr-FR" dirty="0"/>
              <a:t>)</a:t>
            </a:r>
          </a:p>
          <a:p>
            <a:r>
              <a:rPr lang="fr-FR" dirty="0" err="1"/>
              <a:t>We</a:t>
            </a:r>
            <a:r>
              <a:rPr lang="fr-FR" dirty="0"/>
              <a:t> have </a:t>
            </a:r>
            <a:r>
              <a:rPr lang="fr-FR" dirty="0" err="1"/>
              <a:t>asked</a:t>
            </a:r>
            <a:r>
              <a:rPr lang="fr-FR" dirty="0"/>
              <a:t> to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student</a:t>
            </a:r>
            <a:r>
              <a:rPr lang="fr-FR" dirty="0"/>
              <a:t> if </a:t>
            </a:r>
            <a:r>
              <a:rPr lang="fr-FR" dirty="0" err="1"/>
              <a:t>he</a:t>
            </a:r>
            <a:r>
              <a:rPr lang="fr-FR" dirty="0"/>
              <a:t>/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liked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of the </a:t>
            </a:r>
            <a:r>
              <a:rPr lang="fr-FR" dirty="0" err="1"/>
              <a:t>following</a:t>
            </a:r>
            <a:r>
              <a:rPr lang="fr-FR" dirty="0"/>
              <a:t> cultural </a:t>
            </a:r>
            <a:r>
              <a:rPr lang="fr-FR" dirty="0" err="1"/>
              <a:t>goods</a:t>
            </a:r>
            <a:r>
              <a:rPr lang="fr-FR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01167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List </a:t>
            </a:r>
            <a:r>
              <a:rPr lang="fr-FR" dirty="0" err="1"/>
              <a:t>established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and </a:t>
            </a:r>
            <a:r>
              <a:rPr lang="fr-FR" dirty="0" err="1"/>
              <a:t>while</a:t>
            </a:r>
            <a:r>
              <a:rPr lang="fr-FR" dirty="0"/>
              <a:t> the investigation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Books, comics and mangas:</a:t>
            </a:r>
          </a:p>
          <a:p>
            <a:pPr lvl="0"/>
            <a:r>
              <a:rPr lang="fr-FR" i="1" dirty="0" err="1"/>
              <a:t>Twilight</a:t>
            </a:r>
            <a:r>
              <a:rPr lang="fr-FR" dirty="0"/>
              <a:t> (</a:t>
            </a:r>
            <a:r>
              <a:rPr lang="fr-FR" dirty="0" err="1"/>
              <a:t>Stephanie</a:t>
            </a:r>
            <a:r>
              <a:rPr lang="fr-FR" dirty="0"/>
              <a:t> Meyer)</a:t>
            </a:r>
          </a:p>
          <a:p>
            <a:pPr lvl="0"/>
            <a:r>
              <a:rPr lang="fr-FR" dirty="0"/>
              <a:t>la saga </a:t>
            </a:r>
            <a:r>
              <a:rPr lang="fr-FR" i="1" dirty="0"/>
              <a:t>Quatre filles et un jeans</a:t>
            </a:r>
            <a:r>
              <a:rPr lang="fr-FR" dirty="0"/>
              <a:t> de Ann </a:t>
            </a:r>
            <a:r>
              <a:rPr lang="fr-FR" dirty="0" err="1"/>
              <a:t>Brashares</a:t>
            </a:r>
            <a:endParaRPr lang="fr-FR" dirty="0"/>
          </a:p>
          <a:p>
            <a:pPr lvl="0"/>
            <a:r>
              <a:rPr lang="fr-FR" dirty="0"/>
              <a:t>Comics of Margaux </a:t>
            </a:r>
            <a:r>
              <a:rPr lang="fr-FR" dirty="0" err="1"/>
              <a:t>Motin</a:t>
            </a:r>
            <a:endParaRPr lang="fr-FR" dirty="0"/>
          </a:p>
          <a:p>
            <a:pPr lvl="0"/>
            <a:r>
              <a:rPr lang="fr-FR" dirty="0" err="1"/>
              <a:t>Baudelaire’s</a:t>
            </a:r>
            <a:r>
              <a:rPr lang="fr-FR" dirty="0"/>
              <a:t> </a:t>
            </a:r>
            <a:r>
              <a:rPr lang="fr-FR" dirty="0" err="1"/>
              <a:t>poetry</a:t>
            </a:r>
            <a:endParaRPr lang="fr-FR" dirty="0"/>
          </a:p>
          <a:p>
            <a:pPr lvl="0"/>
            <a:r>
              <a:rPr lang="fr-FR" i="1" dirty="0"/>
              <a:t>La Nuit des temps</a:t>
            </a:r>
            <a:r>
              <a:rPr lang="fr-FR" dirty="0"/>
              <a:t> (Barjavel)</a:t>
            </a:r>
          </a:p>
          <a:p>
            <a:pPr lvl="0"/>
            <a:r>
              <a:rPr lang="fr-FR" i="1" dirty="0"/>
              <a:t>Jack et la mécanique du cœur</a:t>
            </a:r>
            <a:r>
              <a:rPr lang="fr-FR" dirty="0"/>
              <a:t> (Mathias </a:t>
            </a:r>
            <a:r>
              <a:rPr lang="fr-FR" dirty="0" err="1"/>
              <a:t>Malzieu</a:t>
            </a:r>
            <a:r>
              <a:rPr lang="fr-FR" dirty="0"/>
              <a:t>)</a:t>
            </a:r>
          </a:p>
          <a:p>
            <a:pPr lvl="0"/>
            <a:r>
              <a:rPr lang="fr-FR" i="1" dirty="0"/>
              <a:t>Tour B2 mon amour </a:t>
            </a:r>
            <a:r>
              <a:rPr lang="fr-FR" dirty="0"/>
              <a:t>(Pierre </a:t>
            </a:r>
            <a:r>
              <a:rPr lang="fr-FR" dirty="0" err="1"/>
              <a:t>Bottéro</a:t>
            </a:r>
            <a:r>
              <a:rPr lang="fr-FR" dirty="0"/>
              <a:t>)</a:t>
            </a:r>
          </a:p>
          <a:p>
            <a:pPr lvl="0"/>
            <a:r>
              <a:rPr lang="fr-FR" i="1" dirty="0"/>
              <a:t>The </a:t>
            </a:r>
            <a:r>
              <a:rPr lang="fr-FR" i="1" dirty="0" err="1"/>
              <a:t>Fault</a:t>
            </a:r>
            <a:r>
              <a:rPr lang="fr-FR" i="1" dirty="0"/>
              <a:t> in Our Stars  </a:t>
            </a:r>
            <a:r>
              <a:rPr lang="fr-FR" dirty="0"/>
              <a:t>(John Green)</a:t>
            </a:r>
          </a:p>
          <a:p>
            <a:pPr lvl="0"/>
            <a:r>
              <a:rPr lang="fr-FR" i="1" dirty="0"/>
              <a:t>Nana </a:t>
            </a:r>
            <a:r>
              <a:rPr lang="fr-FR" dirty="0"/>
              <a:t>(manga)</a:t>
            </a:r>
          </a:p>
          <a:p>
            <a:pPr lvl="0"/>
            <a:r>
              <a:rPr lang="fr-FR" i="1" dirty="0"/>
              <a:t>Fruits basket </a:t>
            </a:r>
            <a:r>
              <a:rPr lang="fr-FR" dirty="0"/>
              <a:t>(manga)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58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Movies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i="1" dirty="0"/>
              <a:t>Love Actually </a:t>
            </a:r>
            <a:endParaRPr lang="fr-FR" dirty="0"/>
          </a:p>
          <a:p>
            <a:pPr lvl="0"/>
            <a:r>
              <a:rPr lang="fr-FR" i="1" dirty="0"/>
              <a:t>Le secret de </a:t>
            </a:r>
            <a:r>
              <a:rPr lang="fr-FR" i="1" dirty="0" err="1"/>
              <a:t>Brokeback</a:t>
            </a:r>
            <a:r>
              <a:rPr lang="fr-FR" i="1" dirty="0"/>
              <a:t> </a:t>
            </a:r>
            <a:r>
              <a:rPr lang="fr-FR" i="1" dirty="0" err="1"/>
              <a:t>Mountain</a:t>
            </a:r>
            <a:endParaRPr lang="fr-FR" dirty="0"/>
          </a:p>
          <a:p>
            <a:pPr lvl="0"/>
            <a:r>
              <a:rPr lang="fr-FR" i="1" dirty="0"/>
              <a:t>The Lunch Box</a:t>
            </a:r>
            <a:endParaRPr lang="fr-FR" dirty="0"/>
          </a:p>
          <a:p>
            <a:pPr lvl="0"/>
            <a:r>
              <a:rPr lang="en-US" i="1" dirty="0"/>
              <a:t>PS I love you</a:t>
            </a:r>
            <a:endParaRPr lang="fr-FR" dirty="0"/>
          </a:p>
          <a:p>
            <a:pPr lvl="0"/>
            <a:r>
              <a:rPr lang="fr-FR" i="1" dirty="0"/>
              <a:t>Jeux d'enfants</a:t>
            </a:r>
            <a:r>
              <a:rPr lang="fr-FR" dirty="0"/>
              <a:t> </a:t>
            </a:r>
          </a:p>
          <a:p>
            <a:pPr lvl="0"/>
            <a:r>
              <a:rPr lang="fr-FR" i="1" dirty="0"/>
              <a:t>Les émotifs anonymes </a:t>
            </a:r>
            <a:endParaRPr lang="fr-FR" dirty="0"/>
          </a:p>
          <a:p>
            <a:pPr lvl="0"/>
            <a:r>
              <a:rPr lang="fr-FR" i="1" dirty="0"/>
              <a:t>Ma première fois</a:t>
            </a:r>
            <a:endParaRPr lang="fr-FR" dirty="0"/>
          </a:p>
          <a:p>
            <a:pPr lvl="0"/>
            <a:r>
              <a:rPr lang="fr-FR" dirty="0"/>
              <a:t>Les films animés de Miyazaki </a:t>
            </a:r>
          </a:p>
          <a:p>
            <a:pPr lvl="0"/>
            <a:r>
              <a:rPr lang="fr-FR" i="1" dirty="0" err="1"/>
              <a:t>Corpse</a:t>
            </a:r>
            <a:r>
              <a:rPr lang="fr-FR" i="1" dirty="0"/>
              <a:t> Bride</a:t>
            </a:r>
            <a:r>
              <a:rPr lang="fr-FR" dirty="0"/>
              <a:t> de Tim Burton</a:t>
            </a:r>
          </a:p>
          <a:p>
            <a:pPr lvl="0"/>
            <a:r>
              <a:rPr lang="fr-FR" i="1" dirty="0"/>
              <a:t>Bridget Jones</a:t>
            </a:r>
            <a:endParaRPr lang="fr-FR" dirty="0"/>
          </a:p>
          <a:p>
            <a:pPr lvl="0"/>
            <a:r>
              <a:rPr lang="fr-FR" i="1" dirty="0"/>
              <a:t>Titanic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558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Series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i="1" dirty="0"/>
              <a:t>Friends</a:t>
            </a:r>
            <a:endParaRPr lang="fr-FR" dirty="0"/>
          </a:p>
          <a:p>
            <a:pPr lvl="0"/>
            <a:r>
              <a:rPr lang="fr-FR" i="1" dirty="0"/>
              <a:t>How I met </a:t>
            </a:r>
            <a:r>
              <a:rPr lang="fr-FR" i="1" dirty="0" err="1"/>
              <a:t>your</a:t>
            </a:r>
            <a:r>
              <a:rPr lang="fr-FR" i="1" dirty="0"/>
              <a:t> </a:t>
            </a:r>
            <a:r>
              <a:rPr lang="fr-FR" i="1" dirty="0" err="1"/>
              <a:t>mother</a:t>
            </a:r>
            <a:endParaRPr lang="fr-FR" dirty="0"/>
          </a:p>
          <a:p>
            <a:pPr lvl="0"/>
            <a:r>
              <a:rPr lang="fr-FR" i="1" dirty="0" err="1"/>
              <a:t>Riverdale</a:t>
            </a:r>
            <a:endParaRPr lang="fr-FR" dirty="0"/>
          </a:p>
          <a:p>
            <a:pPr lvl="0"/>
            <a:r>
              <a:rPr lang="fr-FR" i="1" dirty="0"/>
              <a:t>13 </a:t>
            </a:r>
            <a:r>
              <a:rPr lang="fr-FR" i="1" dirty="0" err="1"/>
              <a:t>Reasons</a:t>
            </a:r>
            <a:r>
              <a:rPr lang="fr-FR" i="1" dirty="0"/>
              <a:t> </a:t>
            </a:r>
            <a:r>
              <a:rPr lang="fr-FR" i="1" dirty="0" err="1"/>
              <a:t>Why</a:t>
            </a:r>
            <a:endParaRPr lang="fr-FR" dirty="0"/>
          </a:p>
          <a:p>
            <a:pPr lvl="0"/>
            <a:r>
              <a:rPr lang="fr-FR" i="1" dirty="0"/>
              <a:t>Sense8</a:t>
            </a:r>
            <a:endParaRPr lang="fr-FR" dirty="0"/>
          </a:p>
          <a:p>
            <a:pPr lvl="0"/>
            <a:r>
              <a:rPr lang="fr-FR" i="1" dirty="0" err="1"/>
              <a:t>Pretty</a:t>
            </a:r>
            <a:r>
              <a:rPr lang="fr-FR" i="1" dirty="0"/>
              <a:t> </a:t>
            </a:r>
            <a:r>
              <a:rPr lang="fr-FR" i="1" dirty="0" err="1"/>
              <a:t>little</a:t>
            </a:r>
            <a:r>
              <a:rPr lang="fr-FR" i="1" dirty="0"/>
              <a:t> </a:t>
            </a:r>
            <a:r>
              <a:rPr lang="fr-FR" i="1" dirty="0" err="1"/>
              <a:t>liars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579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Songs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la discographie de KYO</a:t>
            </a:r>
          </a:p>
          <a:p>
            <a:pPr lvl="0"/>
            <a:r>
              <a:rPr lang="fr-FR" i="1" dirty="0"/>
              <a:t>Je ne t’aime plus mon amour</a:t>
            </a:r>
            <a:r>
              <a:rPr lang="fr-FR" dirty="0"/>
              <a:t> (Manu Chao)</a:t>
            </a:r>
          </a:p>
          <a:p>
            <a:pPr lvl="0"/>
            <a:r>
              <a:rPr lang="fr-FR" i="1" dirty="0" err="1"/>
              <a:t>Still</a:t>
            </a:r>
            <a:r>
              <a:rPr lang="fr-FR" i="1" dirty="0"/>
              <a:t> </a:t>
            </a:r>
            <a:r>
              <a:rPr lang="fr-FR" i="1" dirty="0" err="1"/>
              <a:t>loving</a:t>
            </a:r>
            <a:r>
              <a:rPr lang="fr-FR" i="1" dirty="0"/>
              <a:t> </a:t>
            </a:r>
            <a:r>
              <a:rPr lang="fr-FR" i="1" dirty="0" err="1"/>
              <a:t>you</a:t>
            </a:r>
            <a:r>
              <a:rPr lang="fr-FR" dirty="0"/>
              <a:t> (Scorpions)</a:t>
            </a:r>
          </a:p>
          <a:p>
            <a:pPr lvl="0"/>
            <a:r>
              <a:rPr lang="fr-FR" i="1" dirty="0"/>
              <a:t>Je t’aimais, je t’aime et je t’aimerai</a:t>
            </a:r>
            <a:r>
              <a:rPr lang="fr-FR" dirty="0"/>
              <a:t> (Francis Cabrel)</a:t>
            </a:r>
          </a:p>
          <a:p>
            <a:pPr lvl="0"/>
            <a:r>
              <a:rPr lang="fr-FR" i="1" dirty="0" err="1"/>
              <a:t>Wonderwall</a:t>
            </a:r>
            <a:r>
              <a:rPr lang="fr-FR" dirty="0"/>
              <a:t> (Oasis)</a:t>
            </a:r>
          </a:p>
          <a:p>
            <a:pPr lvl="0"/>
            <a:r>
              <a:rPr lang="fr-FR" i="1" dirty="0" err="1"/>
              <a:t>Waiting</a:t>
            </a:r>
            <a:r>
              <a:rPr lang="fr-FR" i="1" dirty="0"/>
              <a:t> for love</a:t>
            </a:r>
            <a:r>
              <a:rPr lang="fr-FR" dirty="0"/>
              <a:t> (</a:t>
            </a:r>
            <a:r>
              <a:rPr lang="fr-FR" dirty="0" err="1"/>
              <a:t>Avicii</a:t>
            </a:r>
            <a:r>
              <a:rPr lang="fr-FR" dirty="0"/>
              <a:t>)</a:t>
            </a:r>
          </a:p>
          <a:p>
            <a:pPr lvl="0"/>
            <a:r>
              <a:rPr lang="fr-FR" i="1" dirty="0"/>
              <a:t>Ne me quitte pas</a:t>
            </a:r>
            <a:r>
              <a:rPr lang="fr-FR" dirty="0"/>
              <a:t> (Jacques Brel)</a:t>
            </a:r>
          </a:p>
          <a:p>
            <a:pPr lvl="0"/>
            <a:r>
              <a:rPr lang="fr-FR" i="1" dirty="0"/>
              <a:t>Serre-moi </a:t>
            </a:r>
            <a:r>
              <a:rPr lang="fr-FR" dirty="0"/>
              <a:t>or</a:t>
            </a:r>
            <a:r>
              <a:rPr lang="fr-FR" i="1" dirty="0"/>
              <a:t> Ce que l’on s’aime </a:t>
            </a:r>
            <a:r>
              <a:rPr lang="fr-FR" dirty="0"/>
              <a:t>(</a:t>
            </a:r>
            <a:r>
              <a:rPr lang="fr-FR" dirty="0" err="1"/>
              <a:t>Tryo</a:t>
            </a:r>
            <a:r>
              <a:rPr lang="fr-FR" dirty="0"/>
              <a:t>)</a:t>
            </a:r>
          </a:p>
          <a:p>
            <a:pPr lvl="0"/>
            <a:r>
              <a:rPr lang="fr-FR" i="1" dirty="0" err="1"/>
              <a:t>Macarena</a:t>
            </a:r>
            <a:r>
              <a:rPr lang="fr-FR" i="1" dirty="0"/>
              <a:t> </a:t>
            </a:r>
            <a:r>
              <a:rPr lang="fr-FR" dirty="0"/>
              <a:t>(</a:t>
            </a:r>
            <a:r>
              <a:rPr lang="fr-FR" dirty="0" err="1"/>
              <a:t>Damso</a:t>
            </a:r>
            <a:r>
              <a:rPr lang="fr-FR" dirty="0"/>
              <a:t>)</a:t>
            </a:r>
          </a:p>
          <a:p>
            <a:pPr lvl="0"/>
            <a:r>
              <a:rPr lang="fr-FR" i="1" dirty="0"/>
              <a:t>Yeux disent </a:t>
            </a:r>
            <a:r>
              <a:rPr lang="fr-FR" dirty="0"/>
              <a:t>(</a:t>
            </a:r>
            <a:r>
              <a:rPr lang="fr-FR" dirty="0" err="1"/>
              <a:t>Lomepal</a:t>
            </a:r>
            <a:r>
              <a:rPr lang="fr-FR" dirty="0"/>
              <a:t>)</a:t>
            </a:r>
          </a:p>
          <a:p>
            <a:pPr lvl="0"/>
            <a:r>
              <a:rPr lang="fr-FR" i="1" dirty="0"/>
              <a:t>Le </a:t>
            </a:r>
            <a:r>
              <a:rPr lang="fr-FR" i="1" dirty="0" err="1"/>
              <a:t>cœurdonnier</a:t>
            </a:r>
            <a:r>
              <a:rPr lang="fr-FR" i="1" dirty="0"/>
              <a:t> </a:t>
            </a:r>
            <a:r>
              <a:rPr lang="fr-FR" dirty="0"/>
              <a:t>(Soprano)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003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Cultural practices and love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This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takes</a:t>
            </a:r>
            <a:r>
              <a:rPr lang="fr-FR" dirty="0"/>
              <a:t> place in the </a:t>
            </a:r>
            <a:r>
              <a:rPr lang="fr-FR" dirty="0" err="1"/>
              <a:t>project</a:t>
            </a:r>
            <a:r>
              <a:rPr lang="fr-FR" dirty="0"/>
              <a:t> « </a:t>
            </a:r>
            <a:r>
              <a:rPr lang="fr-FR" dirty="0" err="1"/>
              <a:t>Gender</a:t>
            </a:r>
            <a:r>
              <a:rPr lang="fr-FR" dirty="0"/>
              <a:t> and </a:t>
            </a:r>
            <a:r>
              <a:rPr lang="fr-FR" dirty="0" err="1"/>
              <a:t>emotion</a:t>
            </a:r>
            <a:r>
              <a:rPr lang="fr-FR" dirty="0"/>
              <a:t> » </a:t>
            </a:r>
            <a:r>
              <a:rPr lang="fr-FR" dirty="0" err="1"/>
              <a:t>led</a:t>
            </a:r>
            <a:r>
              <a:rPr lang="fr-FR" dirty="0"/>
              <a:t> by Christine </a:t>
            </a:r>
            <a:r>
              <a:rPr lang="fr-FR" dirty="0" err="1"/>
              <a:t>Détrez</a:t>
            </a:r>
            <a:r>
              <a:rPr lang="fr-FR" dirty="0"/>
              <a:t> and </a:t>
            </a:r>
            <a:r>
              <a:rPr lang="fr-FR" dirty="0" err="1"/>
              <a:t>supported</a:t>
            </a:r>
            <a:r>
              <a:rPr lang="fr-FR" dirty="0"/>
              <a:t> by Ministry of Culture</a:t>
            </a:r>
          </a:p>
          <a:p>
            <a:pPr algn="just"/>
            <a:r>
              <a:rPr lang="fr-FR" dirty="0"/>
              <a:t>The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aims</a:t>
            </a:r>
            <a:r>
              <a:rPr lang="fr-FR" dirty="0"/>
              <a:t> at </a:t>
            </a:r>
            <a:r>
              <a:rPr lang="fr-FR" dirty="0" err="1"/>
              <a:t>emphasizing</a:t>
            </a:r>
            <a:r>
              <a:rPr lang="fr-FR" dirty="0"/>
              <a:t> how cultural </a:t>
            </a:r>
            <a:r>
              <a:rPr lang="fr-FR" dirty="0" err="1"/>
              <a:t>goods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part </a:t>
            </a:r>
            <a:r>
              <a:rPr lang="fr-FR" dirty="0" err="1"/>
              <a:t>into</a:t>
            </a:r>
            <a:r>
              <a:rPr lang="fr-FR" dirty="0"/>
              <a:t> the </a:t>
            </a:r>
            <a:r>
              <a:rPr lang="fr-FR" dirty="0" err="1"/>
              <a:t>way</a:t>
            </a:r>
            <a:r>
              <a:rPr lang="fr-FR" dirty="0"/>
              <a:t> of feeling, </a:t>
            </a:r>
            <a:r>
              <a:rPr lang="fr-FR" dirty="0" err="1"/>
              <a:t>defining</a:t>
            </a:r>
            <a:r>
              <a:rPr lang="fr-FR" dirty="0"/>
              <a:t> and living one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emotion</a:t>
            </a:r>
            <a:r>
              <a:rPr lang="fr-FR" dirty="0"/>
              <a:t>: love</a:t>
            </a:r>
          </a:p>
          <a:p>
            <a:r>
              <a:rPr lang="fr-FR" dirty="0"/>
              <a:t>The </a:t>
            </a:r>
            <a:r>
              <a:rPr lang="fr-FR" dirty="0" err="1"/>
              <a:t>target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young</a:t>
            </a:r>
            <a:r>
              <a:rPr lang="fr-FR" dirty="0"/>
              <a:t> people,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children</a:t>
            </a:r>
            <a:r>
              <a:rPr lang="fr-FR" dirty="0"/>
              <a:t> to </a:t>
            </a:r>
            <a:r>
              <a:rPr lang="fr-FR" dirty="0" err="1"/>
              <a:t>yound</a:t>
            </a:r>
            <a:r>
              <a:rPr lang="fr-FR" dirty="0"/>
              <a:t> </a:t>
            </a:r>
            <a:r>
              <a:rPr lang="fr-FR" dirty="0" err="1"/>
              <a:t>adults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6398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Love </a:t>
            </a:r>
            <a:r>
              <a:rPr lang="fr-FR" dirty="0" err="1"/>
              <a:t>movies</a:t>
            </a:r>
            <a:r>
              <a:rPr lang="fr-FR" dirty="0"/>
              <a:t> and </a:t>
            </a:r>
            <a:r>
              <a:rPr lang="fr-FR" dirty="0" err="1"/>
              <a:t>series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/>
              <a:t>Titanic (1998) </a:t>
            </a:r>
            <a:r>
              <a:rPr lang="fr-FR" dirty="0" err="1"/>
              <a:t>is</a:t>
            </a:r>
            <a:r>
              <a:rPr lang="fr-FR" dirty="0"/>
              <a:t> far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quoted</a:t>
            </a:r>
            <a:r>
              <a:rPr lang="fr-FR" dirty="0"/>
              <a:t> </a:t>
            </a:r>
            <a:r>
              <a:rPr lang="fr-FR" dirty="0" err="1"/>
              <a:t>movie</a:t>
            </a:r>
            <a:r>
              <a:rPr lang="fr-FR" dirty="0"/>
              <a:t>, </a:t>
            </a:r>
            <a:r>
              <a:rPr lang="fr-FR" dirty="0" err="1"/>
              <a:t>because</a:t>
            </a:r>
            <a:r>
              <a:rPr lang="fr-FR" dirty="0"/>
              <a:t> 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 are </a:t>
            </a:r>
            <a:r>
              <a:rPr lang="fr-FR" dirty="0" err="1"/>
              <a:t>devoted</a:t>
            </a:r>
            <a:r>
              <a:rPr lang="fr-FR" dirty="0"/>
              <a:t> to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, </a:t>
            </a:r>
            <a:r>
              <a:rPr lang="fr-FR" dirty="0" err="1"/>
              <a:t>independently</a:t>
            </a:r>
            <a:r>
              <a:rPr lang="fr-FR" dirty="0"/>
              <a:t> of </a:t>
            </a:r>
            <a:r>
              <a:rPr lang="fr-FR" dirty="0" err="1"/>
              <a:t>being</a:t>
            </a:r>
            <a:r>
              <a:rPr lang="fr-FR" dirty="0"/>
              <a:t> in the </a:t>
            </a:r>
            <a:r>
              <a:rPr lang="fr-FR" dirty="0" err="1"/>
              <a:t>list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submitted</a:t>
            </a:r>
            <a:r>
              <a:rPr lang="fr-FR" dirty="0"/>
              <a:t> to </a:t>
            </a:r>
            <a:r>
              <a:rPr lang="fr-FR" dirty="0" err="1"/>
              <a:t>students</a:t>
            </a:r>
            <a:endParaRPr lang="fr-FR" dirty="0"/>
          </a:p>
          <a:p>
            <a:r>
              <a:rPr lang="fr-FR" dirty="0"/>
              <a:t>Just </a:t>
            </a:r>
            <a:r>
              <a:rPr lang="fr-FR" dirty="0" err="1"/>
              <a:t>behind</a:t>
            </a:r>
            <a:r>
              <a:rPr lang="fr-FR" dirty="0"/>
              <a:t>, </a:t>
            </a:r>
            <a:r>
              <a:rPr lang="fr-FR" i="1" dirty="0"/>
              <a:t>Les Noces Funèbres (</a:t>
            </a:r>
            <a:r>
              <a:rPr lang="fr-FR" i="1" dirty="0" err="1"/>
              <a:t>Corpse</a:t>
            </a:r>
            <a:r>
              <a:rPr lang="fr-FR" i="1" dirty="0"/>
              <a:t> Bride) </a:t>
            </a:r>
            <a:r>
              <a:rPr lang="fr-FR" dirty="0"/>
              <a:t>of Tim Burton (2004) and </a:t>
            </a:r>
            <a:r>
              <a:rPr lang="fr-FR" i="1" dirty="0" err="1"/>
              <a:t>My</a:t>
            </a:r>
            <a:r>
              <a:rPr lang="fr-FR" i="1" dirty="0"/>
              <a:t> first time (2012)</a:t>
            </a:r>
          </a:p>
          <a:p>
            <a:r>
              <a:rPr lang="fr-FR" dirty="0" err="1"/>
              <a:t>Except</a:t>
            </a:r>
            <a:r>
              <a:rPr lang="fr-FR" dirty="0"/>
              <a:t> the last one, </a:t>
            </a:r>
            <a:r>
              <a:rPr lang="fr-FR" dirty="0" err="1"/>
              <a:t>these</a:t>
            </a:r>
            <a:r>
              <a:rPr lang="fr-FR" dirty="0"/>
              <a:t> are not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recent</a:t>
            </a:r>
            <a:r>
              <a:rPr lang="fr-FR" dirty="0"/>
              <a:t> </a:t>
            </a:r>
            <a:r>
              <a:rPr lang="fr-FR" dirty="0" err="1"/>
              <a:t>movies</a:t>
            </a:r>
            <a:endParaRPr lang="fr-FR" dirty="0"/>
          </a:p>
          <a:p>
            <a:pPr algn="just"/>
            <a:r>
              <a:rPr lang="fr-FR" dirty="0"/>
              <a:t>For the </a:t>
            </a:r>
            <a:r>
              <a:rPr lang="fr-FR" dirty="0" err="1"/>
              <a:t>series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notice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quoted</a:t>
            </a:r>
            <a:r>
              <a:rPr lang="fr-FR" dirty="0"/>
              <a:t> are not the more </a:t>
            </a:r>
            <a:r>
              <a:rPr lang="fr-FR" dirty="0" err="1"/>
              <a:t>recent</a:t>
            </a:r>
            <a:r>
              <a:rPr lang="fr-FR" dirty="0"/>
              <a:t> </a:t>
            </a:r>
            <a:r>
              <a:rPr lang="fr-FR" dirty="0" err="1"/>
              <a:t>either</a:t>
            </a:r>
            <a:r>
              <a:rPr lang="fr-FR" dirty="0"/>
              <a:t>: </a:t>
            </a:r>
            <a:r>
              <a:rPr lang="fr-FR" i="1" dirty="0"/>
              <a:t>How I met </a:t>
            </a:r>
            <a:r>
              <a:rPr lang="fr-FR" i="1" dirty="0" err="1"/>
              <a:t>your</a:t>
            </a:r>
            <a:r>
              <a:rPr lang="fr-FR" i="1" dirty="0"/>
              <a:t> </a:t>
            </a:r>
            <a:r>
              <a:rPr lang="fr-FR" i="1" dirty="0" err="1"/>
              <a:t>mother</a:t>
            </a:r>
            <a:r>
              <a:rPr lang="fr-FR" i="1" dirty="0"/>
              <a:t> </a:t>
            </a:r>
            <a:r>
              <a:rPr lang="fr-FR" dirty="0"/>
              <a:t>and </a:t>
            </a:r>
            <a:r>
              <a:rPr lang="fr-FR" i="1" dirty="0"/>
              <a:t>Friends</a:t>
            </a:r>
            <a:r>
              <a:rPr lang="fr-FR" dirty="0"/>
              <a:t> first, and </a:t>
            </a:r>
            <a:r>
              <a:rPr lang="fr-FR" dirty="0" err="1"/>
              <a:t>after</a:t>
            </a:r>
            <a:r>
              <a:rPr lang="fr-FR" dirty="0"/>
              <a:t>, </a:t>
            </a:r>
            <a:r>
              <a:rPr lang="fr-FR" i="1" dirty="0" err="1"/>
              <a:t>Stranger</a:t>
            </a:r>
            <a:r>
              <a:rPr lang="fr-FR" i="1" dirty="0"/>
              <a:t> </a:t>
            </a:r>
            <a:r>
              <a:rPr lang="fr-FR" i="1" dirty="0" err="1"/>
              <a:t>Things</a:t>
            </a:r>
            <a:r>
              <a:rPr lang="fr-FR" i="1" dirty="0"/>
              <a:t>, Game of </a:t>
            </a:r>
            <a:r>
              <a:rPr lang="fr-FR" i="1" dirty="0" err="1"/>
              <a:t>Thrones</a:t>
            </a:r>
            <a:r>
              <a:rPr lang="fr-FR" i="1" dirty="0"/>
              <a:t>, </a:t>
            </a:r>
            <a:r>
              <a:rPr lang="fr-FR" i="1" dirty="0" err="1"/>
              <a:t>Riverdale</a:t>
            </a:r>
            <a:r>
              <a:rPr lang="fr-FR" i="1" dirty="0"/>
              <a:t>, 13 </a:t>
            </a:r>
            <a:r>
              <a:rPr lang="fr-FR" i="1" dirty="0" err="1"/>
              <a:t>reasons</a:t>
            </a:r>
            <a:r>
              <a:rPr lang="fr-FR" i="1" dirty="0"/>
              <a:t> </a:t>
            </a:r>
            <a:r>
              <a:rPr lang="fr-FR" i="1" dirty="0" err="1"/>
              <a:t>why</a:t>
            </a:r>
            <a:r>
              <a:rPr lang="fr-FR" i="1" dirty="0"/>
              <a:t> </a:t>
            </a:r>
            <a:r>
              <a:rPr lang="fr-FR" dirty="0"/>
              <a:t>(</a:t>
            </a:r>
            <a:r>
              <a:rPr lang="fr-FR" dirty="0" err="1"/>
              <a:t>also</a:t>
            </a:r>
            <a:r>
              <a:rPr lang="fr-FR" dirty="0"/>
              <a:t> a book)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5124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 </a:t>
            </a:r>
            <a:r>
              <a:rPr lang="fr-FR" dirty="0" err="1"/>
              <a:t>much</a:t>
            </a:r>
            <a:r>
              <a:rPr lang="fr-FR" dirty="0"/>
              <a:t> to </a:t>
            </a:r>
            <a:r>
              <a:rPr lang="fr-FR" dirty="0" err="1"/>
              <a:t>say</a:t>
            </a:r>
            <a:r>
              <a:rPr lang="fr-FR" dirty="0"/>
              <a:t> about </a:t>
            </a:r>
            <a:r>
              <a:rPr lang="fr-FR" dirty="0" err="1"/>
              <a:t>songs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Rap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listened</a:t>
            </a:r>
            <a:r>
              <a:rPr lang="fr-FR" dirty="0"/>
              <a:t> musical genre</a:t>
            </a:r>
          </a:p>
          <a:p>
            <a:pPr algn="just"/>
            <a:r>
              <a:rPr lang="fr-FR" dirty="0" err="1"/>
              <a:t>Only</a:t>
            </a:r>
            <a:r>
              <a:rPr lang="fr-FR" dirty="0"/>
              <a:t> one boy </a:t>
            </a:r>
            <a:r>
              <a:rPr lang="fr-FR" dirty="0" err="1"/>
              <a:t>talked</a:t>
            </a:r>
            <a:r>
              <a:rPr lang="fr-FR" dirty="0"/>
              <a:t> about a </a:t>
            </a:r>
            <a:r>
              <a:rPr lang="fr-FR" dirty="0" err="1"/>
              <a:t>song</a:t>
            </a:r>
            <a:r>
              <a:rPr lang="fr-FR" dirty="0"/>
              <a:t> as a cultural good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refers</a:t>
            </a:r>
            <a:r>
              <a:rPr lang="fr-FR" dirty="0"/>
              <a:t> about love, a </a:t>
            </a:r>
            <a:r>
              <a:rPr lang="fr-FR" dirty="0" err="1"/>
              <a:t>song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talks</a:t>
            </a:r>
            <a:r>
              <a:rPr lang="fr-FR" dirty="0"/>
              <a:t> about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unfaithful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lived</a:t>
            </a:r>
            <a:r>
              <a:rPr lang="fr-FR" dirty="0"/>
              <a:t> a </a:t>
            </a:r>
            <a:r>
              <a:rPr lang="fr-FR" dirty="0" err="1"/>
              <a:t>similar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in a </a:t>
            </a:r>
            <a:r>
              <a:rPr lang="fr-FR" dirty="0" err="1"/>
              <a:t>previous</a:t>
            </a:r>
            <a:r>
              <a:rPr lang="fr-FR" dirty="0"/>
              <a:t> </a:t>
            </a:r>
            <a:r>
              <a:rPr lang="fr-FR" dirty="0" err="1"/>
              <a:t>relationship</a:t>
            </a:r>
            <a:r>
              <a:rPr lang="fr-FR" dirty="0"/>
              <a:t> and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wants</a:t>
            </a:r>
            <a:r>
              <a:rPr lang="fr-FR" dirty="0"/>
              <a:t> not to </a:t>
            </a:r>
            <a:r>
              <a:rPr lang="fr-FR" dirty="0" err="1"/>
              <a:t>repeat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situation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partner</a:t>
            </a:r>
            <a:endParaRPr lang="fr-FR" dirty="0"/>
          </a:p>
          <a:p>
            <a:pPr algn="just"/>
            <a:r>
              <a:rPr lang="fr-FR" dirty="0"/>
              <a:t>It stresses the </a:t>
            </a:r>
            <a:r>
              <a:rPr lang="fr-FR" dirty="0" err="1"/>
              <a:t>fact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songs</a:t>
            </a:r>
            <a:r>
              <a:rPr lang="fr-FR" dirty="0"/>
              <a:t> are not </a:t>
            </a:r>
            <a:r>
              <a:rPr lang="fr-FR" dirty="0" err="1"/>
              <a:t>listened</a:t>
            </a:r>
            <a:r>
              <a:rPr lang="fr-FR" dirty="0"/>
              <a:t> for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texts</a:t>
            </a:r>
            <a:r>
              <a:rPr lang="fr-FR" dirty="0"/>
              <a:t> and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 of books, </a:t>
            </a:r>
            <a:r>
              <a:rPr lang="fr-FR" dirty="0" err="1"/>
              <a:t>movies</a:t>
            </a:r>
            <a:r>
              <a:rPr lang="fr-FR" dirty="0"/>
              <a:t> and </a:t>
            </a:r>
            <a:r>
              <a:rPr lang="fr-FR" dirty="0" err="1"/>
              <a:t>series</a:t>
            </a:r>
            <a:r>
              <a:rPr lang="fr-FR" dirty="0"/>
              <a:t> are more </a:t>
            </a:r>
            <a:r>
              <a:rPr lang="fr-FR" dirty="0" err="1"/>
              <a:t>likely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a support for putting </a:t>
            </a:r>
            <a:r>
              <a:rPr lang="fr-FR" dirty="0" err="1"/>
              <a:t>words</a:t>
            </a:r>
            <a:r>
              <a:rPr lang="fr-FR" dirty="0"/>
              <a:t> on </a:t>
            </a:r>
            <a:r>
              <a:rPr lang="fr-FR" dirty="0" err="1"/>
              <a:t>emotion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5677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Books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/>
              <a:t>The </a:t>
            </a:r>
            <a:r>
              <a:rPr lang="fr-FR" dirty="0" err="1"/>
              <a:t>predominance</a:t>
            </a:r>
            <a:r>
              <a:rPr lang="fr-FR" dirty="0"/>
              <a:t> </a:t>
            </a:r>
            <a:r>
              <a:rPr lang="fr-FR" i="1" dirty="0"/>
              <a:t>of Nos étoiles contraires </a:t>
            </a:r>
            <a:r>
              <a:rPr lang="fr-FR" dirty="0"/>
              <a:t>(</a:t>
            </a:r>
            <a:r>
              <a:rPr lang="fr-FR" i="1" dirty="0"/>
              <a:t>The </a:t>
            </a:r>
            <a:r>
              <a:rPr lang="fr-FR" i="1" dirty="0" err="1"/>
              <a:t>Fault</a:t>
            </a:r>
            <a:r>
              <a:rPr lang="fr-FR" i="1" dirty="0"/>
              <a:t> in Our Stars</a:t>
            </a:r>
            <a:r>
              <a:rPr lang="fr-FR" dirty="0"/>
              <a:t>, John Green, 2012, 2014 for the </a:t>
            </a:r>
            <a:r>
              <a:rPr lang="fr-FR" dirty="0" err="1"/>
              <a:t>movie</a:t>
            </a:r>
            <a:r>
              <a:rPr lang="fr-FR" dirty="0"/>
              <a:t>)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striking</a:t>
            </a:r>
            <a:r>
              <a:rPr lang="fr-FR" dirty="0"/>
              <a:t>. It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bestseller </a:t>
            </a:r>
            <a:r>
              <a:rPr lang="fr-FR" dirty="0" err="1"/>
              <a:t>that</a:t>
            </a:r>
            <a:r>
              <a:rPr lang="fr-FR" dirty="0"/>
              <a:t> exemplifies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« </a:t>
            </a:r>
            <a:r>
              <a:rPr lang="fr-FR" dirty="0" err="1"/>
              <a:t>sick</a:t>
            </a:r>
            <a:r>
              <a:rPr lang="fr-FR" dirty="0"/>
              <a:t> lit », a story </a:t>
            </a:r>
            <a:r>
              <a:rPr lang="fr-FR" dirty="0" err="1"/>
              <a:t>based</a:t>
            </a:r>
            <a:r>
              <a:rPr lang="fr-FR" dirty="0"/>
              <a:t> on the </a:t>
            </a:r>
            <a:r>
              <a:rPr lang="fr-FR" dirty="0" err="1"/>
              <a:t>discovery</a:t>
            </a:r>
            <a:r>
              <a:rPr lang="fr-FR" dirty="0"/>
              <a:t> of love and </a:t>
            </a:r>
            <a:r>
              <a:rPr lang="fr-FR" dirty="0" err="1"/>
              <a:t>sexuality</a:t>
            </a:r>
            <a:r>
              <a:rPr lang="fr-FR" dirty="0"/>
              <a:t> for teenagers </a:t>
            </a:r>
            <a:r>
              <a:rPr lang="fr-FR" dirty="0" err="1"/>
              <a:t>suffering</a:t>
            </a:r>
            <a:r>
              <a:rPr lang="fr-FR" dirty="0"/>
              <a:t> of </a:t>
            </a:r>
            <a:r>
              <a:rPr lang="fr-FR" dirty="0" err="1"/>
              <a:t>lethal</a:t>
            </a:r>
            <a:r>
              <a:rPr lang="fr-FR" dirty="0"/>
              <a:t> </a:t>
            </a:r>
            <a:r>
              <a:rPr lang="fr-FR" dirty="0" err="1"/>
              <a:t>illness</a:t>
            </a:r>
            <a:endParaRPr lang="fr-FR" dirty="0"/>
          </a:p>
          <a:p>
            <a:pPr algn="just"/>
            <a:r>
              <a:rPr lang="fr-FR" dirty="0"/>
              <a:t>In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</a:t>
            </a:r>
            <a:r>
              <a:rPr lang="fr-FR" dirty="0" err="1"/>
              <a:t>literature</a:t>
            </a:r>
            <a:r>
              <a:rPr lang="fr-FR" dirty="0"/>
              <a:t>, love stories are more or </a:t>
            </a:r>
            <a:r>
              <a:rPr lang="fr-FR" dirty="0" err="1"/>
              <a:t>less</a:t>
            </a:r>
            <a:r>
              <a:rPr lang="fr-FR" dirty="0"/>
              <a:t> important </a:t>
            </a:r>
            <a:r>
              <a:rPr lang="fr-FR" dirty="0" err="1"/>
              <a:t>according</a:t>
            </a:r>
            <a:r>
              <a:rPr lang="fr-FR" dirty="0"/>
              <a:t> to the </a:t>
            </a:r>
            <a:r>
              <a:rPr lang="fr-FR" dirty="0" err="1"/>
              <a:t>category</a:t>
            </a:r>
            <a:r>
              <a:rPr lang="fr-FR" dirty="0"/>
              <a:t>: new romance (</a:t>
            </a:r>
            <a:r>
              <a:rPr lang="fr-FR" dirty="0" err="1"/>
              <a:t>After</a:t>
            </a:r>
            <a:r>
              <a:rPr lang="fr-FR" dirty="0"/>
              <a:t>), </a:t>
            </a:r>
            <a:r>
              <a:rPr lang="fr-FR" dirty="0" err="1"/>
              <a:t>sick</a:t>
            </a:r>
            <a:r>
              <a:rPr lang="fr-FR" dirty="0"/>
              <a:t> lit, bit lit (</a:t>
            </a:r>
            <a:r>
              <a:rPr lang="fr-FR" dirty="0" err="1"/>
              <a:t>Twilight</a:t>
            </a:r>
            <a:r>
              <a:rPr lang="fr-FR" dirty="0"/>
              <a:t>), but the pattern of romance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changed</a:t>
            </a:r>
            <a:endParaRPr lang="fr-FR" dirty="0"/>
          </a:p>
          <a:p>
            <a:pPr algn="just"/>
            <a:r>
              <a:rPr lang="fr-FR" dirty="0"/>
              <a:t>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successful</a:t>
            </a:r>
            <a:r>
              <a:rPr lang="fr-FR" dirty="0"/>
              <a:t>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books </a:t>
            </a:r>
            <a:r>
              <a:rPr lang="fr-FR" dirty="0" err="1"/>
              <a:t>become</a:t>
            </a:r>
            <a:r>
              <a:rPr lang="fr-FR" dirty="0"/>
              <a:t> </a:t>
            </a:r>
            <a:r>
              <a:rPr lang="fr-FR" dirty="0" err="1"/>
              <a:t>movies</a:t>
            </a:r>
            <a:r>
              <a:rPr lang="fr-FR" dirty="0"/>
              <a:t> or </a:t>
            </a:r>
            <a:r>
              <a:rPr lang="fr-FR" dirty="0" err="1"/>
              <a:t>series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8474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Love books and </a:t>
            </a:r>
            <a:r>
              <a:rPr lang="fr-FR" dirty="0" err="1"/>
              <a:t>movies</a:t>
            </a:r>
            <a:r>
              <a:rPr lang="fr-FR" dirty="0"/>
              <a:t> for girls?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Love books and </a:t>
            </a:r>
            <a:r>
              <a:rPr lang="fr-FR" dirty="0" err="1"/>
              <a:t>movies</a:t>
            </a:r>
            <a:r>
              <a:rPr lang="fr-FR" dirty="0"/>
              <a:t> are </a:t>
            </a:r>
            <a:r>
              <a:rPr lang="fr-FR" dirty="0" err="1"/>
              <a:t>despised</a:t>
            </a:r>
            <a:r>
              <a:rPr lang="fr-FR" dirty="0"/>
              <a:t> or </a:t>
            </a:r>
            <a:r>
              <a:rPr lang="fr-FR" dirty="0" err="1"/>
              <a:t>ignored</a:t>
            </a:r>
            <a:r>
              <a:rPr lang="fr-FR" dirty="0"/>
              <a:t> by the </a:t>
            </a:r>
            <a:r>
              <a:rPr lang="fr-FR" dirty="0" err="1"/>
              <a:t>mainly</a:t>
            </a:r>
            <a:r>
              <a:rPr lang="fr-FR" dirty="0"/>
              <a:t> part of boys, </a:t>
            </a:r>
            <a:r>
              <a:rPr lang="fr-FR" dirty="0" err="1"/>
              <a:t>except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of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who</a:t>
            </a:r>
            <a:r>
              <a:rPr lang="fr-FR" dirty="0"/>
              <a:t> are </a:t>
            </a:r>
            <a:r>
              <a:rPr lang="fr-FR" dirty="0" err="1"/>
              <a:t>involved</a:t>
            </a:r>
            <a:r>
              <a:rPr lang="fr-FR" dirty="0"/>
              <a:t> in </a:t>
            </a:r>
            <a:r>
              <a:rPr lang="fr-FR" dirty="0" err="1"/>
              <a:t>literary</a:t>
            </a:r>
            <a:r>
              <a:rPr lang="fr-FR" dirty="0"/>
              <a:t> </a:t>
            </a:r>
            <a:r>
              <a:rPr lang="fr-FR" dirty="0" err="1"/>
              <a:t>interests</a:t>
            </a:r>
            <a:r>
              <a:rPr lang="fr-FR" dirty="0"/>
              <a:t> (by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studies</a:t>
            </a:r>
            <a:r>
              <a:rPr lang="fr-FR" dirty="0"/>
              <a:t> or cultural practices) or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share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girlfriend</a:t>
            </a:r>
            <a:r>
              <a:rPr lang="fr-FR" dirty="0"/>
              <a:t> as a support for talk</a:t>
            </a:r>
          </a:p>
          <a:p>
            <a:r>
              <a:rPr lang="fr-FR" dirty="0"/>
              <a:t>Girls are </a:t>
            </a:r>
            <a:r>
              <a:rPr lang="fr-FR" dirty="0" err="1"/>
              <a:t>aware</a:t>
            </a:r>
            <a:r>
              <a:rPr lang="fr-FR" dirty="0"/>
              <a:t> of </a:t>
            </a:r>
            <a:r>
              <a:rPr lang="fr-FR" dirty="0" err="1"/>
              <a:t>that</a:t>
            </a:r>
            <a:r>
              <a:rPr lang="fr-FR" dirty="0"/>
              <a:t> and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hide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read</a:t>
            </a:r>
            <a:r>
              <a:rPr lang="fr-FR" dirty="0"/>
              <a:t> romance or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</a:t>
            </a:r>
            <a:r>
              <a:rPr lang="fr-FR" dirty="0" err="1"/>
              <a:t>literature</a:t>
            </a:r>
            <a:endParaRPr lang="fr-FR" dirty="0"/>
          </a:p>
          <a:p>
            <a:pPr algn="just"/>
            <a:r>
              <a:rPr lang="fr-FR" dirty="0" err="1"/>
              <a:t>Nonetheless</a:t>
            </a:r>
            <a:r>
              <a:rPr lang="fr-FR" dirty="0"/>
              <a:t>, </a:t>
            </a:r>
            <a:r>
              <a:rPr lang="fr-FR" dirty="0" err="1"/>
              <a:t>they</a:t>
            </a:r>
            <a:r>
              <a:rPr lang="fr-FR" dirty="0"/>
              <a:t> claim for </a:t>
            </a:r>
            <a:r>
              <a:rPr lang="fr-FR" dirty="0" err="1"/>
              <a:t>learning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</a:t>
            </a:r>
            <a:r>
              <a:rPr lang="fr-FR" dirty="0" err="1"/>
              <a:t>advice</a:t>
            </a:r>
            <a:r>
              <a:rPr lang="fr-FR" dirty="0"/>
              <a:t> in love books and </a:t>
            </a:r>
            <a:r>
              <a:rPr lang="fr-FR" dirty="0" err="1"/>
              <a:t>movies</a:t>
            </a:r>
            <a:r>
              <a:rPr lang="fr-FR" dirty="0"/>
              <a:t>, </a:t>
            </a:r>
            <a:r>
              <a:rPr lang="fr-FR" dirty="0" err="1"/>
              <a:t>especially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do not have cultural capital or </a:t>
            </a:r>
            <a:r>
              <a:rPr lang="fr-FR" dirty="0" err="1"/>
              <a:t>enough</a:t>
            </a:r>
            <a:r>
              <a:rPr lang="fr-FR" dirty="0"/>
              <a:t> </a:t>
            </a:r>
            <a:r>
              <a:rPr lang="fr-FR" dirty="0" err="1"/>
              <a:t>talks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family</a:t>
            </a:r>
            <a:r>
              <a:rPr lang="fr-FR" dirty="0"/>
              <a:t> and </a:t>
            </a:r>
            <a:r>
              <a:rPr lang="fr-FR" dirty="0" err="1"/>
              <a:t>friends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3849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Love, a </a:t>
            </a:r>
            <a:r>
              <a:rPr lang="fr-FR" dirty="0" err="1"/>
              <a:t>matter</a:t>
            </a:r>
            <a:r>
              <a:rPr lang="fr-FR" dirty="0"/>
              <a:t> for girls?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At the </a:t>
            </a:r>
            <a:r>
              <a:rPr lang="fr-FR" dirty="0" err="1"/>
              <a:t>same</a:t>
            </a:r>
            <a:r>
              <a:rPr lang="fr-FR" dirty="0"/>
              <a:t> time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despise</a:t>
            </a:r>
            <a:r>
              <a:rPr lang="fr-FR" dirty="0"/>
              <a:t> romance </a:t>
            </a:r>
            <a:r>
              <a:rPr lang="fr-FR" dirty="0" err="1"/>
              <a:t>movies</a:t>
            </a:r>
            <a:r>
              <a:rPr lang="fr-FR" dirty="0"/>
              <a:t>, boys notice </a:t>
            </a:r>
            <a:r>
              <a:rPr lang="fr-FR" dirty="0" err="1"/>
              <a:t>that</a:t>
            </a:r>
            <a:r>
              <a:rPr lang="fr-FR" dirty="0"/>
              <a:t> girls are </a:t>
            </a:r>
            <a:r>
              <a:rPr lang="fr-FR" dirty="0" err="1"/>
              <a:t>better</a:t>
            </a:r>
            <a:r>
              <a:rPr lang="fr-FR" dirty="0"/>
              <a:t> for </a:t>
            </a:r>
            <a:r>
              <a:rPr lang="fr-FR" dirty="0" err="1"/>
              <a:t>giving</a:t>
            </a:r>
            <a:r>
              <a:rPr lang="fr-FR" dirty="0"/>
              <a:t> </a:t>
            </a:r>
            <a:r>
              <a:rPr lang="fr-FR" dirty="0" err="1"/>
              <a:t>advice</a:t>
            </a:r>
            <a:r>
              <a:rPr lang="fr-FR" dirty="0"/>
              <a:t> about love </a:t>
            </a:r>
            <a:r>
              <a:rPr lang="fr-FR" dirty="0" err="1"/>
              <a:t>relationships</a:t>
            </a:r>
            <a:r>
              <a:rPr lang="fr-FR" dirty="0"/>
              <a:t>,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illegitimate</a:t>
            </a:r>
            <a:r>
              <a:rPr lang="fr-FR" dirty="0"/>
              <a:t>, </a:t>
            </a:r>
            <a:r>
              <a:rPr lang="fr-FR" dirty="0" err="1"/>
              <a:t>hidden</a:t>
            </a:r>
            <a:r>
              <a:rPr lang="fr-FR" dirty="0"/>
              <a:t> cultural </a:t>
            </a:r>
            <a:r>
              <a:rPr lang="fr-FR" dirty="0" err="1"/>
              <a:t>goods</a:t>
            </a:r>
            <a:r>
              <a:rPr lang="fr-FR" dirty="0"/>
              <a:t> are </a:t>
            </a:r>
            <a:r>
              <a:rPr lang="fr-FR" dirty="0" err="1"/>
              <a:t>used</a:t>
            </a:r>
            <a:r>
              <a:rPr lang="fr-FR" dirty="0"/>
              <a:t> as a </a:t>
            </a:r>
            <a:r>
              <a:rPr lang="fr-FR" dirty="0" err="1"/>
              <a:t>practical</a:t>
            </a:r>
            <a:r>
              <a:rPr lang="fr-FR" dirty="0"/>
              <a:t> and </a:t>
            </a:r>
            <a:r>
              <a:rPr lang="fr-FR" dirty="0" err="1"/>
              <a:t>legitimate</a:t>
            </a:r>
            <a:r>
              <a:rPr lang="fr-FR" dirty="0"/>
              <a:t> support for a </a:t>
            </a:r>
            <a:r>
              <a:rPr lang="fr-FR" dirty="0" err="1"/>
              <a:t>proper</a:t>
            </a:r>
            <a:r>
              <a:rPr lang="fr-FR" dirty="0"/>
              <a:t> </a:t>
            </a:r>
            <a:r>
              <a:rPr lang="fr-FR" dirty="0" err="1"/>
              <a:t>behaviour</a:t>
            </a:r>
            <a:r>
              <a:rPr lang="fr-FR" dirty="0"/>
              <a:t> in love </a:t>
            </a:r>
            <a:r>
              <a:rPr lang="fr-FR" dirty="0" err="1"/>
              <a:t>relationships</a:t>
            </a:r>
            <a:endParaRPr lang="fr-FR" dirty="0"/>
          </a:p>
          <a:p>
            <a:pPr algn="just"/>
            <a:r>
              <a:rPr lang="fr-FR" dirty="0"/>
              <a:t>Boys talk </a:t>
            </a:r>
            <a:r>
              <a:rPr lang="fr-FR" dirty="0" err="1"/>
              <a:t>less</a:t>
            </a:r>
            <a:r>
              <a:rPr lang="fr-FR" dirty="0"/>
              <a:t> about love, </a:t>
            </a:r>
            <a:r>
              <a:rPr lang="fr-FR" dirty="0" err="1"/>
              <a:t>either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boys and girls, girls talk more to </a:t>
            </a:r>
            <a:r>
              <a:rPr lang="fr-FR" dirty="0" err="1"/>
              <a:t>both</a:t>
            </a:r>
            <a:r>
              <a:rPr lang="fr-FR" dirty="0"/>
              <a:t> girls and boys and the </a:t>
            </a:r>
            <a:r>
              <a:rPr lang="fr-FR" dirty="0" err="1"/>
              <a:t>mainly</a:t>
            </a:r>
            <a:r>
              <a:rPr lang="fr-FR" dirty="0"/>
              <a:t> part of </a:t>
            </a:r>
            <a:r>
              <a:rPr lang="fr-FR" dirty="0" err="1"/>
              <a:t>talks</a:t>
            </a:r>
            <a:r>
              <a:rPr lang="fr-FR" dirty="0"/>
              <a:t> </a:t>
            </a:r>
            <a:r>
              <a:rPr lang="fr-FR" dirty="0" err="1"/>
              <a:t>occurs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girls and girls </a:t>
            </a:r>
          </a:p>
        </p:txBody>
      </p:sp>
    </p:spTree>
    <p:extLst>
      <p:ext uri="{BB962C8B-B14F-4D97-AF65-F5344CB8AC3E}">
        <p14:creationId xmlns:p14="http://schemas.microsoft.com/office/powerpoint/2010/main" val="990466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counter-stereotypes</a:t>
            </a:r>
            <a:r>
              <a:rPr lang="fr-FR" dirty="0"/>
              <a:t> about </a:t>
            </a:r>
            <a:r>
              <a:rPr lang="fr-FR" dirty="0" err="1"/>
              <a:t>characters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supposed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women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preferred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and </a:t>
            </a:r>
            <a:r>
              <a:rPr lang="fr-FR" dirty="0" err="1"/>
              <a:t>independant</a:t>
            </a:r>
            <a:r>
              <a:rPr lang="fr-FR" dirty="0"/>
              <a:t> for girls and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checked</a:t>
            </a:r>
            <a:r>
              <a:rPr lang="fr-FR" dirty="0"/>
              <a:t> </a:t>
            </a:r>
            <a:r>
              <a:rPr lang="fr-FR" dirty="0" err="1"/>
              <a:t>it</a:t>
            </a:r>
            <a:endParaRPr lang="fr-FR" dirty="0"/>
          </a:p>
          <a:p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examples</a:t>
            </a:r>
            <a:r>
              <a:rPr lang="fr-FR" dirty="0"/>
              <a:t> of « </a:t>
            </a:r>
            <a:r>
              <a:rPr lang="fr-FR" dirty="0" err="1"/>
              <a:t>fighting</a:t>
            </a:r>
            <a:r>
              <a:rPr lang="fr-FR" dirty="0"/>
              <a:t>-spirit </a:t>
            </a:r>
            <a:r>
              <a:rPr lang="fr-FR" dirty="0" err="1"/>
              <a:t>women</a:t>
            </a:r>
            <a:r>
              <a:rPr lang="fr-FR" dirty="0"/>
              <a:t> »: in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</a:t>
            </a:r>
            <a:r>
              <a:rPr lang="fr-FR" dirty="0" err="1"/>
              <a:t>Hazel</a:t>
            </a:r>
            <a:r>
              <a:rPr lang="fr-FR" dirty="0"/>
              <a:t> (</a:t>
            </a:r>
            <a:r>
              <a:rPr lang="fr-FR" i="1" dirty="0"/>
              <a:t>The </a:t>
            </a:r>
            <a:r>
              <a:rPr lang="fr-FR" i="1" dirty="0" err="1"/>
              <a:t>Fault</a:t>
            </a:r>
            <a:r>
              <a:rPr lang="fr-FR" i="1" dirty="0"/>
              <a:t> in Our Stars</a:t>
            </a:r>
            <a:r>
              <a:rPr lang="fr-FR" dirty="0"/>
              <a:t>), </a:t>
            </a:r>
            <a:r>
              <a:rPr lang="en-US" dirty="0" err="1"/>
              <a:t>Maddy</a:t>
            </a:r>
            <a:r>
              <a:rPr lang="en-US" dirty="0"/>
              <a:t> in </a:t>
            </a:r>
            <a:r>
              <a:rPr lang="en-US" i="1" dirty="0"/>
              <a:t>Everything,</a:t>
            </a:r>
            <a:r>
              <a:rPr lang="en-US" dirty="0"/>
              <a:t> young adult sick lit novel</a:t>
            </a:r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character</a:t>
            </a:r>
            <a:r>
              <a:rPr lang="fr-FR" dirty="0"/>
              <a:t> of Antigone </a:t>
            </a:r>
            <a:r>
              <a:rPr lang="fr-FR" dirty="0" err="1"/>
              <a:t>studied</a:t>
            </a:r>
            <a:r>
              <a:rPr lang="fr-FR" dirty="0"/>
              <a:t> at </a:t>
            </a:r>
            <a:r>
              <a:rPr lang="fr-FR" dirty="0" err="1"/>
              <a:t>school</a:t>
            </a:r>
            <a:endParaRPr lang="fr-FR" dirty="0"/>
          </a:p>
          <a:p>
            <a:pPr algn="just"/>
            <a:r>
              <a:rPr lang="fr-FR" dirty="0"/>
              <a:t>Comics: Maud </a:t>
            </a:r>
            <a:r>
              <a:rPr lang="fr-FR" dirty="0" err="1"/>
              <a:t>character</a:t>
            </a:r>
            <a:r>
              <a:rPr lang="fr-FR" dirty="0"/>
              <a:t> of </a:t>
            </a:r>
            <a:r>
              <a:rPr lang="fr-FR" i="1" dirty="0"/>
              <a:t>The </a:t>
            </a:r>
            <a:r>
              <a:rPr lang="fr-FR" i="1" dirty="0" err="1"/>
              <a:t>Scarlet</a:t>
            </a:r>
            <a:r>
              <a:rPr lang="fr-FR" i="1" dirty="0"/>
              <a:t> Rose</a:t>
            </a:r>
            <a:r>
              <a:rPr lang="fr-FR" dirty="0"/>
              <a:t>, Lou</a:t>
            </a:r>
          </a:p>
          <a:p>
            <a:r>
              <a:rPr lang="fr-FR" dirty="0"/>
              <a:t>Emma Watson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quoted</a:t>
            </a:r>
            <a:r>
              <a:rPr lang="fr-FR" dirty="0"/>
              <a:t> for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feminist</a:t>
            </a:r>
            <a:r>
              <a:rPr lang="fr-FR" dirty="0"/>
              <a:t> </a:t>
            </a:r>
            <a:r>
              <a:rPr lang="fr-FR" dirty="0" err="1"/>
              <a:t>committment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as for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roles</a:t>
            </a:r>
            <a:r>
              <a:rPr lang="fr-FR" dirty="0"/>
              <a:t> (Hermione in Harry Potter, Lena in the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Colonia, 2016</a:t>
            </a:r>
            <a:r>
              <a:rPr lang="fr-FR" dirty="0"/>
              <a:t>)</a:t>
            </a:r>
            <a:endParaRPr lang="fr-FR" i="1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6228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Strong</a:t>
            </a:r>
            <a:r>
              <a:rPr lang="fr-FR" dirty="0"/>
              <a:t>, smart and sensitive men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err="1"/>
              <a:t>Strong</a:t>
            </a:r>
            <a:r>
              <a:rPr lang="fr-FR" dirty="0"/>
              <a:t> men: </a:t>
            </a:r>
            <a:r>
              <a:rPr lang="fr-FR" dirty="0" err="1"/>
              <a:t>characters</a:t>
            </a:r>
            <a:r>
              <a:rPr lang="fr-FR" dirty="0"/>
              <a:t> of mangas </a:t>
            </a:r>
            <a:r>
              <a:rPr lang="fr-FR" dirty="0" err="1"/>
              <a:t>such</a:t>
            </a:r>
            <a:r>
              <a:rPr lang="fr-FR" dirty="0"/>
              <a:t> as San </a:t>
            </a:r>
            <a:r>
              <a:rPr lang="fr-FR" dirty="0" err="1"/>
              <a:t>goku</a:t>
            </a:r>
            <a:r>
              <a:rPr lang="fr-FR" dirty="0"/>
              <a:t> and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father</a:t>
            </a:r>
            <a:r>
              <a:rPr lang="fr-FR" dirty="0"/>
              <a:t> (Dragon Ball Z)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evoked</a:t>
            </a:r>
            <a:r>
              <a:rPr lang="fr-FR" dirty="0"/>
              <a:t> by boys</a:t>
            </a:r>
          </a:p>
          <a:p>
            <a:pPr algn="just"/>
            <a:r>
              <a:rPr lang="fr-FR" dirty="0" err="1"/>
              <a:t>Strong</a:t>
            </a:r>
            <a:r>
              <a:rPr lang="fr-FR" dirty="0"/>
              <a:t> men able to </a:t>
            </a:r>
            <a:r>
              <a:rPr lang="fr-FR" dirty="0" err="1"/>
              <a:t>cry</a:t>
            </a:r>
            <a:r>
              <a:rPr lang="fr-FR" dirty="0"/>
              <a:t>: John Mc Clain in </a:t>
            </a:r>
            <a:r>
              <a:rPr lang="fr-FR" i="1" dirty="0"/>
              <a:t>Die hard</a:t>
            </a:r>
            <a:r>
              <a:rPr lang="fr-FR" dirty="0"/>
              <a:t>, </a:t>
            </a:r>
            <a:r>
              <a:rPr lang="fr-FR" dirty="0" err="1"/>
              <a:t>played</a:t>
            </a:r>
            <a:r>
              <a:rPr lang="fr-FR" dirty="0"/>
              <a:t> by Bruce Willis; one boy </a:t>
            </a:r>
            <a:r>
              <a:rPr lang="fr-FR" dirty="0" err="1"/>
              <a:t>stressed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liked</a:t>
            </a:r>
            <a:r>
              <a:rPr lang="fr-FR" dirty="0"/>
              <a:t> a </a:t>
            </a:r>
            <a:r>
              <a:rPr lang="fr-FR" dirty="0" err="1"/>
              <a:t>character</a:t>
            </a:r>
            <a:r>
              <a:rPr lang="fr-FR" dirty="0"/>
              <a:t> of manga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he</a:t>
            </a:r>
            <a:r>
              <a:rPr lang="fr-FR" dirty="0"/>
              <a:t> </a:t>
            </a:r>
            <a:r>
              <a:rPr lang="fr-FR" dirty="0" err="1"/>
              <a:t>cried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best </a:t>
            </a:r>
            <a:r>
              <a:rPr lang="fr-FR" dirty="0" err="1"/>
              <a:t>friend</a:t>
            </a:r>
            <a:r>
              <a:rPr lang="fr-FR" dirty="0"/>
              <a:t> </a:t>
            </a:r>
            <a:r>
              <a:rPr lang="fr-FR" dirty="0" err="1"/>
              <a:t>died</a:t>
            </a:r>
            <a:r>
              <a:rPr lang="fr-FR" dirty="0"/>
              <a:t> and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« a good </a:t>
            </a:r>
            <a:r>
              <a:rPr lang="fr-FR" dirty="0" err="1"/>
              <a:t>reason</a:t>
            </a:r>
            <a:r>
              <a:rPr lang="fr-FR" dirty="0"/>
              <a:t> for </a:t>
            </a:r>
            <a:r>
              <a:rPr lang="fr-FR" dirty="0" err="1"/>
              <a:t>crying</a:t>
            </a:r>
            <a:r>
              <a:rPr lang="fr-FR" dirty="0"/>
              <a:t> »</a:t>
            </a:r>
          </a:p>
          <a:p>
            <a:pPr algn="just"/>
            <a:r>
              <a:rPr lang="fr-FR" dirty="0"/>
              <a:t>Harry Potter or </a:t>
            </a:r>
            <a:r>
              <a:rPr lang="fr-FR" dirty="0" err="1"/>
              <a:t>Tyron</a:t>
            </a:r>
            <a:r>
              <a:rPr lang="fr-FR" dirty="0"/>
              <a:t> </a:t>
            </a:r>
            <a:r>
              <a:rPr lang="fr-FR" dirty="0" err="1"/>
              <a:t>Lannister</a:t>
            </a:r>
            <a:r>
              <a:rPr lang="fr-FR" dirty="0"/>
              <a:t> (Game of </a:t>
            </a:r>
            <a:r>
              <a:rPr lang="fr-FR" dirty="0" err="1"/>
              <a:t>Thrones</a:t>
            </a:r>
            <a:r>
              <a:rPr lang="fr-FR" dirty="0"/>
              <a:t>) for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smartness</a:t>
            </a:r>
            <a:r>
              <a:rPr lang="fr-FR" dirty="0"/>
              <a:t> : </a:t>
            </a:r>
            <a:r>
              <a:rPr lang="fr-FR" dirty="0" err="1"/>
              <a:t>evoked</a:t>
            </a:r>
            <a:r>
              <a:rPr lang="fr-FR" dirty="0"/>
              <a:t> by girls and boys</a:t>
            </a:r>
          </a:p>
          <a:p>
            <a:r>
              <a:rPr lang="fr-FR" dirty="0"/>
              <a:t>Jack (et la Mécanique du cœur) : a </a:t>
            </a:r>
            <a:r>
              <a:rPr lang="fr-FR" dirty="0" err="1"/>
              <a:t>smooth</a:t>
            </a:r>
            <a:r>
              <a:rPr lang="fr-FR" dirty="0"/>
              <a:t>, </a:t>
            </a:r>
            <a:r>
              <a:rPr lang="fr-FR" dirty="0" err="1"/>
              <a:t>gentle</a:t>
            </a:r>
            <a:r>
              <a:rPr lang="fr-FR" dirty="0"/>
              <a:t> </a:t>
            </a:r>
            <a:r>
              <a:rPr lang="fr-FR" dirty="0" err="1"/>
              <a:t>loving</a:t>
            </a:r>
            <a:r>
              <a:rPr lang="fr-FR" dirty="0"/>
              <a:t> boy, </a:t>
            </a:r>
            <a:r>
              <a:rPr lang="fr-FR" dirty="0" err="1"/>
              <a:t>liked</a:t>
            </a:r>
            <a:r>
              <a:rPr lang="fr-FR" dirty="0"/>
              <a:t> by girls and boys</a:t>
            </a:r>
          </a:p>
          <a:p>
            <a:r>
              <a:rPr lang="fr-FR" dirty="0"/>
              <a:t>Drys </a:t>
            </a:r>
            <a:r>
              <a:rPr lang="fr-FR" dirty="0" err="1"/>
              <a:t>played</a:t>
            </a:r>
            <a:r>
              <a:rPr lang="fr-FR" dirty="0"/>
              <a:t> by Omar </a:t>
            </a:r>
            <a:r>
              <a:rPr lang="fr-FR" dirty="0" err="1"/>
              <a:t>Sy</a:t>
            </a:r>
            <a:r>
              <a:rPr lang="fr-FR" dirty="0"/>
              <a:t> in the </a:t>
            </a:r>
            <a:r>
              <a:rPr lang="fr-FR" dirty="0" err="1"/>
              <a:t>movie</a:t>
            </a:r>
            <a:r>
              <a:rPr lang="fr-FR" dirty="0"/>
              <a:t> </a:t>
            </a:r>
            <a:r>
              <a:rPr lang="fr-FR" i="1" dirty="0"/>
              <a:t>Intouchables</a:t>
            </a:r>
          </a:p>
          <a:p>
            <a:r>
              <a:rPr lang="fr-FR" dirty="0"/>
              <a:t>Gay couples in </a:t>
            </a:r>
            <a:r>
              <a:rPr lang="fr-FR" i="1" dirty="0"/>
              <a:t>Sense8</a:t>
            </a:r>
            <a:r>
              <a:rPr lang="fr-FR" dirty="0"/>
              <a:t> or </a:t>
            </a:r>
            <a:r>
              <a:rPr lang="fr-FR" i="1" dirty="0" err="1"/>
              <a:t>Brokeback</a:t>
            </a:r>
            <a:r>
              <a:rPr lang="fr-FR" i="1" dirty="0"/>
              <a:t> </a:t>
            </a:r>
            <a:r>
              <a:rPr lang="fr-FR" i="1" dirty="0" err="1"/>
              <a:t>Mountain</a:t>
            </a:r>
            <a:r>
              <a:rPr lang="fr-FR" i="1" dirty="0"/>
              <a:t> Secret : </a:t>
            </a:r>
            <a:r>
              <a:rPr lang="fr-FR" dirty="0"/>
              <a:t>boys (one of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gay)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010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sense</a:t>
            </a:r>
            <a:r>
              <a:rPr lang="fr-FR" dirty="0"/>
              <a:t> of </a:t>
            </a:r>
            <a:r>
              <a:rPr lang="fr-FR" dirty="0" err="1"/>
              <a:t>counter-stereotypes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/>
              <a:t>I </a:t>
            </a:r>
            <a:r>
              <a:rPr lang="fr-FR" dirty="0" err="1"/>
              <a:t>can’t</a:t>
            </a:r>
            <a:r>
              <a:rPr lang="fr-FR" dirty="0"/>
              <a:t> </a:t>
            </a:r>
            <a:r>
              <a:rPr lang="fr-FR" dirty="0" err="1"/>
              <a:t>currently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preferences</a:t>
            </a:r>
            <a:r>
              <a:rPr lang="fr-FR" dirty="0"/>
              <a:t> for types of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gender</a:t>
            </a:r>
            <a:r>
              <a:rPr lang="fr-FR" dirty="0"/>
              <a:t> and class </a:t>
            </a:r>
            <a:r>
              <a:rPr lang="fr-FR" dirty="0" err="1"/>
              <a:t>belongings</a:t>
            </a:r>
            <a:r>
              <a:rPr lang="fr-FR" dirty="0"/>
              <a:t>, but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seems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counter-stereotypes</a:t>
            </a:r>
            <a:r>
              <a:rPr lang="fr-FR" dirty="0"/>
              <a:t> are </a:t>
            </a:r>
            <a:r>
              <a:rPr lang="fr-FR" dirty="0" err="1"/>
              <a:t>preferred</a:t>
            </a:r>
            <a:r>
              <a:rPr lang="fr-FR" dirty="0"/>
              <a:t> </a:t>
            </a:r>
            <a:r>
              <a:rPr lang="fr-FR" dirty="0" err="1"/>
              <a:t>according</a:t>
            </a:r>
            <a:r>
              <a:rPr lang="fr-FR" dirty="0"/>
              <a:t> to the cultural « </a:t>
            </a:r>
            <a:r>
              <a:rPr lang="fr-FR" dirty="0" err="1"/>
              <a:t>expected</a:t>
            </a:r>
            <a:r>
              <a:rPr lang="fr-FR" dirty="0"/>
              <a:t> horizon » (</a:t>
            </a:r>
            <a:r>
              <a:rPr lang="fr-FR" dirty="0" err="1"/>
              <a:t>Jauss</a:t>
            </a:r>
            <a:r>
              <a:rPr lang="fr-FR" dirty="0"/>
              <a:t>) for </a:t>
            </a:r>
            <a:r>
              <a:rPr lang="fr-FR" dirty="0" err="1"/>
              <a:t>young</a:t>
            </a:r>
            <a:r>
              <a:rPr lang="fr-FR" dirty="0"/>
              <a:t> people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consuming</a:t>
            </a:r>
            <a:r>
              <a:rPr lang="fr-FR" dirty="0"/>
              <a:t> cultural </a:t>
            </a:r>
            <a:r>
              <a:rPr lang="fr-FR" dirty="0" err="1"/>
              <a:t>goods</a:t>
            </a:r>
            <a:r>
              <a:rPr lang="fr-FR" dirty="0"/>
              <a:t> : the more </a:t>
            </a:r>
            <a:r>
              <a:rPr lang="fr-FR" dirty="0" err="1"/>
              <a:t>they</a:t>
            </a:r>
            <a:r>
              <a:rPr lang="fr-FR" dirty="0"/>
              <a:t> consume cultural </a:t>
            </a:r>
            <a:r>
              <a:rPr lang="fr-FR" dirty="0" err="1"/>
              <a:t>goods</a:t>
            </a:r>
            <a:r>
              <a:rPr lang="fr-FR" dirty="0"/>
              <a:t>, the more </a:t>
            </a:r>
            <a:r>
              <a:rPr lang="fr-FR" dirty="0" err="1"/>
              <a:t>they</a:t>
            </a:r>
            <a:r>
              <a:rPr lang="fr-FR" dirty="0"/>
              <a:t> look for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counter-stereotypes</a:t>
            </a:r>
            <a:r>
              <a:rPr lang="fr-FR" dirty="0"/>
              <a:t>. </a:t>
            </a:r>
          </a:p>
          <a:p>
            <a:pPr algn="just"/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become</a:t>
            </a:r>
            <a:r>
              <a:rPr lang="fr-FR" dirty="0"/>
              <a:t> new </a:t>
            </a:r>
            <a:r>
              <a:rPr lang="fr-FR" dirty="0" err="1"/>
              <a:t>stereotypes</a:t>
            </a:r>
            <a:r>
              <a:rPr lang="fr-FR" dirty="0"/>
              <a:t>, for </a:t>
            </a:r>
            <a:r>
              <a:rPr lang="fr-FR" dirty="0" err="1"/>
              <a:t>example</a:t>
            </a:r>
            <a:r>
              <a:rPr lang="fr-FR" dirty="0"/>
              <a:t> in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</a:t>
            </a:r>
            <a:r>
              <a:rPr lang="fr-FR" dirty="0" err="1"/>
              <a:t>literature</a:t>
            </a:r>
            <a:r>
              <a:rPr lang="fr-FR" dirty="0"/>
              <a:t>, </a:t>
            </a:r>
            <a:r>
              <a:rPr lang="fr-FR" dirty="0" err="1"/>
              <a:t>women</a:t>
            </a:r>
            <a:r>
              <a:rPr lang="fr-FR" dirty="0"/>
              <a:t> have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independant</a:t>
            </a:r>
            <a:r>
              <a:rPr lang="fr-FR" dirty="0"/>
              <a:t> and </a:t>
            </a:r>
            <a:r>
              <a:rPr lang="fr-FR" dirty="0" err="1"/>
              <a:t>strong</a:t>
            </a:r>
            <a:r>
              <a:rPr lang="fr-FR" dirty="0"/>
              <a:t> as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noticed</a:t>
            </a:r>
            <a:r>
              <a:rPr lang="fr-FR" dirty="0"/>
              <a:t> by the </a:t>
            </a:r>
            <a:r>
              <a:rPr lang="fr-FR" dirty="0" err="1"/>
              <a:t>readers</a:t>
            </a:r>
            <a:endParaRPr lang="fr-FR" dirty="0"/>
          </a:p>
          <a:p>
            <a:pPr algn="just"/>
            <a:r>
              <a:rPr lang="fr-FR" dirty="0" err="1"/>
              <a:t>These</a:t>
            </a:r>
            <a:r>
              <a:rPr lang="fr-FR" dirty="0"/>
              <a:t> identifications are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cathartic</a:t>
            </a:r>
            <a:r>
              <a:rPr lang="fr-FR" dirty="0"/>
              <a:t> and admirative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813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equality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If </a:t>
            </a:r>
            <a:r>
              <a:rPr lang="fr-FR" dirty="0" err="1"/>
              <a:t>we</a:t>
            </a:r>
            <a:r>
              <a:rPr lang="fr-FR" dirty="0"/>
              <a:t> look at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gendered</a:t>
            </a:r>
            <a:r>
              <a:rPr lang="fr-FR" dirty="0"/>
              <a:t> </a:t>
            </a:r>
            <a:r>
              <a:rPr lang="fr-FR" dirty="0" err="1"/>
              <a:t>representations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conclude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women</a:t>
            </a:r>
            <a:r>
              <a:rPr lang="fr-FR" dirty="0"/>
              <a:t> have to </a:t>
            </a:r>
            <a:r>
              <a:rPr lang="fr-FR" dirty="0" err="1"/>
              <a:t>become</a:t>
            </a:r>
            <a:r>
              <a:rPr lang="fr-FR" dirty="0"/>
              <a:t> more </a:t>
            </a:r>
            <a:r>
              <a:rPr lang="fr-FR" dirty="0" err="1"/>
              <a:t>autonomous</a:t>
            </a:r>
            <a:r>
              <a:rPr lang="fr-FR" dirty="0"/>
              <a:t> (</a:t>
            </a:r>
            <a:r>
              <a:rPr lang="fr-FR" dirty="0" err="1"/>
              <a:t>including</a:t>
            </a:r>
            <a:r>
              <a:rPr lang="fr-FR" dirty="0"/>
              <a:t> more </a:t>
            </a:r>
            <a:r>
              <a:rPr lang="fr-FR" dirty="0" err="1"/>
              <a:t>feminist</a:t>
            </a:r>
            <a:r>
              <a:rPr lang="fr-FR" dirty="0"/>
              <a:t>) and </a:t>
            </a:r>
            <a:r>
              <a:rPr lang="fr-FR" dirty="0" err="1"/>
              <a:t>and</a:t>
            </a:r>
            <a:r>
              <a:rPr lang="fr-FR" dirty="0"/>
              <a:t> men more sensitive,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imply</a:t>
            </a:r>
            <a:r>
              <a:rPr lang="fr-FR" dirty="0"/>
              <a:t> more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equality</a:t>
            </a:r>
            <a:endParaRPr lang="fr-FR" dirty="0"/>
          </a:p>
          <a:p>
            <a:pPr algn="just"/>
            <a:r>
              <a:rPr lang="fr-FR" dirty="0" err="1"/>
              <a:t>Both</a:t>
            </a:r>
            <a:r>
              <a:rPr lang="fr-FR" dirty="0"/>
              <a:t> of </a:t>
            </a:r>
            <a:r>
              <a:rPr lang="fr-FR" dirty="0" err="1"/>
              <a:t>them</a:t>
            </a:r>
            <a:r>
              <a:rPr lang="fr-FR" dirty="0"/>
              <a:t> have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devoted</a:t>
            </a:r>
            <a:r>
              <a:rPr lang="fr-FR" dirty="0"/>
              <a:t> </a:t>
            </a:r>
            <a:r>
              <a:rPr lang="fr-FR" dirty="0" err="1"/>
              <a:t>towards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, </a:t>
            </a:r>
            <a:r>
              <a:rPr lang="fr-FR" dirty="0" err="1"/>
              <a:t>family</a:t>
            </a:r>
            <a:r>
              <a:rPr lang="fr-FR" dirty="0"/>
              <a:t> and couple</a:t>
            </a:r>
          </a:p>
          <a:p>
            <a:pPr algn="just"/>
            <a:r>
              <a:rPr lang="fr-FR" dirty="0"/>
              <a:t>But if men have to express </a:t>
            </a:r>
            <a:r>
              <a:rPr lang="fr-FR" dirty="0" err="1"/>
              <a:t>their</a:t>
            </a:r>
            <a:r>
              <a:rPr lang="fr-FR" dirty="0"/>
              <a:t> feelings, </a:t>
            </a:r>
            <a:r>
              <a:rPr lang="fr-FR" dirty="0" err="1"/>
              <a:t>there</a:t>
            </a:r>
            <a:r>
              <a:rPr lang="fr-FR" dirty="0"/>
              <a:t> are few male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exemplify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and </a:t>
            </a:r>
            <a:r>
              <a:rPr lang="fr-FR" dirty="0" err="1"/>
              <a:t>less</a:t>
            </a:r>
            <a:r>
              <a:rPr lang="fr-FR" dirty="0"/>
              <a:t> boys </a:t>
            </a:r>
            <a:r>
              <a:rPr lang="fr-FR" dirty="0" err="1"/>
              <a:t>say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talk about love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and </a:t>
            </a:r>
            <a:r>
              <a:rPr lang="fr-FR" dirty="0" err="1"/>
              <a:t>family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471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lack</a:t>
            </a:r>
            <a:r>
              <a:rPr lang="fr-FR" dirty="0"/>
              <a:t> of identifications for boys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/>
              <a:t>Some</a:t>
            </a:r>
            <a:r>
              <a:rPr lang="fr-FR" dirty="0"/>
              <a:t> boys </a:t>
            </a:r>
            <a:r>
              <a:rPr lang="fr-FR" dirty="0" err="1"/>
              <a:t>complained</a:t>
            </a:r>
            <a:r>
              <a:rPr lang="fr-FR" dirty="0"/>
              <a:t> about not </a:t>
            </a:r>
            <a:r>
              <a:rPr lang="fr-FR" dirty="0" err="1"/>
              <a:t>finding</a:t>
            </a:r>
            <a:r>
              <a:rPr lang="fr-FR" dirty="0"/>
              <a:t> </a:t>
            </a:r>
            <a:r>
              <a:rPr lang="fr-FR" dirty="0" err="1"/>
              <a:t>appropriate</a:t>
            </a:r>
            <a:r>
              <a:rPr lang="fr-FR" dirty="0"/>
              <a:t> </a:t>
            </a:r>
            <a:r>
              <a:rPr lang="fr-FR" dirty="0" err="1"/>
              <a:t>advice</a:t>
            </a:r>
            <a:r>
              <a:rPr lang="fr-FR" dirty="0"/>
              <a:t> about </a:t>
            </a:r>
            <a:r>
              <a:rPr lang="fr-FR" dirty="0" err="1"/>
              <a:t>relationships</a:t>
            </a:r>
            <a:r>
              <a:rPr lang="fr-FR" dirty="0"/>
              <a:t> </a:t>
            </a:r>
            <a:r>
              <a:rPr lang="fr-FR" dirty="0" err="1"/>
              <a:t>nor</a:t>
            </a:r>
            <a:r>
              <a:rPr lang="fr-FR" dirty="0"/>
              <a:t> in cultural </a:t>
            </a:r>
            <a:r>
              <a:rPr lang="fr-FR" dirty="0" err="1"/>
              <a:t>goods</a:t>
            </a:r>
            <a:r>
              <a:rPr lang="fr-FR" dirty="0"/>
              <a:t> </a:t>
            </a:r>
            <a:r>
              <a:rPr lang="fr-FR" dirty="0" err="1"/>
              <a:t>neither</a:t>
            </a:r>
            <a:r>
              <a:rPr lang="fr-FR" dirty="0"/>
              <a:t> in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talks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and </a:t>
            </a:r>
            <a:r>
              <a:rPr lang="fr-FR" dirty="0" err="1"/>
              <a:t>family</a:t>
            </a:r>
            <a:endParaRPr lang="fr-FR" dirty="0"/>
          </a:p>
          <a:p>
            <a:pPr algn="just"/>
            <a:r>
              <a:rPr lang="fr-FR" dirty="0"/>
              <a:t>The </a:t>
            </a:r>
            <a:r>
              <a:rPr lang="fr-FR" dirty="0" err="1"/>
              <a:t>list</a:t>
            </a:r>
            <a:r>
              <a:rPr lang="fr-FR" dirty="0"/>
              <a:t> of </a:t>
            </a:r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err="1"/>
              <a:t>striking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longer </a:t>
            </a:r>
            <a:r>
              <a:rPr lang="fr-FR" dirty="0" err="1"/>
              <a:t>than</a:t>
            </a:r>
            <a:r>
              <a:rPr lang="fr-FR" dirty="0"/>
              <a:t> male </a:t>
            </a:r>
            <a:r>
              <a:rPr lang="fr-FR" dirty="0" err="1"/>
              <a:t>striking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.  </a:t>
            </a:r>
            <a:r>
              <a:rPr lang="fr-FR" dirty="0" err="1"/>
              <a:t>The</a:t>
            </a:r>
            <a:r>
              <a:rPr lang="fr-FR" dirty="0"/>
              <a:t> latter </a:t>
            </a:r>
            <a:r>
              <a:rPr lang="fr-FR" dirty="0" err="1"/>
              <a:t>appear</a:t>
            </a:r>
            <a:r>
              <a:rPr lang="fr-FR" dirty="0"/>
              <a:t> in mangas, action </a:t>
            </a:r>
            <a:r>
              <a:rPr lang="fr-FR" dirty="0" err="1"/>
              <a:t>movies</a:t>
            </a:r>
            <a:r>
              <a:rPr lang="fr-FR" dirty="0"/>
              <a:t> but </a:t>
            </a:r>
            <a:r>
              <a:rPr lang="fr-FR" dirty="0" err="1"/>
              <a:t>except</a:t>
            </a:r>
            <a:r>
              <a:rPr lang="fr-FR" dirty="0"/>
              <a:t> Leonardo Di </a:t>
            </a:r>
            <a:r>
              <a:rPr lang="fr-FR" dirty="0" err="1"/>
              <a:t>Caprio</a:t>
            </a:r>
            <a:r>
              <a:rPr lang="fr-FR" dirty="0"/>
              <a:t>, Don Juan and couple of gay men, </a:t>
            </a:r>
            <a:r>
              <a:rPr lang="fr-FR" dirty="0" err="1"/>
              <a:t>they</a:t>
            </a:r>
            <a:r>
              <a:rPr lang="fr-FR" dirty="0"/>
              <a:t> are not </a:t>
            </a:r>
            <a:r>
              <a:rPr lang="fr-FR" dirty="0" err="1"/>
              <a:t>related</a:t>
            </a:r>
            <a:r>
              <a:rPr lang="fr-FR" dirty="0"/>
              <a:t> to love</a:t>
            </a:r>
          </a:p>
          <a:p>
            <a:pPr algn="just"/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err="1"/>
              <a:t>characters</a:t>
            </a:r>
            <a:r>
              <a:rPr lang="fr-FR" dirty="0"/>
              <a:t> </a:t>
            </a:r>
            <a:r>
              <a:rPr lang="fr-FR" dirty="0" err="1"/>
              <a:t>seem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at the </a:t>
            </a:r>
            <a:r>
              <a:rPr lang="fr-FR" dirty="0" err="1"/>
              <a:t>core</a:t>
            </a:r>
            <a:r>
              <a:rPr lang="fr-FR" dirty="0"/>
              <a:t> of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adult</a:t>
            </a:r>
            <a:r>
              <a:rPr lang="fr-FR" dirty="0"/>
              <a:t> and romance stories,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confirm</a:t>
            </a:r>
            <a:r>
              <a:rPr lang="fr-FR" dirty="0"/>
              <a:t> J. </a:t>
            </a:r>
            <a:r>
              <a:rPr lang="fr-FR" dirty="0" err="1"/>
              <a:t>Radway’s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about romance and </a:t>
            </a:r>
            <a:r>
              <a:rPr lang="fr-FR" dirty="0" err="1"/>
              <a:t>explain</a:t>
            </a:r>
            <a:r>
              <a:rPr lang="fr-FR" dirty="0"/>
              <a:t> a </a:t>
            </a:r>
            <a:r>
              <a:rPr lang="fr-FR" dirty="0" err="1"/>
              <a:t>lack</a:t>
            </a:r>
            <a:r>
              <a:rPr lang="fr-FR" dirty="0"/>
              <a:t> of identification for boys,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developed</a:t>
            </a:r>
            <a:r>
              <a:rPr lang="fr-FR" dirty="0"/>
              <a:t> by </a:t>
            </a:r>
            <a:r>
              <a:rPr lang="fr-FR" dirty="0" err="1"/>
              <a:t>interviewing</a:t>
            </a:r>
            <a:r>
              <a:rPr lang="fr-FR" dirty="0"/>
              <a:t> </a:t>
            </a:r>
            <a:r>
              <a:rPr lang="fr-FR" dirty="0" err="1"/>
              <a:t>yound</a:t>
            </a:r>
            <a:r>
              <a:rPr lang="fr-FR" dirty="0"/>
              <a:t> </a:t>
            </a:r>
            <a:r>
              <a:rPr lang="fr-FR" dirty="0" err="1"/>
              <a:t>adult’s</a:t>
            </a:r>
            <a:r>
              <a:rPr lang="fr-FR" dirty="0"/>
              <a:t> </a:t>
            </a:r>
            <a:r>
              <a:rPr lang="fr-FR" dirty="0" err="1"/>
              <a:t>readers</a:t>
            </a:r>
            <a:r>
              <a:rPr lang="fr-FR" dirty="0"/>
              <a:t> (</a:t>
            </a:r>
            <a:r>
              <a:rPr lang="fr-FR" dirty="0" err="1"/>
              <a:t>female</a:t>
            </a:r>
            <a:r>
              <a:rPr lang="fr-FR" dirty="0"/>
              <a:t> and male).</a:t>
            </a:r>
          </a:p>
        </p:txBody>
      </p:sp>
    </p:spTree>
    <p:extLst>
      <p:ext uri="{BB962C8B-B14F-4D97-AF65-F5344CB8AC3E}">
        <p14:creationId xmlns:p14="http://schemas.microsoft.com/office/powerpoint/2010/main" val="1923160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1. State of art about cultural </a:t>
            </a:r>
            <a:r>
              <a:rPr lang="fr-FR" dirty="0" err="1"/>
              <a:t>goods</a:t>
            </a:r>
            <a:r>
              <a:rPr lang="fr-FR" dirty="0"/>
              <a:t>’ </a:t>
            </a:r>
            <a:r>
              <a:rPr lang="fr-FR" dirty="0" err="1"/>
              <a:t>reception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personal</a:t>
            </a:r>
            <a:r>
              <a:rPr lang="fr-FR" dirty="0"/>
              <a:t> contribution </a:t>
            </a:r>
            <a:r>
              <a:rPr lang="fr-FR" dirty="0" err="1"/>
              <a:t>is</a:t>
            </a:r>
            <a:r>
              <a:rPr lang="fr-FR" dirty="0"/>
              <a:t> about high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, </a:t>
            </a:r>
            <a:r>
              <a:rPr lang="fr-FR" dirty="0" err="1"/>
              <a:t>intending</a:t>
            </a:r>
            <a:r>
              <a:rPr lang="fr-FR" dirty="0"/>
              <a:t> to </a:t>
            </a:r>
            <a:r>
              <a:rPr lang="fr-FR" dirty="0" err="1"/>
              <a:t>define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cultural </a:t>
            </a:r>
            <a:r>
              <a:rPr lang="fr-FR" dirty="0" err="1"/>
              <a:t>goods</a:t>
            </a:r>
            <a:r>
              <a:rPr lang="fr-FR" dirty="0"/>
              <a:t> are relevant for the </a:t>
            </a:r>
            <a:r>
              <a:rPr lang="fr-FR" dirty="0" err="1"/>
              <a:t>subject</a:t>
            </a:r>
            <a:r>
              <a:rPr lang="fr-FR" dirty="0"/>
              <a:t> of love for 16-18 ans </a:t>
            </a:r>
            <a:r>
              <a:rPr lang="fr-FR" dirty="0" err="1"/>
              <a:t>students</a:t>
            </a:r>
            <a:r>
              <a:rPr lang="fr-FR" dirty="0"/>
              <a:t> and how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goods</a:t>
            </a:r>
            <a:r>
              <a:rPr lang="fr-FR" dirty="0"/>
              <a:t> are « </a:t>
            </a:r>
            <a:r>
              <a:rPr lang="fr-FR" dirty="0" err="1"/>
              <a:t>appropriated</a:t>
            </a:r>
            <a:r>
              <a:rPr lang="fr-FR" dirty="0"/>
              <a:t> »</a:t>
            </a:r>
          </a:p>
          <a:p>
            <a:pPr algn="just"/>
            <a:r>
              <a:rPr lang="fr-FR" dirty="0"/>
              <a:t>The concept of appropriation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coined</a:t>
            </a:r>
            <a:r>
              <a:rPr lang="fr-FR" dirty="0"/>
              <a:t> by Bourdieu in </a:t>
            </a:r>
            <a:r>
              <a:rPr lang="fr-FR" i="1" dirty="0"/>
              <a:t>La Distinction </a:t>
            </a:r>
            <a:r>
              <a:rPr lang="fr-FR" dirty="0"/>
              <a:t>(1979) to point </a:t>
            </a:r>
            <a:r>
              <a:rPr lang="fr-FR" dirty="0" err="1"/>
              <a:t>that</a:t>
            </a:r>
            <a:r>
              <a:rPr lang="fr-FR" dirty="0"/>
              <a:t> social agents </a:t>
            </a:r>
            <a:r>
              <a:rPr lang="fr-FR" dirty="0" err="1"/>
              <a:t>produce</a:t>
            </a:r>
            <a:r>
              <a:rPr lang="fr-FR" dirty="0"/>
              <a:t> a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sense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consume a cultural good, </a:t>
            </a:r>
            <a:r>
              <a:rPr lang="fr-FR" dirty="0" err="1"/>
              <a:t>according</a:t>
            </a:r>
            <a:r>
              <a:rPr lang="fr-FR" dirty="0"/>
              <a:t> to </a:t>
            </a:r>
            <a:r>
              <a:rPr lang="fr-FR" dirty="0" err="1"/>
              <a:t>their</a:t>
            </a:r>
            <a:r>
              <a:rPr lang="fr-FR" dirty="0"/>
              <a:t> social class and cultural capital</a:t>
            </a:r>
          </a:p>
        </p:txBody>
      </p:sp>
    </p:spTree>
    <p:extLst>
      <p:ext uri="{BB962C8B-B14F-4D97-AF65-F5344CB8AC3E}">
        <p14:creationId xmlns:p14="http://schemas.microsoft.com/office/powerpoint/2010/main" val="292379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of cultural </a:t>
            </a:r>
            <a:r>
              <a:rPr lang="fr-FR" dirty="0" err="1"/>
              <a:t>consumption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err="1"/>
              <a:t>Another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for us in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, Hans Robert </a:t>
            </a:r>
            <a:r>
              <a:rPr lang="fr-FR" dirty="0" err="1"/>
              <a:t>Jauss</a:t>
            </a:r>
            <a:r>
              <a:rPr lang="fr-FR" dirty="0"/>
              <a:t>,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settled</a:t>
            </a:r>
            <a:r>
              <a:rPr lang="fr-FR" dirty="0"/>
              <a:t> an </a:t>
            </a:r>
            <a:r>
              <a:rPr lang="fr-FR" dirty="0" err="1"/>
              <a:t>aesthetic</a:t>
            </a:r>
            <a:r>
              <a:rPr lang="fr-FR" dirty="0"/>
              <a:t> </a:t>
            </a:r>
            <a:r>
              <a:rPr lang="fr-FR" dirty="0" err="1"/>
              <a:t>approach</a:t>
            </a:r>
            <a:r>
              <a:rPr lang="fr-FR" dirty="0"/>
              <a:t> of cultural </a:t>
            </a:r>
            <a:r>
              <a:rPr lang="fr-FR" dirty="0" err="1"/>
              <a:t>reception</a:t>
            </a:r>
            <a:r>
              <a:rPr lang="fr-FR" dirty="0"/>
              <a:t> (1978)</a:t>
            </a:r>
          </a:p>
          <a:p>
            <a:pPr algn="just"/>
            <a:r>
              <a:rPr lang="fr-FR" dirty="0" err="1"/>
              <a:t>Jauss</a:t>
            </a:r>
            <a:r>
              <a:rPr lang="fr-FR" dirty="0"/>
              <a:t> </a:t>
            </a:r>
            <a:r>
              <a:rPr lang="fr-FR" dirty="0" err="1"/>
              <a:t>emphasized</a:t>
            </a:r>
            <a:r>
              <a:rPr lang="fr-FR" dirty="0"/>
              <a:t> the importance of </a:t>
            </a:r>
            <a:r>
              <a:rPr lang="fr-FR" dirty="0" err="1"/>
              <a:t>emotion</a:t>
            </a:r>
            <a:r>
              <a:rPr lang="fr-FR" dirty="0"/>
              <a:t> in </a:t>
            </a:r>
            <a:r>
              <a:rPr lang="fr-FR" dirty="0" err="1"/>
              <a:t>aesthetic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,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been </a:t>
            </a:r>
            <a:r>
              <a:rPr lang="fr-FR" dirty="0" err="1"/>
              <a:t>undermined</a:t>
            </a:r>
            <a:r>
              <a:rPr lang="fr-FR" dirty="0"/>
              <a:t> in </a:t>
            </a:r>
            <a:r>
              <a:rPr lang="fr-FR" dirty="0" err="1"/>
              <a:t>literary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respected</a:t>
            </a:r>
            <a:r>
              <a:rPr lang="fr-FR" dirty="0"/>
              <a:t> to </a:t>
            </a:r>
            <a:r>
              <a:rPr lang="fr-FR" dirty="0" err="1"/>
              <a:t>intellectual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at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reading</a:t>
            </a:r>
            <a:r>
              <a:rPr lang="fr-FR" dirty="0"/>
              <a:t> a </a:t>
            </a:r>
            <a:r>
              <a:rPr lang="fr-FR" dirty="0" err="1"/>
              <a:t>text</a:t>
            </a:r>
            <a:r>
              <a:rPr lang="fr-FR" dirty="0"/>
              <a:t>, </a:t>
            </a:r>
            <a:r>
              <a:rPr lang="fr-FR" dirty="0" err="1"/>
              <a:t>watching</a:t>
            </a:r>
            <a:r>
              <a:rPr lang="fr-FR" dirty="0"/>
              <a:t> a </a:t>
            </a:r>
            <a:r>
              <a:rPr lang="fr-FR" dirty="0" err="1"/>
              <a:t>movie</a:t>
            </a:r>
            <a:r>
              <a:rPr lang="fr-FR" dirty="0"/>
              <a:t> or a </a:t>
            </a:r>
            <a:r>
              <a:rPr lang="fr-FR" dirty="0" err="1"/>
              <a:t>theater</a:t>
            </a:r>
            <a:r>
              <a:rPr lang="fr-FR" dirty="0"/>
              <a:t> </a:t>
            </a:r>
            <a:r>
              <a:rPr lang="fr-FR" dirty="0" err="1"/>
              <a:t>play</a:t>
            </a:r>
            <a:r>
              <a:rPr lang="fr-FR" dirty="0"/>
              <a:t> and </a:t>
            </a:r>
            <a:r>
              <a:rPr lang="fr-FR" dirty="0" err="1"/>
              <a:t>so</a:t>
            </a:r>
            <a:r>
              <a:rPr lang="fr-FR" dirty="0"/>
              <a:t> on.</a:t>
            </a:r>
          </a:p>
        </p:txBody>
      </p:sp>
    </p:spTree>
    <p:extLst>
      <p:ext uri="{BB962C8B-B14F-4D97-AF65-F5344CB8AC3E}">
        <p14:creationId xmlns:p14="http://schemas.microsoft.com/office/powerpoint/2010/main" val="21171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of cultural </a:t>
            </a:r>
            <a:r>
              <a:rPr lang="fr-FR" dirty="0" err="1"/>
              <a:t>consumption</a:t>
            </a:r>
            <a:r>
              <a:rPr lang="fr-FR" dirty="0"/>
              <a:t>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/>
              <a:t>Jauss</a:t>
            </a:r>
            <a:r>
              <a:rPr lang="fr-FR" dirty="0"/>
              <a:t> has </a:t>
            </a:r>
            <a:r>
              <a:rPr lang="fr-FR" dirty="0" err="1"/>
              <a:t>established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identification </a:t>
            </a:r>
            <a:r>
              <a:rPr lang="fr-FR" dirty="0" err="1"/>
              <a:t>plays</a:t>
            </a:r>
            <a:r>
              <a:rPr lang="fr-FR" dirty="0"/>
              <a:t> a key </a:t>
            </a:r>
            <a:r>
              <a:rPr lang="fr-FR" dirty="0" err="1"/>
              <a:t>role</a:t>
            </a:r>
            <a:r>
              <a:rPr lang="fr-FR" dirty="0"/>
              <a:t> in the </a:t>
            </a:r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of cultural </a:t>
            </a:r>
            <a:r>
              <a:rPr lang="fr-FR" dirty="0" err="1"/>
              <a:t>consumption</a:t>
            </a:r>
            <a:endParaRPr lang="fr-FR" dirty="0"/>
          </a:p>
          <a:p>
            <a:r>
              <a:rPr lang="fr-FR" dirty="0"/>
              <a:t>He </a:t>
            </a:r>
            <a:r>
              <a:rPr lang="fr-FR" dirty="0" err="1"/>
              <a:t>defined</a:t>
            </a:r>
            <a:r>
              <a:rPr lang="fr-FR" dirty="0"/>
              <a:t> main </a:t>
            </a:r>
            <a:r>
              <a:rPr lang="fr-FR" dirty="0" err="1"/>
              <a:t>kinds</a:t>
            </a:r>
            <a:r>
              <a:rPr lang="fr-FR" dirty="0"/>
              <a:t> of identification at </a:t>
            </a:r>
            <a:r>
              <a:rPr lang="fr-FR" dirty="0" err="1"/>
              <a:t>characters</a:t>
            </a:r>
            <a:r>
              <a:rPr lang="fr-FR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Admirative identification </a:t>
            </a:r>
            <a:r>
              <a:rPr lang="fr-FR" dirty="0" err="1"/>
              <a:t>towards</a:t>
            </a:r>
            <a:r>
              <a:rPr lang="fr-FR" dirty="0"/>
              <a:t> </a:t>
            </a:r>
            <a:r>
              <a:rPr lang="fr-FR" dirty="0" err="1"/>
              <a:t>heroes</a:t>
            </a:r>
            <a:r>
              <a:rPr lang="fr-FR" dirty="0"/>
              <a:t> « 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us »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Empathetic</a:t>
            </a:r>
            <a:r>
              <a:rPr lang="fr-FR" b="1" dirty="0"/>
              <a:t> </a:t>
            </a:r>
            <a:r>
              <a:rPr lang="fr-FR" dirty="0"/>
              <a:t>identification at </a:t>
            </a:r>
            <a:r>
              <a:rPr lang="fr-FR" dirty="0" err="1"/>
              <a:t>heroes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similar</a:t>
            </a:r>
            <a:r>
              <a:rPr lang="fr-FR" dirty="0"/>
              <a:t> to us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Cathartic</a:t>
            </a:r>
            <a:r>
              <a:rPr lang="fr-FR" dirty="0"/>
              <a:t> identification at </a:t>
            </a:r>
            <a:r>
              <a:rPr lang="fr-FR" dirty="0" err="1"/>
              <a:t>heroes</a:t>
            </a:r>
            <a:r>
              <a:rPr lang="fr-FR" dirty="0"/>
              <a:t>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experienced</a:t>
            </a:r>
            <a:r>
              <a:rPr lang="fr-FR" dirty="0"/>
              <a:t> </a:t>
            </a:r>
            <a:r>
              <a:rPr lang="fr-FR" dirty="0" err="1"/>
              <a:t>deep</a:t>
            </a:r>
            <a:r>
              <a:rPr lang="fr-FR" dirty="0"/>
              <a:t> </a:t>
            </a:r>
            <a:r>
              <a:rPr lang="fr-FR" dirty="0" err="1"/>
              <a:t>suffering</a:t>
            </a:r>
            <a:r>
              <a:rPr lang="fr-FR" dirty="0"/>
              <a:t> or situation </a:t>
            </a:r>
            <a:r>
              <a:rPr lang="fr-FR" dirty="0" err="1"/>
              <a:t>comedy</a:t>
            </a:r>
            <a:endParaRPr lang="fr-FR" dirty="0"/>
          </a:p>
          <a:p>
            <a:pPr marL="0" indent="0">
              <a:buNone/>
            </a:pPr>
            <a:endParaRPr lang="fr-FR" b="1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52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« </a:t>
            </a:r>
            <a:r>
              <a:rPr lang="fr-FR" dirty="0" err="1"/>
              <a:t>Sociologizing</a:t>
            </a:r>
            <a:r>
              <a:rPr lang="fr-FR" dirty="0"/>
              <a:t> » identification at </a:t>
            </a:r>
            <a:r>
              <a:rPr lang="fr-FR" dirty="0" err="1"/>
              <a:t>characters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2200" dirty="0" err="1"/>
              <a:t>Unlike</a:t>
            </a:r>
            <a:r>
              <a:rPr lang="fr-FR" sz="2200" dirty="0"/>
              <a:t> Bourdieu </a:t>
            </a:r>
            <a:r>
              <a:rPr lang="fr-FR" sz="2200" dirty="0" err="1"/>
              <a:t>that</a:t>
            </a:r>
            <a:r>
              <a:rPr lang="fr-FR" sz="2200" dirty="0"/>
              <a:t> </a:t>
            </a:r>
            <a:r>
              <a:rPr lang="fr-FR" sz="2200" dirty="0" err="1"/>
              <a:t>established</a:t>
            </a:r>
            <a:r>
              <a:rPr lang="fr-FR" sz="2200" dirty="0"/>
              <a:t> in </a:t>
            </a:r>
            <a:r>
              <a:rPr lang="fr-FR" sz="2200" i="1" dirty="0"/>
              <a:t>Distinction</a:t>
            </a:r>
            <a:r>
              <a:rPr lang="fr-FR" sz="2200" dirty="0"/>
              <a:t> </a:t>
            </a:r>
            <a:r>
              <a:rPr lang="fr-FR" sz="2200" dirty="0" err="1"/>
              <a:t>that</a:t>
            </a:r>
            <a:r>
              <a:rPr lang="fr-FR" sz="2200" dirty="0"/>
              <a:t> identification </a:t>
            </a:r>
            <a:r>
              <a:rPr lang="fr-FR" sz="2200" dirty="0" err="1"/>
              <a:t>was</a:t>
            </a:r>
            <a:r>
              <a:rPr lang="fr-FR" sz="2200" dirty="0"/>
              <a:t> a </a:t>
            </a:r>
            <a:r>
              <a:rPr lang="fr-FR" sz="2200" dirty="0" err="1"/>
              <a:t>popular</a:t>
            </a:r>
            <a:r>
              <a:rPr lang="fr-FR" sz="2200" dirty="0"/>
              <a:t> appropriation for </a:t>
            </a:r>
            <a:r>
              <a:rPr lang="fr-FR" sz="2200" dirty="0" err="1"/>
              <a:t>those</a:t>
            </a:r>
            <a:r>
              <a:rPr lang="fr-FR" sz="2200" dirty="0"/>
              <a:t> </a:t>
            </a:r>
            <a:r>
              <a:rPr lang="fr-FR" sz="2200" dirty="0" err="1"/>
              <a:t>who</a:t>
            </a:r>
            <a:r>
              <a:rPr lang="fr-FR" sz="2200" dirty="0"/>
              <a:t> </a:t>
            </a:r>
            <a:r>
              <a:rPr lang="fr-FR" sz="2200" dirty="0" err="1"/>
              <a:t>lack</a:t>
            </a:r>
            <a:r>
              <a:rPr lang="fr-FR" sz="2200" dirty="0"/>
              <a:t> of cultural capital, </a:t>
            </a:r>
            <a:r>
              <a:rPr lang="fr-FR" sz="2200" dirty="0" err="1"/>
              <a:t>Jauss</a:t>
            </a:r>
            <a:r>
              <a:rPr lang="fr-FR" sz="2200" dirty="0"/>
              <a:t> </a:t>
            </a:r>
            <a:r>
              <a:rPr lang="fr-FR" sz="2200" dirty="0" err="1"/>
              <a:t>does</a:t>
            </a:r>
            <a:r>
              <a:rPr lang="fr-FR" sz="2200" dirty="0"/>
              <a:t> not </a:t>
            </a:r>
            <a:r>
              <a:rPr lang="fr-FR" sz="2200" dirty="0" err="1"/>
              <a:t>link</a:t>
            </a:r>
            <a:r>
              <a:rPr lang="fr-FR" sz="2200" dirty="0"/>
              <a:t> identification </a:t>
            </a:r>
            <a:r>
              <a:rPr lang="fr-FR" sz="2200" dirty="0" err="1"/>
              <a:t>processes</a:t>
            </a:r>
            <a:r>
              <a:rPr lang="fr-FR" sz="2200" dirty="0"/>
              <a:t> to social </a:t>
            </a:r>
            <a:r>
              <a:rPr lang="fr-FR" sz="2200" dirty="0" err="1"/>
              <a:t>characteristics</a:t>
            </a:r>
            <a:endParaRPr lang="fr-FR" sz="2200" dirty="0"/>
          </a:p>
          <a:p>
            <a:pPr algn="just"/>
            <a:r>
              <a:rPr lang="fr-FR" sz="2200" dirty="0" err="1"/>
              <a:t>Different</a:t>
            </a:r>
            <a:r>
              <a:rPr lang="fr-FR" sz="2200" dirty="0"/>
              <a:t> </a:t>
            </a:r>
            <a:r>
              <a:rPr lang="fr-FR" sz="2200" dirty="0" err="1"/>
              <a:t>works</a:t>
            </a:r>
            <a:r>
              <a:rPr lang="fr-FR" sz="2200" dirty="0"/>
              <a:t> about </a:t>
            </a:r>
            <a:r>
              <a:rPr lang="fr-FR" sz="2200" dirty="0" err="1"/>
              <a:t>reading</a:t>
            </a:r>
            <a:r>
              <a:rPr lang="fr-FR" sz="2200" dirty="0"/>
              <a:t> practices (</a:t>
            </a:r>
            <a:r>
              <a:rPr lang="fr-FR" sz="2200" dirty="0" err="1"/>
              <a:t>Baudelot</a:t>
            </a:r>
            <a:r>
              <a:rPr lang="fr-FR" sz="2200" dirty="0"/>
              <a:t>, Cartier, </a:t>
            </a:r>
            <a:r>
              <a:rPr lang="fr-FR" sz="2200" dirty="0" err="1"/>
              <a:t>Détrez</a:t>
            </a:r>
            <a:r>
              <a:rPr lang="fr-FR" sz="2200" dirty="0"/>
              <a:t>, 1999; </a:t>
            </a:r>
            <a:r>
              <a:rPr lang="fr-FR" sz="2200" dirty="0" err="1"/>
              <a:t>Détrez</a:t>
            </a:r>
            <a:r>
              <a:rPr lang="fr-FR" sz="2200" dirty="0"/>
              <a:t>, 2011;</a:t>
            </a:r>
            <a:r>
              <a:rPr lang="fr-FR" sz="2200" b="1" dirty="0"/>
              <a:t> </a:t>
            </a:r>
            <a:r>
              <a:rPr lang="fr-FR" sz="2200" dirty="0"/>
              <a:t>Albenga, 2017) </a:t>
            </a:r>
            <a:r>
              <a:rPr lang="fr-FR" sz="2200" dirty="0" err="1"/>
              <a:t>showed</a:t>
            </a:r>
            <a:r>
              <a:rPr lang="fr-FR" sz="2200" dirty="0"/>
              <a:t> </a:t>
            </a:r>
            <a:r>
              <a:rPr lang="fr-FR" sz="2200" dirty="0" err="1"/>
              <a:t>that</a:t>
            </a:r>
            <a:r>
              <a:rPr lang="fr-FR" sz="2200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sz="2200" dirty="0"/>
              <a:t>Identification </a:t>
            </a:r>
            <a:r>
              <a:rPr lang="fr-FR" sz="2200" dirty="0" err="1"/>
              <a:t>can</a:t>
            </a:r>
            <a:r>
              <a:rPr lang="fr-FR" sz="2200" dirty="0"/>
              <a:t> </a:t>
            </a:r>
            <a:r>
              <a:rPr lang="fr-FR" sz="2200" dirty="0" err="1"/>
              <a:t>be</a:t>
            </a:r>
            <a:r>
              <a:rPr lang="fr-FR" sz="2200" dirty="0"/>
              <a:t> </a:t>
            </a:r>
            <a:r>
              <a:rPr lang="fr-FR" sz="2200" dirty="0" err="1"/>
              <a:t>denied</a:t>
            </a:r>
            <a:r>
              <a:rPr lang="fr-FR" sz="2200" dirty="0"/>
              <a:t> by people </a:t>
            </a:r>
            <a:r>
              <a:rPr lang="fr-FR" sz="2200" dirty="0" err="1"/>
              <a:t>investigated</a:t>
            </a:r>
            <a:r>
              <a:rPr lang="fr-FR" sz="2200" dirty="0"/>
              <a:t> </a:t>
            </a:r>
            <a:r>
              <a:rPr lang="fr-FR" sz="2200" dirty="0" err="1"/>
              <a:t>because</a:t>
            </a:r>
            <a:r>
              <a:rPr lang="fr-FR" sz="2200" dirty="0"/>
              <a:t> </a:t>
            </a:r>
            <a:r>
              <a:rPr lang="fr-FR" sz="2200" dirty="0" err="1"/>
              <a:t>it</a:t>
            </a:r>
            <a:r>
              <a:rPr lang="fr-FR" sz="2200" dirty="0"/>
              <a:t> </a:t>
            </a:r>
            <a:r>
              <a:rPr lang="fr-FR" sz="2200" dirty="0" err="1"/>
              <a:t>is</a:t>
            </a:r>
            <a:r>
              <a:rPr lang="fr-FR" sz="2200" dirty="0"/>
              <a:t> </a:t>
            </a:r>
            <a:r>
              <a:rPr lang="fr-FR" sz="2200" dirty="0" err="1"/>
              <a:t>understood</a:t>
            </a:r>
            <a:r>
              <a:rPr lang="fr-FR" sz="2200" dirty="0"/>
              <a:t> as </a:t>
            </a:r>
            <a:r>
              <a:rPr lang="fr-FR" sz="2200" dirty="0" err="1"/>
              <a:t>recognizing</a:t>
            </a:r>
            <a:r>
              <a:rPr lang="fr-FR" sz="2200" dirty="0"/>
              <a:t> </a:t>
            </a:r>
            <a:r>
              <a:rPr lang="fr-FR" sz="2200" dirty="0" err="1"/>
              <a:t>oneself</a:t>
            </a:r>
            <a:r>
              <a:rPr lang="fr-FR" sz="2200" dirty="0"/>
              <a:t> </a:t>
            </a:r>
            <a:r>
              <a:rPr lang="fr-FR" sz="2200" dirty="0" err="1"/>
              <a:t>entirely</a:t>
            </a:r>
            <a:r>
              <a:rPr lang="fr-FR" sz="2200" dirty="0"/>
              <a:t> in one </a:t>
            </a:r>
            <a:r>
              <a:rPr lang="fr-FR" sz="2200" dirty="0" err="1"/>
              <a:t>character</a:t>
            </a:r>
            <a:r>
              <a:rPr lang="fr-FR" sz="2200" dirty="0"/>
              <a:t>, and </a:t>
            </a:r>
            <a:r>
              <a:rPr lang="fr-FR" sz="2200" dirty="0" err="1"/>
              <a:t>it</a:t>
            </a:r>
            <a:r>
              <a:rPr lang="fr-FR" sz="2200" dirty="0"/>
              <a:t> </a:t>
            </a:r>
            <a:r>
              <a:rPr lang="fr-FR" sz="2200" dirty="0" err="1"/>
              <a:t>is</a:t>
            </a:r>
            <a:r>
              <a:rPr lang="fr-FR" sz="2200" dirty="0"/>
              <a:t> </a:t>
            </a:r>
            <a:r>
              <a:rPr lang="fr-FR" sz="2200" dirty="0" err="1"/>
              <a:t>especially</a:t>
            </a:r>
            <a:r>
              <a:rPr lang="fr-FR" sz="2200" dirty="0"/>
              <a:t> </a:t>
            </a:r>
            <a:r>
              <a:rPr lang="fr-FR" sz="2200" dirty="0" err="1"/>
              <a:t>denied</a:t>
            </a:r>
            <a:r>
              <a:rPr lang="fr-FR" sz="2200" dirty="0"/>
              <a:t> by </a:t>
            </a:r>
            <a:r>
              <a:rPr lang="fr-FR" sz="2200" dirty="0" err="1"/>
              <a:t>adults</a:t>
            </a:r>
            <a:r>
              <a:rPr lang="fr-FR" sz="2200" dirty="0"/>
              <a:t> </a:t>
            </a:r>
            <a:r>
              <a:rPr lang="fr-FR" sz="2200" dirty="0" err="1"/>
              <a:t>who</a:t>
            </a:r>
            <a:r>
              <a:rPr lang="fr-FR" sz="2200" dirty="0"/>
              <a:t> </a:t>
            </a:r>
            <a:r>
              <a:rPr lang="fr-FR" sz="2200" dirty="0" err="1"/>
              <a:t>detain</a:t>
            </a:r>
            <a:r>
              <a:rPr lang="fr-FR" sz="2200" dirty="0"/>
              <a:t> cultural capital as a « </a:t>
            </a:r>
            <a:r>
              <a:rPr lang="fr-FR" sz="2200" dirty="0" err="1"/>
              <a:t>poor</a:t>
            </a:r>
            <a:r>
              <a:rPr lang="fr-FR" sz="2200" dirty="0"/>
              <a:t> » </a:t>
            </a:r>
            <a:r>
              <a:rPr lang="fr-FR" sz="2200" dirty="0" err="1"/>
              <a:t>kind</a:t>
            </a:r>
            <a:r>
              <a:rPr lang="fr-FR" sz="2200" dirty="0"/>
              <a:t> of </a:t>
            </a:r>
            <a:r>
              <a:rPr lang="fr-FR" sz="2200" dirty="0" err="1"/>
              <a:t>reading</a:t>
            </a:r>
            <a:endParaRPr lang="fr-FR" sz="2200" dirty="0"/>
          </a:p>
          <a:p>
            <a:pPr marL="514350" indent="-514350" algn="just">
              <a:buFont typeface="+mj-lt"/>
              <a:buAutoNum type="arabicPeriod"/>
            </a:pPr>
            <a:r>
              <a:rPr lang="fr-FR" sz="2200" dirty="0"/>
              <a:t>Identifications are </a:t>
            </a:r>
            <a:r>
              <a:rPr lang="fr-FR" sz="2200" dirty="0" err="1"/>
              <a:t>determined</a:t>
            </a:r>
            <a:r>
              <a:rPr lang="fr-FR" sz="2200" dirty="0"/>
              <a:t> by </a:t>
            </a:r>
            <a:r>
              <a:rPr lang="fr-FR" sz="2200" dirty="0" err="1"/>
              <a:t>gender</a:t>
            </a:r>
            <a:r>
              <a:rPr lang="fr-FR" sz="2200" dirty="0"/>
              <a:t> and class for teenagers as </a:t>
            </a:r>
            <a:r>
              <a:rPr lang="fr-FR" sz="2200" dirty="0" err="1"/>
              <a:t>well</a:t>
            </a:r>
            <a:r>
              <a:rPr lang="fr-FR" sz="2200" dirty="0"/>
              <a:t> as for </a:t>
            </a:r>
            <a:r>
              <a:rPr lang="fr-FR" sz="2200" dirty="0" err="1"/>
              <a:t>adults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46742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Gender</a:t>
            </a:r>
            <a:r>
              <a:rPr lang="fr-FR" dirty="0"/>
              <a:t>, </a:t>
            </a:r>
            <a:r>
              <a:rPr lang="fr-FR" dirty="0" err="1"/>
              <a:t>emotion</a:t>
            </a:r>
            <a:r>
              <a:rPr lang="fr-FR" dirty="0"/>
              <a:t> and identification at time of high </a:t>
            </a:r>
            <a:r>
              <a:rPr lang="fr-FR" dirty="0" err="1"/>
              <a:t>school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/>
              <a:t>Cathartic</a:t>
            </a:r>
            <a:r>
              <a:rPr lang="fr-FR" dirty="0"/>
              <a:t> identification </a:t>
            </a:r>
            <a:r>
              <a:rPr lang="fr-FR" dirty="0" err="1"/>
              <a:t>is</a:t>
            </a:r>
            <a:r>
              <a:rPr lang="fr-FR" dirty="0"/>
              <a:t> at </a:t>
            </a:r>
            <a:r>
              <a:rPr lang="fr-FR" dirty="0" err="1"/>
              <a:t>stake</a:t>
            </a:r>
            <a:r>
              <a:rPr lang="fr-FR" dirty="0"/>
              <a:t> for </a:t>
            </a:r>
            <a:r>
              <a:rPr lang="fr-FR" dirty="0" err="1"/>
              <a:t>popular</a:t>
            </a:r>
            <a:r>
              <a:rPr lang="fr-FR" dirty="0"/>
              <a:t> </a:t>
            </a:r>
            <a:r>
              <a:rPr lang="fr-FR" dirty="0" err="1"/>
              <a:t>young</a:t>
            </a:r>
            <a:r>
              <a:rPr lang="fr-FR" dirty="0"/>
              <a:t> girls </a:t>
            </a:r>
            <a:r>
              <a:rPr lang="fr-FR" dirty="0" err="1"/>
              <a:t>looking</a:t>
            </a:r>
            <a:r>
              <a:rPr lang="fr-FR" dirty="0"/>
              <a:t> for </a:t>
            </a:r>
            <a:r>
              <a:rPr lang="fr-FR" dirty="0" err="1"/>
              <a:t>advice</a:t>
            </a:r>
            <a:r>
              <a:rPr lang="fr-FR" dirty="0"/>
              <a:t> for love, </a:t>
            </a:r>
            <a:r>
              <a:rPr lang="fr-FR" dirty="0" err="1"/>
              <a:t>trying</a:t>
            </a:r>
            <a:r>
              <a:rPr lang="fr-FR" dirty="0"/>
              <a:t> to </a:t>
            </a:r>
            <a:r>
              <a:rPr lang="fr-FR" dirty="0" err="1"/>
              <a:t>avoide</a:t>
            </a:r>
            <a:r>
              <a:rPr lang="fr-FR" dirty="0"/>
              <a:t> or </a:t>
            </a:r>
            <a:r>
              <a:rPr lang="fr-FR" dirty="0" err="1"/>
              <a:t>fix</a:t>
            </a:r>
            <a:r>
              <a:rPr lang="fr-FR" dirty="0"/>
              <a:t> </a:t>
            </a:r>
            <a:r>
              <a:rPr lang="fr-FR" dirty="0" err="1"/>
              <a:t>dangerous</a:t>
            </a:r>
            <a:r>
              <a:rPr lang="fr-FR" dirty="0"/>
              <a:t> </a:t>
            </a:r>
            <a:r>
              <a:rPr lang="fr-FR" dirty="0" err="1"/>
              <a:t>experiences</a:t>
            </a:r>
            <a:r>
              <a:rPr lang="fr-FR" dirty="0"/>
              <a:t> by </a:t>
            </a:r>
            <a:r>
              <a:rPr lang="fr-FR" dirty="0" err="1"/>
              <a:t>reading</a:t>
            </a:r>
            <a:r>
              <a:rPr lang="fr-FR" dirty="0"/>
              <a:t> </a:t>
            </a:r>
            <a:r>
              <a:rPr lang="fr-FR" dirty="0" err="1"/>
              <a:t>terrific</a:t>
            </a:r>
            <a:r>
              <a:rPr lang="fr-FR" dirty="0"/>
              <a:t> and </a:t>
            </a:r>
            <a:r>
              <a:rPr lang="fr-FR" dirty="0" err="1"/>
              <a:t>realist</a:t>
            </a:r>
            <a:r>
              <a:rPr lang="fr-FR" dirty="0"/>
              <a:t> stories (</a:t>
            </a:r>
            <a:r>
              <a:rPr lang="fr-FR" dirty="0" err="1"/>
              <a:t>Baudelot</a:t>
            </a:r>
            <a:r>
              <a:rPr lang="fr-FR" dirty="0"/>
              <a:t>, Cartier, </a:t>
            </a:r>
            <a:r>
              <a:rPr lang="fr-FR" dirty="0" err="1"/>
              <a:t>Détrez</a:t>
            </a:r>
            <a:r>
              <a:rPr lang="fr-FR" dirty="0"/>
              <a:t>, 1999)</a:t>
            </a:r>
          </a:p>
          <a:p>
            <a:pPr algn="just"/>
            <a:r>
              <a:rPr lang="fr-FR" dirty="0"/>
              <a:t>On the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,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stereotypes</a:t>
            </a:r>
            <a:r>
              <a:rPr lang="fr-FR" dirty="0"/>
              <a:t> are </a:t>
            </a:r>
            <a:r>
              <a:rPr lang="fr-FR" dirty="0" err="1"/>
              <a:t>respected</a:t>
            </a:r>
            <a:r>
              <a:rPr lang="fr-FR" dirty="0"/>
              <a:t> by </a:t>
            </a:r>
            <a:r>
              <a:rPr lang="fr-FR" dirty="0" err="1"/>
              <a:t>young</a:t>
            </a:r>
            <a:r>
              <a:rPr lang="fr-FR" dirty="0"/>
              <a:t> teenagers and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challenged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17-year-old. </a:t>
            </a:r>
          </a:p>
          <a:p>
            <a:pPr algn="just"/>
            <a:r>
              <a:rPr lang="fr-FR" dirty="0"/>
              <a:t>Boys and girls </a:t>
            </a:r>
            <a:r>
              <a:rPr lang="fr-FR" dirty="0" err="1"/>
              <a:t>who</a:t>
            </a:r>
            <a:r>
              <a:rPr lang="fr-FR" dirty="0"/>
              <a:t> challenge </a:t>
            </a:r>
            <a:r>
              <a:rPr lang="fr-FR" dirty="0" err="1"/>
              <a:t>gender</a:t>
            </a:r>
            <a:r>
              <a:rPr lang="fr-FR" dirty="0"/>
              <a:t> </a:t>
            </a:r>
            <a:r>
              <a:rPr lang="fr-FR" dirty="0" err="1"/>
              <a:t>stereotypes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as « boys </a:t>
            </a:r>
            <a:r>
              <a:rPr lang="fr-FR" dirty="0" err="1"/>
              <a:t>don’t</a:t>
            </a:r>
            <a:r>
              <a:rPr lang="fr-FR" dirty="0"/>
              <a:t> </a:t>
            </a:r>
            <a:r>
              <a:rPr lang="fr-FR" dirty="0" err="1"/>
              <a:t>cry</a:t>
            </a:r>
            <a:r>
              <a:rPr lang="fr-FR" dirty="0"/>
              <a:t> » or </a:t>
            </a:r>
            <a:r>
              <a:rPr lang="fr-FR" dirty="0" err="1"/>
              <a:t>heterosexuality</a:t>
            </a:r>
            <a:r>
              <a:rPr lang="fr-FR" dirty="0"/>
              <a:t> in mangas </a:t>
            </a:r>
            <a:r>
              <a:rPr lang="fr-FR" dirty="0" err="1"/>
              <a:t>reading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have </a:t>
            </a:r>
            <a:r>
              <a:rPr lang="fr-FR" dirty="0" err="1"/>
              <a:t>inherited</a:t>
            </a:r>
            <a:r>
              <a:rPr lang="fr-FR" dirty="0"/>
              <a:t> cultural capital (</a:t>
            </a:r>
            <a:r>
              <a:rPr lang="fr-FR" dirty="0" err="1"/>
              <a:t>Détrez</a:t>
            </a:r>
            <a:r>
              <a:rPr lang="fr-FR" dirty="0"/>
              <a:t> 2011)</a:t>
            </a:r>
          </a:p>
        </p:txBody>
      </p:sp>
    </p:spTree>
    <p:extLst>
      <p:ext uri="{BB962C8B-B14F-4D97-AF65-F5344CB8AC3E}">
        <p14:creationId xmlns:p14="http://schemas.microsoft.com/office/powerpoint/2010/main" val="148197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Gender</a:t>
            </a:r>
            <a:r>
              <a:rPr lang="fr-FR" dirty="0"/>
              <a:t> and </a:t>
            </a:r>
            <a:r>
              <a:rPr lang="fr-FR" dirty="0" err="1"/>
              <a:t>emotion</a:t>
            </a:r>
            <a:r>
              <a:rPr lang="fr-FR" dirty="0"/>
              <a:t> at time of </a:t>
            </a:r>
            <a:r>
              <a:rPr lang="fr-FR" dirty="0" err="1"/>
              <a:t>globalized</a:t>
            </a:r>
            <a:r>
              <a:rPr lang="fr-FR" dirty="0"/>
              <a:t> </a:t>
            </a:r>
            <a:r>
              <a:rPr lang="fr-FR" dirty="0" err="1"/>
              <a:t>capitalism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/>
              <a:t>Eva </a:t>
            </a:r>
            <a:r>
              <a:rPr lang="fr-FR" dirty="0" err="1"/>
              <a:t>Illouz</a:t>
            </a:r>
            <a:r>
              <a:rPr lang="fr-FR" dirty="0"/>
              <a:t> has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shown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feminism</a:t>
            </a:r>
            <a:r>
              <a:rPr lang="fr-FR" dirty="0"/>
              <a:t>, </a:t>
            </a:r>
            <a:r>
              <a:rPr lang="fr-FR" dirty="0" err="1"/>
              <a:t>globalized</a:t>
            </a:r>
            <a:r>
              <a:rPr lang="fr-FR" dirty="0"/>
              <a:t> </a:t>
            </a:r>
            <a:r>
              <a:rPr lang="fr-FR" dirty="0" err="1"/>
              <a:t>capitalism</a:t>
            </a:r>
            <a:r>
              <a:rPr lang="fr-FR" dirty="0"/>
              <a:t> and self-help </a:t>
            </a:r>
            <a:r>
              <a:rPr lang="fr-FR" dirty="0" err="1"/>
              <a:t>converged</a:t>
            </a:r>
            <a:r>
              <a:rPr lang="fr-FR" dirty="0"/>
              <a:t> in </a:t>
            </a:r>
            <a:r>
              <a:rPr lang="fr-FR" dirty="0" err="1"/>
              <a:t>developing</a:t>
            </a:r>
            <a:r>
              <a:rPr lang="fr-FR" dirty="0"/>
              <a:t> in </a:t>
            </a:r>
            <a:r>
              <a:rPr lang="fr-FR" dirty="0" err="1"/>
              <a:t>contemporary</a:t>
            </a:r>
            <a:r>
              <a:rPr lang="fr-FR" dirty="0"/>
              <a:t> </a:t>
            </a:r>
            <a:r>
              <a:rPr lang="fr-FR" dirty="0" err="1"/>
              <a:t>societies</a:t>
            </a:r>
            <a:r>
              <a:rPr lang="fr-FR" dirty="0"/>
              <a:t> an « </a:t>
            </a:r>
            <a:r>
              <a:rPr lang="fr-FR" dirty="0" err="1"/>
              <a:t>emotional</a:t>
            </a:r>
            <a:r>
              <a:rPr lang="fr-FR" dirty="0"/>
              <a:t> » </a:t>
            </a:r>
            <a:r>
              <a:rPr lang="fr-FR" dirty="0" err="1"/>
              <a:t>competence</a:t>
            </a:r>
            <a:r>
              <a:rPr lang="fr-FR" dirty="0"/>
              <a:t>. It </a:t>
            </a:r>
            <a:r>
              <a:rPr lang="fr-FR" dirty="0" err="1"/>
              <a:t>means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communicating</a:t>
            </a:r>
            <a:r>
              <a:rPr lang="fr-FR" dirty="0"/>
              <a:t> </a:t>
            </a:r>
            <a:r>
              <a:rPr lang="fr-FR" dirty="0" err="1"/>
              <a:t>fluently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others</a:t>
            </a:r>
            <a:r>
              <a:rPr lang="fr-FR" dirty="0"/>
              <a:t> has </a:t>
            </a:r>
            <a:r>
              <a:rPr lang="fr-FR" dirty="0" err="1"/>
              <a:t>become</a:t>
            </a:r>
            <a:r>
              <a:rPr lang="fr-FR" dirty="0"/>
              <a:t> an important </a:t>
            </a:r>
            <a:r>
              <a:rPr lang="fr-FR" dirty="0" err="1"/>
              <a:t>skill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for </a:t>
            </a:r>
            <a:r>
              <a:rPr lang="fr-FR" dirty="0" err="1"/>
              <a:t>working</a:t>
            </a:r>
            <a:r>
              <a:rPr lang="fr-FR" dirty="0"/>
              <a:t> in a </a:t>
            </a:r>
            <a:r>
              <a:rPr lang="fr-FR" dirty="0" err="1"/>
              <a:t>globalized</a:t>
            </a:r>
            <a:r>
              <a:rPr lang="fr-FR" dirty="0"/>
              <a:t> world as for </a:t>
            </a:r>
            <a:r>
              <a:rPr lang="fr-FR" dirty="0" err="1"/>
              <a:t>being</a:t>
            </a:r>
            <a:r>
              <a:rPr lang="fr-FR" dirty="0"/>
              <a:t> happy in love</a:t>
            </a:r>
          </a:p>
          <a:p>
            <a:pPr algn="just"/>
            <a:r>
              <a:rPr lang="fr-FR" dirty="0" err="1"/>
              <a:t>Illouz</a:t>
            </a:r>
            <a:r>
              <a:rPr lang="fr-FR" dirty="0"/>
              <a:t> sets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nowadays</a:t>
            </a:r>
            <a:r>
              <a:rPr lang="fr-FR" dirty="0"/>
              <a:t>, not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women</a:t>
            </a:r>
            <a:r>
              <a:rPr lang="fr-FR" dirty="0"/>
              <a:t> have to </a:t>
            </a:r>
            <a:r>
              <a:rPr lang="fr-FR" dirty="0" err="1"/>
              <a:t>develop</a:t>
            </a:r>
            <a:r>
              <a:rPr lang="fr-FR" dirty="0"/>
              <a:t> </a:t>
            </a:r>
            <a:r>
              <a:rPr lang="fr-FR" dirty="0" err="1"/>
              <a:t>those</a:t>
            </a:r>
            <a:r>
              <a:rPr lang="fr-FR" dirty="0"/>
              <a:t> </a:t>
            </a:r>
            <a:r>
              <a:rPr lang="fr-FR" dirty="0" err="1"/>
              <a:t>emotional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part of the cultural capital,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wonder</a:t>
            </a:r>
            <a:r>
              <a:rPr lang="fr-FR" dirty="0"/>
              <a:t> if teenagers of 16-18 </a:t>
            </a:r>
            <a:r>
              <a:rPr lang="fr-FR" dirty="0" err="1"/>
              <a:t>year</a:t>
            </a:r>
            <a:r>
              <a:rPr lang="fr-FR" dirty="0"/>
              <a:t> </a:t>
            </a:r>
            <a:r>
              <a:rPr lang="fr-FR" dirty="0" err="1"/>
              <a:t>old</a:t>
            </a:r>
            <a:r>
              <a:rPr lang="fr-FR" dirty="0"/>
              <a:t> use cultural </a:t>
            </a:r>
            <a:r>
              <a:rPr lang="fr-FR" dirty="0" err="1"/>
              <a:t>consumption</a:t>
            </a:r>
            <a:r>
              <a:rPr lang="fr-FR" dirty="0"/>
              <a:t> as a </a:t>
            </a:r>
            <a:r>
              <a:rPr lang="fr-FR" dirty="0" err="1"/>
              <a:t>way</a:t>
            </a:r>
            <a:r>
              <a:rPr lang="fr-FR" dirty="0"/>
              <a:t> to explore </a:t>
            </a:r>
            <a:r>
              <a:rPr lang="fr-FR" dirty="0" err="1"/>
              <a:t>emotion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 love by </a:t>
            </a:r>
            <a:r>
              <a:rPr lang="fr-FR" dirty="0" err="1"/>
              <a:t>gendered</a:t>
            </a:r>
            <a:r>
              <a:rPr lang="fr-FR" dirty="0"/>
              <a:t> identification as </a:t>
            </a:r>
            <a:r>
              <a:rPr lang="fr-FR" dirty="0" err="1"/>
              <a:t>well</a:t>
            </a:r>
            <a:r>
              <a:rPr lang="fr-FR" dirty="0"/>
              <a:t> as a </a:t>
            </a:r>
            <a:r>
              <a:rPr lang="fr-FR" dirty="0" err="1"/>
              <a:t>practical</a:t>
            </a:r>
            <a:r>
              <a:rPr lang="fr-FR" dirty="0"/>
              <a:t> support to </a:t>
            </a:r>
            <a:r>
              <a:rPr lang="fr-FR" dirty="0" err="1"/>
              <a:t>learn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for </a:t>
            </a:r>
            <a:r>
              <a:rPr lang="fr-FR" dirty="0" err="1"/>
              <a:t>relationships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43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Methodology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/>
              <a:t>I chose to lead a qualitative </a:t>
            </a:r>
            <a:r>
              <a:rPr lang="fr-FR" dirty="0" err="1"/>
              <a:t>study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high </a:t>
            </a:r>
            <a:r>
              <a:rPr lang="fr-FR" dirty="0" err="1"/>
              <a:t>number</a:t>
            </a:r>
            <a:r>
              <a:rPr lang="fr-FR" dirty="0"/>
              <a:t> of interviews, </a:t>
            </a:r>
            <a:r>
              <a:rPr lang="fr-FR" dirty="0" err="1"/>
              <a:t>firstly</a:t>
            </a:r>
            <a:r>
              <a:rPr lang="fr-FR" dirty="0"/>
              <a:t> by </a:t>
            </a:r>
            <a:r>
              <a:rPr lang="fr-FR" dirty="0" err="1"/>
              <a:t>conducting</a:t>
            </a:r>
            <a:r>
              <a:rPr lang="fr-FR" dirty="0"/>
              <a:t> by </a:t>
            </a:r>
            <a:r>
              <a:rPr lang="fr-FR" dirty="0" err="1"/>
              <a:t>myself</a:t>
            </a:r>
            <a:r>
              <a:rPr lang="fr-FR" dirty="0"/>
              <a:t> semi-</a:t>
            </a:r>
            <a:r>
              <a:rPr lang="fr-FR" dirty="0" err="1"/>
              <a:t>directed</a:t>
            </a:r>
            <a:r>
              <a:rPr lang="fr-FR" dirty="0"/>
              <a:t> interviews in </a:t>
            </a:r>
            <a:r>
              <a:rPr lang="fr-FR" dirty="0" err="1"/>
              <a:t>two</a:t>
            </a:r>
            <a:r>
              <a:rPr lang="fr-FR" dirty="0"/>
              <a:t> high </a:t>
            </a:r>
            <a:r>
              <a:rPr lang="fr-FR" dirty="0" err="1"/>
              <a:t>schools</a:t>
            </a:r>
            <a:r>
              <a:rPr lang="fr-FR" dirty="0"/>
              <a:t> in Bordeaux, one </a:t>
            </a:r>
            <a:r>
              <a:rPr lang="fr-FR" dirty="0" err="1"/>
              <a:t>private</a:t>
            </a:r>
            <a:r>
              <a:rPr lang="fr-FR" dirty="0"/>
              <a:t> and one public, </a:t>
            </a:r>
            <a:r>
              <a:rPr lang="fr-FR" dirty="0" err="1"/>
              <a:t>upon</a:t>
            </a:r>
            <a:r>
              <a:rPr lang="fr-FR" dirty="0"/>
              <a:t> 19 high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among</a:t>
            </a:r>
            <a:r>
              <a:rPr lang="fr-FR" dirty="0"/>
              <a:t> </a:t>
            </a:r>
            <a:r>
              <a:rPr lang="fr-FR" dirty="0" err="1"/>
              <a:t>whom</a:t>
            </a:r>
            <a:r>
              <a:rPr lang="fr-FR" dirty="0"/>
              <a:t> </a:t>
            </a:r>
            <a:r>
              <a:rPr lang="fr-FR" dirty="0" err="1"/>
              <a:t>upper</a:t>
            </a:r>
            <a:r>
              <a:rPr lang="fr-FR" dirty="0"/>
              <a:t> classes </a:t>
            </a:r>
            <a:r>
              <a:rPr lang="fr-FR" dirty="0" err="1"/>
              <a:t>were</a:t>
            </a:r>
            <a:r>
              <a:rPr lang="fr-FR" dirty="0"/>
              <a:t> not </a:t>
            </a:r>
            <a:r>
              <a:rPr lang="fr-FR" dirty="0" err="1"/>
              <a:t>represented</a:t>
            </a:r>
            <a:r>
              <a:rPr lang="fr-FR" dirty="0"/>
              <a:t>; </a:t>
            </a:r>
            <a:r>
              <a:rPr lang="fr-FR" dirty="0" err="1"/>
              <a:t>secondly</a:t>
            </a:r>
            <a:r>
              <a:rPr lang="fr-FR" dirty="0"/>
              <a:t> by </a:t>
            </a:r>
            <a:r>
              <a:rPr lang="fr-FR" dirty="0" err="1"/>
              <a:t>leading</a:t>
            </a:r>
            <a:r>
              <a:rPr lang="fr-FR" dirty="0"/>
              <a:t> a </a:t>
            </a:r>
            <a:r>
              <a:rPr lang="fr-FR" dirty="0" err="1"/>
              <a:t>sociology</a:t>
            </a:r>
            <a:r>
              <a:rPr lang="fr-FR" dirty="0"/>
              <a:t> </a:t>
            </a:r>
            <a:r>
              <a:rPr lang="fr-FR" dirty="0" err="1"/>
              <a:t>classwork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classes of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, in second </a:t>
            </a:r>
            <a:r>
              <a:rPr lang="fr-FR" dirty="0" err="1"/>
              <a:t>year</a:t>
            </a:r>
            <a:r>
              <a:rPr lang="fr-FR" dirty="0"/>
              <a:t> of « Book Jobs » i.e. </a:t>
            </a:r>
            <a:r>
              <a:rPr lang="fr-FR" dirty="0" err="1"/>
              <a:t>librarians</a:t>
            </a:r>
            <a:r>
              <a:rPr lang="fr-FR" dirty="0"/>
              <a:t>, </a:t>
            </a:r>
            <a:r>
              <a:rPr lang="fr-FR" dirty="0" err="1"/>
              <a:t>bookshop</a:t>
            </a:r>
            <a:r>
              <a:rPr lang="fr-FR" dirty="0"/>
              <a:t>(</a:t>
            </a:r>
            <a:r>
              <a:rPr lang="fr-FR" dirty="0" err="1"/>
              <a:t>wo</a:t>
            </a:r>
            <a:r>
              <a:rPr lang="fr-FR" dirty="0"/>
              <a:t>)men and editors. </a:t>
            </a:r>
            <a:r>
              <a:rPr lang="fr-FR" dirty="0" err="1"/>
              <a:t>Each</a:t>
            </a:r>
            <a:r>
              <a:rPr lang="fr-FR" dirty="0"/>
              <a:t> of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to </a:t>
            </a:r>
            <a:r>
              <a:rPr lang="fr-FR" dirty="0" err="1"/>
              <a:t>conduct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interviews of high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students</a:t>
            </a:r>
            <a:r>
              <a:rPr lang="fr-FR" dirty="0"/>
              <a:t>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enabled</a:t>
            </a:r>
            <a:r>
              <a:rPr lang="fr-FR" dirty="0"/>
              <a:t> to </a:t>
            </a:r>
            <a:r>
              <a:rPr lang="fr-FR" dirty="0" err="1"/>
              <a:t>gather</a:t>
            </a:r>
            <a:r>
              <a:rPr lang="fr-FR" dirty="0"/>
              <a:t> 80 interviews (2/3 girls, 1/3 boys, 16-18 </a:t>
            </a:r>
            <a:r>
              <a:rPr lang="fr-FR" dirty="0" err="1"/>
              <a:t>year</a:t>
            </a:r>
            <a:r>
              <a:rPr lang="fr-FR" dirty="0"/>
              <a:t> </a:t>
            </a:r>
            <a:r>
              <a:rPr lang="fr-FR" dirty="0" err="1"/>
              <a:t>old</a:t>
            </a:r>
            <a:r>
              <a:rPr lang="fr-FR" dirty="0"/>
              <a:t>)</a:t>
            </a:r>
          </a:p>
          <a:p>
            <a:pPr algn="just"/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asked</a:t>
            </a:r>
            <a:r>
              <a:rPr lang="fr-FR" dirty="0"/>
              <a:t> questions about cultural and </a:t>
            </a:r>
            <a:r>
              <a:rPr lang="fr-FR" dirty="0" err="1"/>
              <a:t>leisure</a:t>
            </a:r>
            <a:r>
              <a:rPr lang="fr-FR" dirty="0"/>
              <a:t> practices, if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shared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boys and or/girls, and the links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and love </a:t>
            </a:r>
            <a:r>
              <a:rPr lang="fr-FR" dirty="0" err="1"/>
              <a:t>relationships</a:t>
            </a:r>
            <a:r>
              <a:rPr lang="fr-FR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3441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1898</Words>
  <Application>Microsoft Office PowerPoint</Application>
  <PresentationFormat>Affichage à l'écran (4:3)</PresentationFormat>
  <Paragraphs>148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2" baseType="lpstr">
      <vt:lpstr>Arial</vt:lpstr>
      <vt:lpstr>Calibri</vt:lpstr>
      <vt:lpstr>Thème Office</vt:lpstr>
      <vt:lpstr>Telling love stories with books, movies, series and songs. The case of French high school students, between gender stereotypes and gender equality</vt:lpstr>
      <vt:lpstr>Cultural practices and love</vt:lpstr>
      <vt:lpstr>1. State of art about cultural goods’ reception </vt:lpstr>
      <vt:lpstr>Emotional experience of cultural consumption</vt:lpstr>
      <vt:lpstr>Emotional experience of cultural consumption (2)</vt:lpstr>
      <vt:lpstr>« Sociologizing » identification at characters</vt:lpstr>
      <vt:lpstr>Gender, emotion and identification at time of high school</vt:lpstr>
      <vt:lpstr>Gender and emotion at time of globalized capitalism</vt:lpstr>
      <vt:lpstr>Methodology</vt:lpstr>
      <vt:lpstr>From love to gendered identifications at characters</vt:lpstr>
      <vt:lpstr>Presentation of results</vt:lpstr>
      <vt:lpstr>Talking of love: both a methodological and practical stake</vt:lpstr>
      <vt:lpstr>Patterns of love stories</vt:lpstr>
      <vt:lpstr>The ideal of devoted partners</vt:lpstr>
      <vt:lpstr>The role of cultural goods</vt:lpstr>
      <vt:lpstr>List established before and while the investigation</vt:lpstr>
      <vt:lpstr>Movies</vt:lpstr>
      <vt:lpstr>Series</vt:lpstr>
      <vt:lpstr>Songs</vt:lpstr>
      <vt:lpstr>Love movies and series</vt:lpstr>
      <vt:lpstr>Not much to say about songs</vt:lpstr>
      <vt:lpstr>Books</vt:lpstr>
      <vt:lpstr>Love books and movies for girls?</vt:lpstr>
      <vt:lpstr>Love, a matter for girls?</vt:lpstr>
      <vt:lpstr>Gender counter-stereotypes about characters</vt:lpstr>
      <vt:lpstr>Strong, smart and sensitive men</vt:lpstr>
      <vt:lpstr>The sense of counter-stereotypes</vt:lpstr>
      <vt:lpstr>Gender equality</vt:lpstr>
      <vt:lpstr>A lack of identifications for boys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love stories with books, movies, series and music. The case of French high school students</dc:title>
  <dc:creator>vIVIANE</dc:creator>
  <cp:lastModifiedBy>Marie GILLIER</cp:lastModifiedBy>
  <cp:revision>49</cp:revision>
  <dcterms:created xsi:type="dcterms:W3CDTF">2017-12-29T15:40:34Z</dcterms:created>
  <dcterms:modified xsi:type="dcterms:W3CDTF">2018-01-18T21:59:11Z</dcterms:modified>
</cp:coreProperties>
</file>