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4C80B-F6AB-484A-A5A0-89FC69B9F3C5}" type="datetimeFigureOut">
              <a:rPr lang="fr-FR" smtClean="0"/>
              <a:pPr/>
              <a:t>26/01/2017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68CE8-CE36-4960-BEBD-CB3CE76198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3600" dirty="0" smtClean="0"/>
              <a:t>DRAFT PAPER- </a:t>
            </a:r>
            <a:r>
              <a:rPr lang="fr-FR" sz="3600" dirty="0" err="1" smtClean="0"/>
              <a:t>Please</a:t>
            </a:r>
            <a:r>
              <a:rPr lang="fr-FR" sz="3600" dirty="0" smtClean="0"/>
              <a:t> do not </a:t>
            </a:r>
            <a:r>
              <a:rPr lang="fr-FR" sz="3600" dirty="0" err="1" smtClean="0"/>
              <a:t>circulate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Feminist</a:t>
            </a:r>
            <a:r>
              <a:rPr lang="fr-FR" dirty="0" smtClean="0"/>
              <a:t> </a:t>
            </a:r>
            <a:r>
              <a:rPr lang="fr-FR" dirty="0" err="1"/>
              <a:t>Muslims</a:t>
            </a:r>
            <a:r>
              <a:rPr lang="fr-FR" dirty="0"/>
              <a:t> and struggle for </a:t>
            </a:r>
            <a:r>
              <a:rPr lang="fr-FR" dirty="0" err="1"/>
              <a:t>equity</a:t>
            </a:r>
            <a:r>
              <a:rPr lang="fr-FR" dirty="0"/>
              <a:t> in South of </a:t>
            </a:r>
            <a:r>
              <a:rPr lang="fr-FR" dirty="0" err="1" smtClean="0"/>
              <a:t>Africa</a:t>
            </a:r>
            <a:r>
              <a:rPr lang="fr-FR" dirty="0" smtClean="0"/>
              <a:t>: the Sufi </a:t>
            </a:r>
            <a:r>
              <a:rPr lang="fr-FR" dirty="0" err="1" smtClean="0"/>
              <a:t>path</a:t>
            </a:r>
            <a:r>
              <a:rPr lang="fr-FR" dirty="0" smtClean="0"/>
              <a:t> as an alternative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err="1" smtClean="0"/>
              <a:t>Samadia</a:t>
            </a:r>
            <a:r>
              <a:rPr lang="fr-FR" dirty="0" smtClean="0"/>
              <a:t> SADOUNI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 Transnational </a:t>
            </a:r>
            <a:r>
              <a:rPr lang="fr-FR" dirty="0" err="1" smtClean="0"/>
              <a:t>religiosity</a:t>
            </a:r>
            <a:r>
              <a:rPr lang="fr-FR" dirty="0" smtClean="0"/>
              <a:t> and the case of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minorities</a:t>
            </a:r>
            <a:r>
              <a:rPr lang="fr-FR" dirty="0" smtClean="0"/>
              <a:t>: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experiences</a:t>
            </a:r>
            <a:r>
              <a:rPr lang="fr-FR" dirty="0" smtClean="0"/>
              <a:t> in South </a:t>
            </a:r>
            <a:r>
              <a:rPr lang="fr-FR" dirty="0" err="1" smtClean="0"/>
              <a:t>Africa</a:t>
            </a:r>
            <a:endParaRPr lang="fr-FR" dirty="0" smtClean="0"/>
          </a:p>
          <a:p>
            <a:r>
              <a:rPr lang="fr-FR" dirty="0" smtClean="0"/>
              <a:t>-</a:t>
            </a:r>
            <a:r>
              <a:rPr lang="fr-FR" dirty="0" err="1" smtClean="0"/>
              <a:t>Women</a:t>
            </a:r>
            <a:r>
              <a:rPr lang="fr-FR" dirty="0" smtClean="0"/>
              <a:t> and </a:t>
            </a:r>
            <a:r>
              <a:rPr lang="fr-FR" dirty="0" err="1" smtClean="0"/>
              <a:t>Islamic</a:t>
            </a:r>
            <a:r>
              <a:rPr lang="fr-FR" dirty="0" smtClean="0"/>
              <a:t> mobilisations</a:t>
            </a:r>
          </a:p>
          <a:p>
            <a:r>
              <a:rPr lang="fr-FR" dirty="0" smtClean="0"/>
              <a:t>-The </a:t>
            </a:r>
            <a:r>
              <a:rPr lang="fr-FR" dirty="0" err="1" smtClean="0"/>
              <a:t>Decline</a:t>
            </a:r>
            <a:r>
              <a:rPr lang="fr-FR" dirty="0" smtClean="0"/>
              <a:t> of </a:t>
            </a:r>
            <a:r>
              <a:rPr lang="fr-FR" dirty="0" err="1" smtClean="0"/>
              <a:t>Islamist</a:t>
            </a:r>
            <a:r>
              <a:rPr lang="fr-FR" dirty="0" smtClean="0"/>
              <a:t> </a:t>
            </a:r>
            <a:r>
              <a:rPr lang="fr-FR" dirty="0" err="1" smtClean="0"/>
              <a:t>Discourse</a:t>
            </a:r>
            <a:endParaRPr lang="fr-FR" dirty="0" smtClean="0"/>
          </a:p>
          <a:p>
            <a:r>
              <a:rPr lang="fr-FR" dirty="0" smtClean="0"/>
              <a:t>-The Sufi </a:t>
            </a:r>
            <a:r>
              <a:rPr lang="fr-FR" dirty="0" err="1" smtClean="0"/>
              <a:t>path</a:t>
            </a:r>
            <a:r>
              <a:rPr lang="fr-FR" dirty="0" smtClean="0"/>
              <a:t> and the issue of </a:t>
            </a:r>
            <a:r>
              <a:rPr lang="fr-FR" dirty="0" err="1" smtClean="0"/>
              <a:t>consciousness</a:t>
            </a:r>
            <a:r>
              <a:rPr lang="fr-FR" dirty="0" smtClean="0"/>
              <a:t> in </a:t>
            </a:r>
            <a:r>
              <a:rPr lang="fr-FR" dirty="0" err="1" smtClean="0"/>
              <a:t>community</a:t>
            </a:r>
            <a:r>
              <a:rPr lang="fr-FR" dirty="0" smtClean="0"/>
              <a:t> and social mobilisations in South </a:t>
            </a:r>
            <a:r>
              <a:rPr lang="fr-FR" dirty="0" err="1" smtClean="0"/>
              <a:t>Africa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1)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experiences</a:t>
            </a:r>
            <a:r>
              <a:rPr lang="fr-FR" dirty="0" smtClean="0"/>
              <a:t> in South </a:t>
            </a:r>
            <a:r>
              <a:rPr lang="fr-FR" dirty="0" err="1" smtClean="0"/>
              <a:t>Africa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My </a:t>
            </a:r>
            <a:r>
              <a:rPr lang="en-US" dirty="0"/>
              <a:t>knowledge of transnational religiosity, the changing forms of Islamic mobilization among Muslim minorities in South Africa, both those in established communities and those constituted by new waves of migration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Religion, as a source of identity and meaning, affiliation and group membership, often serves as a fundamental resource for the social and political integration of migrants. </a:t>
            </a:r>
            <a:endParaRPr lang="fr-FR" dirty="0" smtClean="0"/>
          </a:p>
          <a:p>
            <a:r>
              <a:rPr lang="en-US" dirty="0" smtClean="0"/>
              <a:t>religious </a:t>
            </a:r>
            <a:r>
              <a:rPr lang="en-US" dirty="0"/>
              <a:t>minorities </a:t>
            </a:r>
            <a:r>
              <a:rPr lang="en-US" dirty="0" smtClean="0"/>
              <a:t>and the </a:t>
            </a:r>
            <a:r>
              <a:rPr lang="en-US" dirty="0"/>
              <a:t>concepts of individualism, community and religious </a:t>
            </a:r>
            <a:r>
              <a:rPr lang="en-US" dirty="0" smtClean="0"/>
              <a:t>change in the context of post-apartheid.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2) </a:t>
            </a:r>
            <a:r>
              <a:rPr lang="fr-FR" dirty="0" err="1" smtClean="0"/>
              <a:t>Women</a:t>
            </a:r>
            <a:r>
              <a:rPr lang="fr-FR" dirty="0" smtClean="0"/>
              <a:t> and </a:t>
            </a:r>
            <a:r>
              <a:rPr lang="fr-FR" dirty="0" err="1" smtClean="0"/>
              <a:t>Islamic</a:t>
            </a:r>
            <a:r>
              <a:rPr lang="fr-FR" dirty="0" smtClean="0"/>
              <a:t> </a:t>
            </a:r>
            <a:r>
              <a:rPr lang="fr-FR" dirty="0" err="1" smtClean="0"/>
              <a:t>Mobilizations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Socio-</a:t>
            </a:r>
            <a:r>
              <a:rPr lang="fr-FR" dirty="0" err="1" smtClean="0"/>
              <a:t>historical</a:t>
            </a:r>
            <a:r>
              <a:rPr lang="fr-FR" dirty="0" smtClean="0"/>
              <a:t> background: The </a:t>
            </a:r>
            <a:r>
              <a:rPr lang="fr-FR" dirty="0" err="1" smtClean="0"/>
              <a:t>diversity</a:t>
            </a:r>
            <a:r>
              <a:rPr lang="fr-FR" dirty="0" smtClean="0"/>
              <a:t> of Islam in South </a:t>
            </a:r>
            <a:r>
              <a:rPr lang="fr-FR" dirty="0" err="1" smtClean="0"/>
              <a:t>Africa</a:t>
            </a:r>
            <a:r>
              <a:rPr lang="fr-FR" dirty="0" smtClean="0"/>
              <a:t>, the transnational networks </a:t>
            </a:r>
            <a:r>
              <a:rPr lang="fr-FR" dirty="0" err="1" smtClean="0"/>
              <a:t>prevailing</a:t>
            </a:r>
            <a:r>
              <a:rPr lang="fr-FR" dirty="0" smtClean="0"/>
              <a:t> in </a:t>
            </a:r>
            <a:r>
              <a:rPr lang="fr-FR" dirty="0" err="1" smtClean="0"/>
              <a:t>identity</a:t>
            </a:r>
            <a:r>
              <a:rPr lang="fr-FR" dirty="0" smtClean="0"/>
              <a:t> constructions. </a:t>
            </a:r>
          </a:p>
          <a:p>
            <a:r>
              <a:rPr lang="fr-FR" dirty="0" err="1" smtClean="0"/>
              <a:t>Religious</a:t>
            </a:r>
            <a:r>
              <a:rPr lang="fr-FR" dirty="0" smtClean="0"/>
              <a:t> </a:t>
            </a:r>
            <a:r>
              <a:rPr lang="fr-FR" dirty="0" err="1" smtClean="0"/>
              <a:t>reforms</a:t>
            </a:r>
            <a:r>
              <a:rPr lang="fr-FR" dirty="0" smtClean="0"/>
              <a:t> and </a:t>
            </a:r>
            <a:r>
              <a:rPr lang="fr-FR" dirty="0" err="1" smtClean="0"/>
              <a:t>Urban</a:t>
            </a:r>
            <a:r>
              <a:rPr lang="fr-FR" dirty="0" smtClean="0"/>
              <a:t> Islam </a:t>
            </a:r>
            <a:r>
              <a:rPr lang="fr-FR" dirty="0" err="1" smtClean="0"/>
              <a:t>from</a:t>
            </a:r>
            <a:r>
              <a:rPr lang="fr-FR" dirty="0" smtClean="0"/>
              <a:t> 1970s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context</a:t>
            </a:r>
            <a:r>
              <a:rPr lang="fr-FR" dirty="0" smtClean="0"/>
              <a:t> of the </a:t>
            </a:r>
            <a:r>
              <a:rPr lang="fr-FR" dirty="0" err="1" smtClean="0"/>
              <a:t>Islamic</a:t>
            </a:r>
            <a:r>
              <a:rPr lang="fr-FR" dirty="0" smtClean="0"/>
              <a:t> </a:t>
            </a:r>
            <a:r>
              <a:rPr lang="fr-FR" dirty="0" err="1" smtClean="0"/>
              <a:t>Revolution</a:t>
            </a:r>
            <a:r>
              <a:rPr lang="fr-FR" dirty="0" smtClean="0"/>
              <a:t> in Iran. </a:t>
            </a:r>
          </a:p>
          <a:p>
            <a:r>
              <a:rPr lang="fr-FR" dirty="0" err="1" smtClean="0"/>
              <a:t>Several</a:t>
            </a:r>
            <a:r>
              <a:rPr lang="fr-FR" dirty="0" smtClean="0"/>
              <a:t> organisations: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Youth</a:t>
            </a:r>
            <a:r>
              <a:rPr lang="fr-FR" dirty="0" smtClean="0"/>
              <a:t> </a:t>
            </a:r>
            <a:r>
              <a:rPr lang="fr-FR" dirty="0" err="1" smtClean="0"/>
              <a:t>Movement</a:t>
            </a:r>
            <a:r>
              <a:rPr lang="fr-FR" dirty="0" smtClean="0"/>
              <a:t> (MYM), the Call of Islam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academic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of </a:t>
            </a:r>
            <a:r>
              <a:rPr lang="fr-FR" dirty="0" err="1" smtClean="0"/>
              <a:t>Na’eem</a:t>
            </a:r>
            <a:r>
              <a:rPr lang="fr-FR" dirty="0" smtClean="0"/>
              <a:t> </a:t>
            </a:r>
            <a:r>
              <a:rPr lang="fr-FR" dirty="0" err="1" smtClean="0"/>
              <a:t>Jeenah</a:t>
            </a:r>
            <a:r>
              <a:rPr lang="fr-FR" dirty="0" smtClean="0"/>
              <a:t>, </a:t>
            </a:r>
            <a:r>
              <a:rPr lang="fr-FR" dirty="0" err="1" smtClean="0"/>
              <a:t>member</a:t>
            </a:r>
            <a:r>
              <a:rPr lang="fr-FR" dirty="0" smtClean="0"/>
              <a:t> of the MYM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The « nationalisation » of the South </a:t>
            </a:r>
            <a:r>
              <a:rPr lang="fr-FR" dirty="0" err="1" smtClean="0"/>
              <a:t>African</a:t>
            </a:r>
            <a:r>
              <a:rPr lang="fr-FR" dirty="0" smtClean="0"/>
              <a:t> transnational </a:t>
            </a:r>
            <a:r>
              <a:rPr lang="fr-FR" dirty="0" err="1" smtClean="0"/>
              <a:t>Islamic</a:t>
            </a:r>
            <a:r>
              <a:rPr lang="fr-FR" dirty="0" smtClean="0"/>
              <a:t> </a:t>
            </a:r>
            <a:r>
              <a:rPr lang="fr-FR" dirty="0" err="1" smtClean="0"/>
              <a:t>movements</a:t>
            </a:r>
            <a:r>
              <a:rPr lang="fr-FR" dirty="0" smtClean="0"/>
              <a:t>: the impact of the United </a:t>
            </a:r>
            <a:r>
              <a:rPr lang="fr-FR" dirty="0" err="1" smtClean="0"/>
              <a:t>Democratic</a:t>
            </a:r>
            <a:r>
              <a:rPr lang="fr-FR" dirty="0" smtClean="0"/>
              <a:t> Front. </a:t>
            </a:r>
          </a:p>
          <a:p>
            <a:r>
              <a:rPr lang="fr-FR" dirty="0" smtClean="0"/>
              <a:t>The ban on </a:t>
            </a:r>
            <a:r>
              <a:rPr lang="fr-FR" dirty="0" err="1" smtClean="0"/>
              <a:t>political</a:t>
            </a:r>
            <a:r>
              <a:rPr lang="fr-FR" dirty="0" smtClean="0"/>
              <a:t> organisations </a:t>
            </a:r>
            <a:r>
              <a:rPr lang="fr-FR" dirty="0" err="1" smtClean="0"/>
              <a:t>such</a:t>
            </a:r>
            <a:r>
              <a:rPr lang="fr-FR" dirty="0" smtClean="0"/>
              <a:t> as the </a:t>
            </a:r>
            <a:r>
              <a:rPr lang="fr-FR" dirty="0" err="1" smtClean="0"/>
              <a:t>African</a:t>
            </a:r>
            <a:r>
              <a:rPr lang="fr-FR" dirty="0" smtClean="0"/>
              <a:t> National </a:t>
            </a:r>
            <a:r>
              <a:rPr lang="fr-FR" dirty="0" err="1" smtClean="0"/>
              <a:t>Congress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1960s (ANC). </a:t>
            </a:r>
          </a:p>
          <a:p>
            <a:r>
              <a:rPr lang="fr-FR" dirty="0" smtClean="0"/>
              <a:t>The UDF and the World </a:t>
            </a:r>
            <a:r>
              <a:rPr lang="fr-FR" dirty="0" err="1" smtClean="0"/>
              <a:t>Conference</a:t>
            </a:r>
            <a:r>
              <a:rPr lang="fr-FR" dirty="0" smtClean="0"/>
              <a:t> on Religions and </a:t>
            </a:r>
            <a:r>
              <a:rPr lang="fr-FR" dirty="0" err="1" smtClean="0"/>
              <a:t>Peace</a:t>
            </a:r>
            <a:r>
              <a:rPr lang="fr-FR" dirty="0" smtClean="0"/>
              <a:t> (WCRP): the global religion </a:t>
            </a:r>
            <a:r>
              <a:rPr lang="fr-FR" dirty="0" err="1" smtClean="0"/>
              <a:t>involved</a:t>
            </a:r>
            <a:r>
              <a:rPr lang="fr-FR" dirty="0" smtClean="0"/>
              <a:t> in the struggle for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.</a:t>
            </a:r>
          </a:p>
          <a:p>
            <a:r>
              <a:rPr lang="fr-FR" dirty="0" smtClean="0"/>
              <a:t>Common </a:t>
            </a:r>
            <a:r>
              <a:rPr lang="fr-FR" dirty="0" err="1" smtClean="0"/>
              <a:t>discourse</a:t>
            </a:r>
            <a:r>
              <a:rPr lang="fr-FR" dirty="0" smtClean="0"/>
              <a:t> for a </a:t>
            </a:r>
            <a:r>
              <a:rPr lang="fr-FR" dirty="0" err="1" smtClean="0"/>
              <a:t>common</a:t>
            </a:r>
            <a:r>
              <a:rPr lang="fr-FR" dirty="0" smtClean="0"/>
              <a:t> cause: the </a:t>
            </a:r>
            <a:r>
              <a:rPr lang="fr-FR" dirty="0" err="1" smtClean="0"/>
              <a:t>secularisation</a:t>
            </a:r>
            <a:r>
              <a:rPr lang="fr-FR" dirty="0" smtClean="0"/>
              <a:t> of religion </a:t>
            </a:r>
            <a:r>
              <a:rPr lang="fr-FR" dirty="0" err="1" smtClean="0"/>
              <a:t>based</a:t>
            </a:r>
            <a:r>
              <a:rPr lang="fr-FR" dirty="0" smtClean="0"/>
              <a:t> on the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Discourse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Women’s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and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common</a:t>
            </a:r>
            <a:r>
              <a:rPr lang="fr-FR" dirty="0" smtClean="0"/>
              <a:t> struggle </a:t>
            </a:r>
            <a:r>
              <a:rPr lang="fr-FR" dirty="0" err="1" smtClean="0"/>
              <a:t>with</a:t>
            </a:r>
            <a:r>
              <a:rPr lang="fr-FR" dirty="0" smtClean="0"/>
              <a:t> Black </a:t>
            </a:r>
            <a:r>
              <a:rPr lang="fr-FR" dirty="0" err="1" smtClean="0"/>
              <a:t>oppressed</a:t>
            </a:r>
            <a:r>
              <a:rPr lang="fr-FR" dirty="0" smtClean="0"/>
              <a:t> South </a:t>
            </a:r>
            <a:r>
              <a:rPr lang="fr-FR" dirty="0" err="1" smtClean="0"/>
              <a:t>Africans</a:t>
            </a:r>
            <a:r>
              <a:rPr lang="fr-FR" dirty="0" smtClean="0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3) The </a:t>
            </a:r>
            <a:r>
              <a:rPr lang="fr-FR" dirty="0" err="1" smtClean="0"/>
              <a:t>Decline</a:t>
            </a:r>
            <a:r>
              <a:rPr lang="fr-FR" dirty="0" smtClean="0"/>
              <a:t> of the </a:t>
            </a:r>
            <a:r>
              <a:rPr lang="fr-FR" dirty="0" err="1" smtClean="0"/>
              <a:t>Islamist</a:t>
            </a:r>
            <a:r>
              <a:rPr lang="fr-FR" dirty="0" smtClean="0"/>
              <a:t> </a:t>
            </a:r>
            <a:r>
              <a:rPr lang="fr-FR" dirty="0" err="1" smtClean="0"/>
              <a:t>Discourse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 new South </a:t>
            </a:r>
            <a:r>
              <a:rPr lang="fr-FR" dirty="0" err="1" smtClean="0"/>
              <a:t>Africa</a:t>
            </a:r>
            <a:r>
              <a:rPr lang="fr-FR" dirty="0" smtClean="0"/>
              <a:t> and a new </a:t>
            </a:r>
            <a:r>
              <a:rPr lang="fr-FR" dirty="0" err="1" smtClean="0"/>
              <a:t>discourse</a:t>
            </a:r>
            <a:r>
              <a:rPr lang="fr-FR" dirty="0" smtClean="0"/>
              <a:t> for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Minorities</a:t>
            </a:r>
            <a:r>
              <a:rPr lang="fr-FR" dirty="0" smtClean="0"/>
              <a:t>: the </a:t>
            </a:r>
            <a:r>
              <a:rPr lang="fr-FR" dirty="0" err="1" smtClean="0"/>
              <a:t>unending</a:t>
            </a:r>
            <a:r>
              <a:rPr lang="fr-FR" dirty="0" smtClean="0"/>
              <a:t> question of </a:t>
            </a:r>
            <a:r>
              <a:rPr lang="fr-FR" dirty="0" err="1" smtClean="0"/>
              <a:t>integration</a:t>
            </a:r>
            <a:r>
              <a:rPr lang="fr-FR" dirty="0" smtClean="0"/>
              <a:t> of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minority</a:t>
            </a:r>
            <a:r>
              <a:rPr lang="fr-FR" dirty="0" smtClean="0"/>
              <a:t> in the public </a:t>
            </a:r>
            <a:r>
              <a:rPr lang="fr-FR" dirty="0" err="1" smtClean="0"/>
              <a:t>space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reformists</a:t>
            </a:r>
            <a:r>
              <a:rPr lang="fr-FR" dirty="0" smtClean="0"/>
              <a:t>’ </a:t>
            </a:r>
            <a:r>
              <a:rPr lang="fr-FR" dirty="0" err="1" smtClean="0"/>
              <a:t>pragmatism</a:t>
            </a:r>
            <a:r>
              <a:rPr lang="fr-FR" dirty="0" smtClean="0"/>
              <a:t> </a:t>
            </a:r>
            <a:r>
              <a:rPr lang="fr-FR" dirty="0" err="1" smtClean="0"/>
              <a:t>regarding</a:t>
            </a:r>
            <a:r>
              <a:rPr lang="fr-FR" dirty="0" smtClean="0"/>
              <a:t> </a:t>
            </a:r>
            <a:r>
              <a:rPr lang="fr-FR" dirty="0" err="1" smtClean="0"/>
              <a:t>Women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The balance of power and the </a:t>
            </a:r>
            <a:r>
              <a:rPr lang="fr-FR" dirty="0" err="1" smtClean="0"/>
              <a:t>Post-apartheid</a:t>
            </a:r>
            <a:r>
              <a:rPr lang="fr-FR" dirty="0" smtClean="0"/>
              <a:t> State </a:t>
            </a:r>
            <a:r>
              <a:rPr lang="fr-FR" dirty="0" err="1" smtClean="0"/>
              <a:t>dominated</a:t>
            </a:r>
            <a:r>
              <a:rPr lang="fr-FR" dirty="0" smtClean="0"/>
              <a:t> by the ANC: the </a:t>
            </a:r>
            <a:r>
              <a:rPr lang="fr-FR" dirty="0" err="1" smtClean="0"/>
              <a:t>role</a:t>
            </a:r>
            <a:r>
              <a:rPr lang="fr-FR" dirty="0" smtClean="0"/>
              <a:t> of </a:t>
            </a:r>
            <a:r>
              <a:rPr lang="fr-FR" dirty="0" err="1" smtClean="0"/>
              <a:t>Ulama</a:t>
            </a:r>
            <a:r>
              <a:rPr lang="fr-FR" dirty="0" smtClean="0"/>
              <a:t> (</a:t>
            </a:r>
            <a:r>
              <a:rPr lang="fr-FR" dirty="0" err="1" smtClean="0"/>
              <a:t>theologians</a:t>
            </a:r>
            <a:r>
              <a:rPr lang="fr-FR" dirty="0" smtClean="0"/>
              <a:t>)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cannot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neglected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4) The Sufi </a:t>
            </a:r>
            <a:r>
              <a:rPr lang="fr-FR" dirty="0" err="1" smtClean="0"/>
              <a:t>path</a:t>
            </a:r>
            <a:r>
              <a:rPr lang="fr-FR" dirty="0" smtClean="0"/>
              <a:t> and the issue of </a:t>
            </a:r>
            <a:r>
              <a:rPr lang="fr-FR" dirty="0" err="1" smtClean="0"/>
              <a:t>consciousness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MYM and the </a:t>
            </a:r>
            <a:r>
              <a:rPr lang="fr-FR" dirty="0" err="1" smtClean="0"/>
              <a:t>Muslim</a:t>
            </a:r>
            <a:r>
              <a:rPr lang="fr-FR" dirty="0" smtClean="0"/>
              <a:t> </a:t>
            </a:r>
            <a:r>
              <a:rPr lang="fr-FR" dirty="0" err="1" smtClean="0"/>
              <a:t>consciousness</a:t>
            </a:r>
            <a:r>
              <a:rPr lang="fr-FR" dirty="0" smtClean="0"/>
              <a:t> </a:t>
            </a:r>
            <a:r>
              <a:rPr lang="fr-FR" dirty="0" err="1" smtClean="0"/>
              <a:t>movement</a:t>
            </a:r>
            <a:r>
              <a:rPr lang="fr-FR" dirty="0" smtClean="0"/>
              <a:t>: </a:t>
            </a:r>
            <a:r>
              <a:rPr lang="fr-FR" dirty="0" err="1" smtClean="0"/>
              <a:t>echo</a:t>
            </a:r>
            <a:r>
              <a:rPr lang="fr-FR" dirty="0" smtClean="0"/>
              <a:t> of the Black </a:t>
            </a:r>
            <a:r>
              <a:rPr lang="fr-FR" dirty="0" err="1" smtClean="0"/>
              <a:t>Consciousness</a:t>
            </a:r>
            <a:r>
              <a:rPr lang="fr-FR" dirty="0" smtClean="0"/>
              <a:t> </a:t>
            </a:r>
            <a:r>
              <a:rPr lang="fr-FR" dirty="0" err="1" smtClean="0"/>
              <a:t>Movement</a:t>
            </a:r>
            <a:r>
              <a:rPr lang="fr-FR" dirty="0" smtClean="0"/>
              <a:t> (Steve Biko)</a:t>
            </a:r>
          </a:p>
          <a:p>
            <a:r>
              <a:rPr lang="fr-FR" dirty="0" smtClean="0"/>
              <a:t>The Sufi </a:t>
            </a:r>
            <a:r>
              <a:rPr lang="fr-FR" dirty="0" err="1" smtClean="0"/>
              <a:t>path</a:t>
            </a:r>
            <a:r>
              <a:rPr lang="fr-FR" dirty="0" smtClean="0"/>
              <a:t>: The </a:t>
            </a:r>
            <a:r>
              <a:rPr lang="fr-FR" dirty="0" err="1" smtClean="0"/>
              <a:t>Other</a:t>
            </a:r>
            <a:r>
              <a:rPr lang="fr-FR" dirty="0" smtClean="0"/>
              <a:t> Islam? </a:t>
            </a:r>
          </a:p>
          <a:p>
            <a:r>
              <a:rPr lang="fr-FR" dirty="0" smtClean="0"/>
              <a:t>Sufi </a:t>
            </a:r>
            <a:r>
              <a:rPr lang="fr-FR" dirty="0" err="1" smtClean="0"/>
              <a:t>Women</a:t>
            </a:r>
            <a:r>
              <a:rPr lang="fr-FR" dirty="0" smtClean="0"/>
              <a:t>: the case of </a:t>
            </a:r>
            <a:r>
              <a:rPr lang="fr-FR" dirty="0" err="1" smtClean="0"/>
              <a:t>Aliyah</a:t>
            </a:r>
            <a:r>
              <a:rPr lang="fr-FR" dirty="0" smtClean="0"/>
              <a:t> </a:t>
            </a:r>
            <a:r>
              <a:rPr lang="fr-FR" dirty="0" err="1" smtClean="0"/>
              <a:t>Haeri</a:t>
            </a:r>
            <a:endParaRPr lang="fr-FR" dirty="0" smtClean="0"/>
          </a:p>
          <a:p>
            <a:r>
              <a:rPr lang="fr-FR" dirty="0" smtClean="0"/>
              <a:t>« Sufi </a:t>
            </a:r>
            <a:r>
              <a:rPr lang="fr-FR" dirty="0" err="1" smtClean="0"/>
              <a:t>teachings</a:t>
            </a:r>
            <a:r>
              <a:rPr lang="fr-FR" dirty="0" smtClean="0"/>
              <a:t> </a:t>
            </a:r>
            <a:r>
              <a:rPr lang="fr-FR" dirty="0" err="1" smtClean="0"/>
              <a:t>resonated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me. (…) </a:t>
            </a:r>
            <a:r>
              <a:rPr lang="fr-FR" dirty="0" err="1" smtClean="0"/>
              <a:t>sought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practices of </a:t>
            </a:r>
            <a:r>
              <a:rPr lang="fr-FR" dirty="0" err="1" smtClean="0"/>
              <a:t>dhikr</a:t>
            </a:r>
            <a:r>
              <a:rPr lang="fr-FR" dirty="0" smtClean="0"/>
              <a:t> </a:t>
            </a:r>
            <a:r>
              <a:rPr lang="fr-FR" dirty="0" err="1" smtClean="0"/>
              <a:t>meditation</a:t>
            </a:r>
            <a:r>
              <a:rPr lang="fr-FR" dirty="0" smtClean="0"/>
              <a:t> [</a:t>
            </a:r>
            <a:r>
              <a:rPr lang="fr-FR" dirty="0" err="1" smtClean="0"/>
              <a:t>rythmic</a:t>
            </a:r>
            <a:r>
              <a:rPr lang="fr-FR" dirty="0" smtClean="0"/>
              <a:t> </a:t>
            </a:r>
            <a:r>
              <a:rPr lang="fr-FR" dirty="0" err="1" smtClean="0"/>
              <a:t>repetition</a:t>
            </a:r>
            <a:r>
              <a:rPr lang="fr-FR" dirty="0" smtClean="0"/>
              <a:t> of </a:t>
            </a:r>
            <a:r>
              <a:rPr lang="fr-FR" dirty="0" err="1" smtClean="0"/>
              <a:t>God’s</a:t>
            </a:r>
            <a:r>
              <a:rPr lang="fr-FR" dirty="0" smtClean="0"/>
              <a:t> </a:t>
            </a:r>
            <a:r>
              <a:rPr lang="fr-FR" dirty="0" err="1" smtClean="0"/>
              <a:t>name</a:t>
            </a:r>
            <a:r>
              <a:rPr lang="fr-FR" dirty="0" smtClean="0"/>
              <a:t>] and self-</a:t>
            </a:r>
            <a:r>
              <a:rPr lang="fr-FR" dirty="0" err="1" smtClean="0"/>
              <a:t>knowledge</a:t>
            </a:r>
            <a:r>
              <a:rPr lang="fr-FR" dirty="0" smtClean="0"/>
              <a:t>. (…) </a:t>
            </a:r>
            <a:r>
              <a:rPr lang="fr-FR" dirty="0" err="1" smtClean="0"/>
              <a:t>Sufism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about </a:t>
            </a:r>
            <a:r>
              <a:rPr lang="fr-FR" dirty="0" err="1" smtClean="0"/>
              <a:t>expanding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ability</a:t>
            </a:r>
            <a:r>
              <a:rPr lang="fr-FR" dirty="0" smtClean="0"/>
              <a:t> to love, </a:t>
            </a:r>
            <a:r>
              <a:rPr lang="fr-FR" dirty="0" err="1" smtClean="0"/>
              <a:t>beyond</a:t>
            </a:r>
            <a:r>
              <a:rPr lang="fr-FR" dirty="0" smtClean="0"/>
              <a:t> the </a:t>
            </a:r>
            <a:r>
              <a:rPr lang="fr-FR" dirty="0" err="1" smtClean="0"/>
              <a:t>person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life </a:t>
            </a:r>
            <a:r>
              <a:rPr lang="fr-FR" dirty="0" err="1" smtClean="0"/>
              <a:t>itself</a:t>
            </a:r>
            <a:r>
              <a:rPr lang="fr-FR" dirty="0" smtClean="0"/>
              <a:t>. This love courses </a:t>
            </a:r>
            <a:r>
              <a:rPr lang="fr-FR" dirty="0" err="1" smtClean="0"/>
              <a:t>through</a:t>
            </a:r>
            <a:r>
              <a:rPr lang="fr-FR" dirty="0" smtClean="0"/>
              <a:t> the </a:t>
            </a:r>
            <a:r>
              <a:rPr lang="fr-FR" dirty="0" err="1" smtClean="0"/>
              <a:t>universe</a:t>
            </a:r>
            <a:r>
              <a:rPr lang="fr-FR" dirty="0" smtClean="0"/>
              <a:t>, </a:t>
            </a:r>
            <a:r>
              <a:rPr lang="fr-FR" dirty="0" err="1" smtClean="0"/>
              <a:t>connecting</a:t>
            </a:r>
            <a:r>
              <a:rPr lang="fr-FR" dirty="0" smtClean="0"/>
              <a:t> us </a:t>
            </a:r>
            <a:r>
              <a:rPr lang="fr-FR" dirty="0" err="1" smtClean="0"/>
              <a:t>inseparably</a:t>
            </a:r>
            <a:r>
              <a:rPr lang="fr-FR" dirty="0" smtClean="0"/>
              <a:t> ».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consciousness</a:t>
            </a:r>
            <a:r>
              <a:rPr lang="fr-FR" dirty="0" smtClean="0"/>
              <a:t>, the « </a:t>
            </a:r>
            <a:r>
              <a:rPr lang="fr-FR" dirty="0" err="1" smtClean="0"/>
              <a:t>higher</a:t>
            </a:r>
            <a:r>
              <a:rPr lang="fr-FR" dirty="0" smtClean="0"/>
              <a:t> </a:t>
            </a:r>
            <a:r>
              <a:rPr lang="fr-FR" dirty="0" err="1" smtClean="0"/>
              <a:t>consciousness</a:t>
            </a:r>
            <a:r>
              <a:rPr lang="fr-FR" dirty="0" smtClean="0"/>
              <a:t> », the </a:t>
            </a:r>
            <a:r>
              <a:rPr lang="fr-FR" dirty="0" err="1" smtClean="0"/>
              <a:t>inseparability</a:t>
            </a:r>
            <a:r>
              <a:rPr lang="fr-FR" dirty="0" smtClean="0"/>
              <a:t> of the </a:t>
            </a:r>
            <a:r>
              <a:rPr lang="fr-FR" dirty="0" err="1" smtClean="0"/>
              <a:t>physical</a:t>
            </a:r>
            <a:r>
              <a:rPr lang="fr-FR" dirty="0" smtClean="0"/>
              <a:t> world and « spiritual world ». </a:t>
            </a:r>
            <a:endParaRPr lang="fr-FR" dirty="0"/>
          </a:p>
          <a:p>
            <a:r>
              <a:rPr lang="fr-FR" dirty="0" smtClean="0"/>
              <a:t>The </a:t>
            </a:r>
            <a:r>
              <a:rPr lang="fr-FR" dirty="0" err="1" smtClean="0"/>
              <a:t>gender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therefore</a:t>
            </a:r>
            <a:r>
              <a:rPr lang="fr-FR" dirty="0" smtClean="0"/>
              <a:t> not </a:t>
            </a:r>
            <a:r>
              <a:rPr lang="fr-FR" dirty="0" err="1" smtClean="0"/>
              <a:t>mentioned</a:t>
            </a:r>
            <a:r>
              <a:rPr lang="fr-FR" dirty="0" smtClean="0"/>
              <a:t> but </a:t>
            </a:r>
            <a:r>
              <a:rPr lang="fr-FR" dirty="0" err="1" smtClean="0"/>
              <a:t>is</a:t>
            </a:r>
            <a:r>
              <a:rPr lang="fr-FR" dirty="0" smtClean="0"/>
              <a:t> part of the </a:t>
            </a:r>
            <a:r>
              <a:rPr lang="fr-FR" dirty="0" err="1" smtClean="0"/>
              <a:t>broad</a:t>
            </a:r>
            <a:r>
              <a:rPr lang="fr-FR" dirty="0" smtClean="0"/>
              <a:t> agenda of a </a:t>
            </a:r>
            <a:r>
              <a:rPr lang="fr-FR" dirty="0" err="1" smtClean="0"/>
              <a:t>universal</a:t>
            </a:r>
            <a:r>
              <a:rPr lang="fr-FR" dirty="0" smtClean="0"/>
              <a:t> </a:t>
            </a:r>
            <a:r>
              <a:rPr lang="fr-FR" dirty="0" err="1" smtClean="0"/>
              <a:t>understanding</a:t>
            </a:r>
            <a:r>
              <a:rPr lang="fr-FR" dirty="0" smtClean="0"/>
              <a:t> of Islam. </a:t>
            </a:r>
          </a:p>
          <a:p>
            <a:r>
              <a:rPr lang="fr-FR" dirty="0" err="1" smtClean="0"/>
              <a:t>Discourse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considered</a:t>
            </a:r>
            <a:r>
              <a:rPr lang="fr-FR" dirty="0" smtClean="0"/>
              <a:t> as action. </a:t>
            </a:r>
            <a:endParaRPr lang="fr-FR" dirty="0"/>
          </a:p>
          <a:p>
            <a:r>
              <a:rPr lang="fr-FR" dirty="0" err="1" smtClean="0"/>
              <a:t>However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understand</a:t>
            </a:r>
            <a:r>
              <a:rPr lang="fr-FR" dirty="0" smtClean="0"/>
              <a:t> the </a:t>
            </a:r>
            <a:r>
              <a:rPr lang="fr-FR" dirty="0" err="1" smtClean="0"/>
              <a:t>practicality</a:t>
            </a:r>
            <a:r>
              <a:rPr lang="fr-FR" dirty="0" smtClean="0"/>
              <a:t> of </a:t>
            </a:r>
            <a:r>
              <a:rPr lang="fr-FR" dirty="0" err="1" smtClean="0"/>
              <a:t>universality</a:t>
            </a:r>
            <a:r>
              <a:rPr lang="fr-FR" dirty="0" smtClean="0"/>
              <a:t> in </a:t>
            </a:r>
            <a:r>
              <a:rPr lang="fr-FR" dirty="0" err="1" smtClean="0"/>
              <a:t>every</a:t>
            </a:r>
            <a:r>
              <a:rPr lang="fr-FR" dirty="0" smtClean="0"/>
              <a:t> </a:t>
            </a:r>
            <a:r>
              <a:rPr lang="fr-FR" dirty="0" err="1" smtClean="0"/>
              <a:t>day</a:t>
            </a:r>
            <a:r>
              <a:rPr lang="fr-FR" dirty="0" smtClean="0"/>
              <a:t> actions in the </a:t>
            </a:r>
            <a:r>
              <a:rPr lang="fr-FR" dirty="0" err="1" smtClean="0"/>
              <a:t>context</a:t>
            </a:r>
            <a:r>
              <a:rPr lang="fr-FR" dirty="0" smtClean="0"/>
              <a:t> of </a:t>
            </a:r>
            <a:r>
              <a:rPr lang="fr-FR" dirty="0" err="1" smtClean="0"/>
              <a:t>inequalities</a:t>
            </a:r>
            <a:r>
              <a:rPr lang="fr-FR" dirty="0" smtClean="0"/>
              <a:t>, discriminations, and violent mobilisations. </a:t>
            </a:r>
          </a:p>
          <a:p>
            <a:r>
              <a:rPr lang="fr-FR" dirty="0" err="1" smtClean="0"/>
              <a:t>What</a:t>
            </a:r>
            <a:r>
              <a:rPr lang="fr-FR" dirty="0" smtClean="0"/>
              <a:t> about social justice and « self-</a:t>
            </a:r>
            <a:r>
              <a:rPr lang="fr-FR" dirty="0" err="1" smtClean="0"/>
              <a:t>knowledge</a:t>
            </a:r>
            <a:r>
              <a:rPr lang="fr-FR" dirty="0" smtClean="0"/>
              <a:t> »?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321</Words>
  <Application>Microsoft Office PowerPoint</Application>
  <PresentationFormat>Affichage à l'écran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DRAFT PAPER- Please do not circulate  Feminist Muslims and struggle for equity in South of Africa: the Sufi path as an alternative</vt:lpstr>
      <vt:lpstr>Diapositive 2</vt:lpstr>
      <vt:lpstr>1) Research experiences in South Africa </vt:lpstr>
      <vt:lpstr>2) Women and Islamic Mobilizations</vt:lpstr>
      <vt:lpstr>Diapositive 5</vt:lpstr>
      <vt:lpstr>3) The Decline of the Islamist Discourse</vt:lpstr>
      <vt:lpstr>4) The Sufi path and the issue of consciousness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Feminist Muslims and struggle for equity in South of Africa: the Sufi path as an alternative</dc:title>
  <dc:creator>Samadia</dc:creator>
  <cp:lastModifiedBy>Samadia</cp:lastModifiedBy>
  <cp:revision>3</cp:revision>
  <dcterms:created xsi:type="dcterms:W3CDTF">2017-01-26T15:35:54Z</dcterms:created>
  <dcterms:modified xsi:type="dcterms:W3CDTF">2017-01-26T18:50:26Z</dcterms:modified>
</cp:coreProperties>
</file>