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0" r:id="rId1"/>
  </p:sldMasterIdLst>
  <p:notesMasterIdLst>
    <p:notesMasterId r:id="rId19"/>
  </p:notesMasterIdLst>
  <p:sldIdLst>
    <p:sldId id="256" r:id="rId2"/>
    <p:sldId id="257" r:id="rId3"/>
    <p:sldId id="277" r:id="rId4"/>
    <p:sldId id="273" r:id="rId5"/>
    <p:sldId id="274" r:id="rId6"/>
    <p:sldId id="275" r:id="rId7"/>
    <p:sldId id="276" r:id="rId8"/>
    <p:sldId id="280" r:id="rId9"/>
    <p:sldId id="261" r:id="rId10"/>
    <p:sldId id="258" r:id="rId11"/>
    <p:sldId id="279" r:id="rId12"/>
    <p:sldId id="263" r:id="rId13"/>
    <p:sldId id="266" r:id="rId14"/>
    <p:sldId id="267" r:id="rId15"/>
    <p:sldId id="268" r:id="rId16"/>
    <p:sldId id="282" r:id="rId17"/>
    <p:sldId id="278" r:id="rId18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0190C-CA88-3342-9A14-93C544997678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8E03-BA08-894C-8527-CC58ADAF218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737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opposite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gentenlization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0515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252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quality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well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8152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7156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people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government,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Chinese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background.</a:t>
            </a:r>
          </a:p>
          <a:p>
            <a:r>
              <a:rPr kumimoji="1" lang="en-US" altLang="zh-CN" dirty="0" smtClean="0"/>
              <a:t>Should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both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safe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effective.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Stratege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must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very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exiquist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Always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stemping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cross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line.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complex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B3637-4D0E-664F-9E9F-BB0F1A3C4684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1211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Is it changing? How? Under what condition?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8E03-BA08-894C-8527-CC58ADAF2185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699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Can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kind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resources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historical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period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8E03-BA08-894C-8527-CC58ADAF2185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855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8E03-BA08-894C-8527-CC58ADAF2185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1845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Differnerce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processdure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textual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meaning,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scope,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practice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text.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8E03-BA08-894C-8527-CC58ADAF2185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8782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two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normative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ways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protest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China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D8E03-BA08-894C-8527-CC58ADAF2185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781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597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1897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326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1447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473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355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957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7772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929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26B6-F861-4D54-BBE9-4BB519D3F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8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462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3915-FCDC-A044-B7D3-856601FC1989}" type="datetimeFigureOut">
              <a:rPr kumimoji="1" lang="zh-CN" altLang="en-US" smtClean="0"/>
              <a:t>17/1/12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CC6B-E5DC-DA4B-AA7A-5CCF201F6B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1349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CN" sz="3600" dirty="0"/>
              <a:t>Compressed </a:t>
            </a:r>
            <a:r>
              <a:rPr lang="en-US" altLang="zh-CN" sz="3600" dirty="0" smtClean="0"/>
              <a:t>M</a:t>
            </a:r>
            <a:r>
              <a:rPr lang="en-US" altLang="zh-CN" sz="3600" dirty="0" smtClean="0"/>
              <a:t>odernity</a:t>
            </a:r>
            <a:r>
              <a:rPr lang="en-US" altLang="zh-CN" sz="3600" dirty="0"/>
              <a:t>, </a:t>
            </a:r>
            <a:r>
              <a:rPr lang="en-US" altLang="zh-CN" sz="3600" dirty="0" smtClean="0"/>
              <a:t>A</a:t>
            </a:r>
            <a:r>
              <a:rPr lang="en-US" altLang="zh-CN" sz="3600" dirty="0" smtClean="0"/>
              <a:t>uthoritarian </a:t>
            </a:r>
            <a:r>
              <a:rPr lang="en-US" altLang="zh-CN" sz="3600" dirty="0"/>
              <a:t>State and </a:t>
            </a:r>
            <a:r>
              <a:rPr lang="en-US" altLang="zh-CN" sz="3600" dirty="0" err="1" smtClean="0"/>
              <a:t>Subjectivation</a:t>
            </a:r>
            <a:r>
              <a:rPr lang="en-US" altLang="zh-CN" sz="3600" dirty="0" smtClean="0"/>
              <a:t> </a:t>
            </a:r>
            <a:r>
              <a:rPr lang="en-US" altLang="zh-CN" sz="3600" dirty="0"/>
              <a:t>in </a:t>
            </a:r>
            <a:r>
              <a:rPr lang="en-US" altLang="zh-CN" sz="3600" dirty="0" smtClean="0"/>
              <a:t>China</a:t>
            </a:r>
            <a:r>
              <a:rPr lang="zh-CN" altLang="zh-CN" sz="3600" dirty="0"/>
              <a:t/>
            </a:r>
            <a:br>
              <a:rPr lang="zh-CN" altLang="zh-CN" sz="3600" dirty="0"/>
            </a:br>
            <a:endParaRPr kumimoji="1" lang="zh-CN" altLang="en-US" sz="36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Shi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Yunqing</a:t>
            </a:r>
            <a:endParaRPr kumimoji="1" lang="en-US" altLang="zh-CN" dirty="0" smtClean="0"/>
          </a:p>
          <a:p>
            <a:r>
              <a:rPr kumimoji="1" lang="en-US" altLang="zh-CN" dirty="0" smtClean="0"/>
              <a:t>Institute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Sociology</a:t>
            </a:r>
          </a:p>
          <a:p>
            <a:r>
              <a:rPr kumimoji="1" lang="en-US" altLang="zh-CN" dirty="0" smtClean="0"/>
              <a:t>Chinese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Academy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Sciences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698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Theoretical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Puzzle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en-US" dirty="0" smtClean="0"/>
              <a:t>What’s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</a:t>
            </a:r>
            <a:r>
              <a:rPr kumimoji="1" lang="en-US" altLang="en-US" dirty="0" smtClean="0"/>
              <a:t>elationship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between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lang="en-US" altLang="zh-CN" dirty="0" smtClean="0"/>
              <a:t>authoritarian</a:t>
            </a:r>
            <a:r>
              <a:rPr lang="zh-CN" altLang="en-US" dirty="0" smtClean="0"/>
              <a:t> </a:t>
            </a:r>
            <a:r>
              <a:rPr kumimoji="1" lang="en-US" altLang="zh-CN" dirty="0" smtClean="0"/>
              <a:t>state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individuals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heading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modernity?</a:t>
            </a:r>
          </a:p>
          <a:p>
            <a:pPr lvl="1"/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change?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Under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condition?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What’s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outcome?</a:t>
            </a:r>
          </a:p>
          <a:p>
            <a:pPr lvl="1"/>
            <a:r>
              <a:rPr kumimoji="1" lang="en-US" altLang="zh-CN" dirty="0" smtClean="0"/>
              <a:t>What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kind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individualization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out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Chinese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background</a:t>
            </a:r>
            <a:r>
              <a:rPr kumimoji="1" lang="zh-CN" altLang="zh-CN" dirty="0"/>
              <a:t>?</a:t>
            </a:r>
            <a:endParaRPr kumimoji="1" lang="en-US" altLang="zh-CN" dirty="0" smtClean="0"/>
          </a:p>
          <a:p>
            <a:pPr lvl="1"/>
            <a:endParaRPr kumimoji="1" lang="en-US" altLang="zh-CN" dirty="0" smtClean="0"/>
          </a:p>
          <a:p>
            <a:r>
              <a:rPr kumimoji="1" lang="en-US" altLang="en-US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historical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</a:t>
            </a:r>
            <a:r>
              <a:rPr kumimoji="1" lang="en-US" altLang="en-US" dirty="0" smtClean="0"/>
              <a:t>equence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state/market/society</a:t>
            </a:r>
          </a:p>
          <a:p>
            <a:pPr lvl="1"/>
            <a:r>
              <a:rPr kumimoji="1" lang="en-US" altLang="zh-CN" dirty="0"/>
              <a:t>Chinese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style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rights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starting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state,</a:t>
            </a:r>
            <a:r>
              <a:rPr kumimoji="1" lang="zh-CN" altLang="zh-CN" dirty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national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unification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prosperity.</a:t>
            </a:r>
          </a:p>
          <a:p>
            <a:pPr lvl="1"/>
            <a:r>
              <a:rPr kumimoji="1" lang="en-US" altLang="en-US" dirty="0"/>
              <a:t>Dose</a:t>
            </a:r>
            <a:r>
              <a:rPr kumimoji="1" lang="zh-CN" altLang="en-US" dirty="0"/>
              <a:t> </a:t>
            </a:r>
            <a:r>
              <a:rPr kumimoji="1" lang="en-US" altLang="zh-CN" dirty="0"/>
              <a:t>t</a:t>
            </a:r>
            <a:r>
              <a:rPr kumimoji="1" lang="en-US" altLang="en-US" dirty="0"/>
              <a:t>he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LAW</a:t>
            </a:r>
            <a:r>
              <a:rPr kumimoji="1" lang="zh-CN" altLang="en-US" dirty="0"/>
              <a:t> </a:t>
            </a:r>
            <a:r>
              <a:rPr kumimoji="1" lang="en-US" altLang="zh-CN" dirty="0"/>
              <a:t>challenges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enforce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authority</a:t>
            </a:r>
            <a:r>
              <a:rPr kumimoji="1" lang="en-US" altLang="zh-CN" dirty="0" smtClean="0"/>
              <a:t>?</a:t>
            </a:r>
            <a:endParaRPr kumimoji="1" lang="en-US" altLang="en-US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The </a:t>
            </a:r>
            <a:r>
              <a:rPr lang="en-US" altLang="zh-CN" dirty="0"/>
              <a:t>breaks or continuity of the individuation/modernization process.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the </a:t>
            </a:r>
            <a:r>
              <a:rPr lang="en-US" altLang="zh-CN" dirty="0"/>
              <a:t>pre-modernization, modernization and post-modernization go one after </a:t>
            </a:r>
            <a:r>
              <a:rPr lang="en-US" altLang="zh-CN" dirty="0" smtClean="0"/>
              <a:t>another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or</a:t>
            </a:r>
            <a:r>
              <a:rPr lang="zh-CN" altLang="en-US" dirty="0" smtClean="0"/>
              <a:t> </a:t>
            </a:r>
            <a:r>
              <a:rPr lang="en-US" altLang="zh-CN" dirty="0" smtClean="0"/>
              <a:t>mixed</a:t>
            </a:r>
            <a:r>
              <a:rPr lang="zh-CN" altLang="en-US" dirty="0" smtClean="0"/>
              <a:t> </a:t>
            </a:r>
            <a:r>
              <a:rPr lang="en-US" altLang="zh-CN" dirty="0" smtClean="0"/>
              <a:t>up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time?</a:t>
            </a:r>
          </a:p>
          <a:p>
            <a:pPr lvl="1"/>
            <a:r>
              <a:rPr lang="en-US" altLang="zh-CN" dirty="0" smtClean="0"/>
              <a:t>mixed</a:t>
            </a:r>
            <a:r>
              <a:rPr lang="zh-CN" altLang="en-US" dirty="0" smtClean="0"/>
              <a:t> </a:t>
            </a:r>
            <a:r>
              <a:rPr lang="en-US" altLang="zh-CN" dirty="0" smtClean="0"/>
              <a:t>up</a:t>
            </a:r>
            <a:r>
              <a:rPr lang="zh-CN" altLang="en-US" dirty="0" smtClean="0"/>
              <a:t> </a:t>
            </a:r>
            <a:r>
              <a:rPr lang="zh-CN" altLang="zh-CN" dirty="0" smtClean="0"/>
              <a:t>-</a:t>
            </a:r>
            <a:r>
              <a:rPr lang="zh-CN" altLang="zh-CN" dirty="0"/>
              <a:t>-</a:t>
            </a:r>
            <a:r>
              <a:rPr lang="zh-CN" altLang="en-US" dirty="0" smtClean="0"/>
              <a:t> </a:t>
            </a:r>
            <a:r>
              <a:rPr lang="en-US" altLang="zh-CN" dirty="0" smtClean="0"/>
              <a:t>selective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basic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strategy</a:t>
            </a:r>
            <a:endParaRPr lang="zh-CN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9113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4118" y="1327653"/>
            <a:ext cx="8704794" cy="3816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smtClean="0">
                <a:latin typeface="Heiti SC Light"/>
                <a:ea typeface="Heiti SC Light"/>
                <a:cs typeface="Heiti SC Light"/>
              </a:rPr>
              <a:t>SUBJECTIVITY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in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TCM</a:t>
            </a:r>
            <a:r>
              <a:rPr kumimoji="1" lang="zh-CN" altLang="en-US" sz="3600" dirty="0"/>
              <a:t>/</a:t>
            </a:r>
            <a:r>
              <a:rPr kumimoji="1" lang="en-US" altLang="zh-CN" sz="3600" dirty="0" smtClean="0"/>
              <a:t>Social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Transformation</a:t>
            </a:r>
          </a:p>
          <a:p>
            <a:pPr algn="ctr"/>
            <a:endParaRPr kumimoji="1" lang="en-US" altLang="zh-CN" sz="3600" dirty="0" smtClean="0"/>
          </a:p>
          <a:p>
            <a:pPr algn="ctr"/>
            <a:endParaRPr kumimoji="1" lang="en-US" altLang="zh-CN" dirty="0" smtClean="0"/>
          </a:p>
          <a:p>
            <a:pPr algn="ctr"/>
            <a:endParaRPr kumimoji="1" lang="en-US" altLang="zh-CN" dirty="0" smtClean="0"/>
          </a:p>
          <a:p>
            <a:pPr algn="ctr"/>
            <a:r>
              <a:rPr kumimoji="1" lang="en-US" altLang="zh-CN" sz="2800" b="1" dirty="0" smtClean="0">
                <a:solidFill>
                  <a:srgbClr val="FF0000"/>
                </a:solidFill>
              </a:rPr>
              <a:t>A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selective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mechanism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of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state-individual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relationships</a:t>
            </a:r>
          </a:p>
          <a:p>
            <a:pPr algn="ctr"/>
            <a:endParaRPr kumimoji="1" lang="en-US" altLang="zh-CN" sz="2800" dirty="0" smtClean="0"/>
          </a:p>
          <a:p>
            <a:pPr algn="ctr"/>
            <a:endParaRPr kumimoji="1" lang="en-US" altLang="zh-CN" sz="2800" dirty="0" smtClean="0"/>
          </a:p>
          <a:p>
            <a:pPr algn="ctr"/>
            <a:endParaRPr kumimoji="1" lang="en-US" altLang="zh-CN" dirty="0"/>
          </a:p>
          <a:p>
            <a:pPr algn="ctr"/>
            <a:r>
              <a:rPr lang="en-US" altLang="zh-CN" sz="3200" dirty="0" smtClean="0"/>
              <a:t>Actors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flexible </a:t>
            </a:r>
            <a:r>
              <a:rPr lang="en-US" altLang="zh-CN" sz="3200" dirty="0"/>
              <a:t>and reflective </a:t>
            </a:r>
            <a:r>
              <a:rPr lang="en-US" altLang="zh-CN" sz="3200" dirty="0" smtClean="0"/>
              <a:t>individuals</a:t>
            </a:r>
          </a:p>
        </p:txBody>
      </p:sp>
      <p:sp>
        <p:nvSpPr>
          <p:cNvPr id="12" name="上箭头 11"/>
          <p:cNvSpPr/>
          <p:nvPr/>
        </p:nvSpPr>
        <p:spPr>
          <a:xfrm>
            <a:off x="4021516" y="2048183"/>
            <a:ext cx="532561" cy="7783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4035172" y="3645766"/>
            <a:ext cx="518905" cy="81927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6652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>
                <a:solidFill>
                  <a:srgbClr val="39302B"/>
                </a:solidFill>
              </a:rPr>
              <a:t>Subjectivity in TCM</a:t>
            </a:r>
            <a:endParaRPr kumimoji="1" lang="zh-CN" altLang="en-US" dirty="0">
              <a:solidFill>
                <a:srgbClr val="39302B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zh-CN" sz="2400" dirty="0" smtClean="0"/>
              <a:t>Traditional pattern</a:t>
            </a:r>
          </a:p>
          <a:p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zh-CN" dirty="0" smtClean="0"/>
              <a:t>Transitional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Pattern:</a:t>
            </a:r>
            <a:r>
              <a:rPr kumimoji="1" lang="en-US" altLang="zh-CN" dirty="0"/>
              <a:t> 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  A selective mechanism</a:t>
            </a:r>
          </a:p>
        </p:txBody>
      </p:sp>
      <p:pic>
        <p:nvPicPr>
          <p:cNvPr id="7" name="图片 6" descr="屏幕快照 2017-01-03 13.10.3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" r="2479"/>
          <a:stretch/>
        </p:blipFill>
        <p:spPr>
          <a:xfrm>
            <a:off x="4110277" y="2771925"/>
            <a:ext cx="5033723" cy="3354263"/>
          </a:xfrm>
          <a:prstGeom prst="rect">
            <a:avLst/>
          </a:prstGeom>
        </p:spPr>
      </p:pic>
      <p:pic>
        <p:nvPicPr>
          <p:cNvPr id="8" name="图片 7" descr="屏幕快照 2017-01-03 13.10.3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6" r="5459" b="5230"/>
          <a:stretch/>
        </p:blipFill>
        <p:spPr>
          <a:xfrm>
            <a:off x="473335" y="2243917"/>
            <a:ext cx="3074048" cy="373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0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 smtClean="0"/>
              <a:t>Creating a selective mechanism</a:t>
            </a:r>
            <a:br>
              <a:rPr kumimoji="1" lang="en-US" altLang="zh-CN" sz="3200" dirty="0" smtClean="0"/>
            </a:br>
            <a:r>
              <a:rPr kumimoji="1" lang="en-US" altLang="zh-CN" sz="3200" b="1" dirty="0"/>
              <a:t>STEP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1: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/>
              <a:t>SELF-</a:t>
            </a:r>
            <a:r>
              <a:rPr kumimoji="1" lang="en-US" altLang="zh-CN" sz="3200" b="1" dirty="0" smtClean="0"/>
              <a:t>EMPOWERMENT</a:t>
            </a:r>
            <a:endParaRPr kumimoji="1"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zh-CN" dirty="0" smtClean="0"/>
              <a:t>Empowered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textual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meaning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law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rights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Making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individuals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equal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subject</a:t>
            </a:r>
            <a:r>
              <a:rPr kumimoji="1" lang="zh-CN" altLang="en-US" dirty="0" smtClean="0"/>
              <a:t>/</a:t>
            </a:r>
            <a:r>
              <a:rPr kumimoji="1" lang="en-US" altLang="zh-CN" dirty="0" smtClean="0"/>
              <a:t>actor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the state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Subjectivity featured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western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resources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modernity</a:t>
            </a:r>
          </a:p>
          <a:p>
            <a:pPr lvl="1"/>
            <a:endParaRPr kumimoji="1" lang="en-US" altLang="zh-CN" dirty="0" smtClean="0"/>
          </a:p>
          <a:p>
            <a:r>
              <a:rPr kumimoji="1" lang="en-US" altLang="zh-CN" u="sng" dirty="0" smtClean="0"/>
              <a:t>Redefining</a:t>
            </a:r>
            <a:r>
              <a:rPr kumimoji="1" lang="zh-CN" altLang="en-US" dirty="0" smtClean="0"/>
              <a:t>  </a:t>
            </a:r>
            <a:r>
              <a:rPr kumimoji="1" lang="en-US" altLang="zh-CN" dirty="0"/>
              <a:t>“</a:t>
            </a:r>
            <a:r>
              <a:rPr kumimoji="1" lang="en-US" altLang="zh-CN" b="1" dirty="0"/>
              <a:t>people</a:t>
            </a:r>
            <a:r>
              <a:rPr kumimoji="1" lang="en-US" altLang="zh-CN" dirty="0"/>
              <a:t>”</a:t>
            </a:r>
          </a:p>
          <a:p>
            <a:pPr lvl="1"/>
            <a:r>
              <a:rPr lang="en-US" altLang="zh-CN" i="1" dirty="0"/>
              <a:t>People</a:t>
            </a:r>
            <a:r>
              <a:rPr lang="zh-CN" altLang="en-US" i="1" dirty="0"/>
              <a:t> </a:t>
            </a:r>
            <a:r>
              <a:rPr lang="en-US" altLang="zh-CN" i="1" dirty="0"/>
              <a:t>being</a:t>
            </a:r>
            <a:r>
              <a:rPr lang="zh-CN" altLang="en-US" i="1" dirty="0"/>
              <a:t> </a:t>
            </a:r>
            <a:r>
              <a:rPr lang="en-US" altLang="zh-CN" i="1" dirty="0"/>
              <a:t>evicted/</a:t>
            </a:r>
            <a:r>
              <a:rPr lang="zh-CN" altLang="en-US" i="1" dirty="0"/>
              <a:t> </a:t>
            </a:r>
            <a:r>
              <a:rPr lang="en-US" altLang="zh-CN" dirty="0"/>
              <a:t>“刁 (tricky, slyness, unruly) 民 （people）” </a:t>
            </a:r>
            <a:endParaRPr lang="en-US" altLang="zh-CN" i="1" dirty="0"/>
          </a:p>
          <a:p>
            <a:pPr lvl="1"/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V.S</a:t>
            </a:r>
            <a:r>
              <a:rPr lang="zh-CN" altLang="en-US" i="1" dirty="0">
                <a:solidFill>
                  <a:srgbClr val="FF0000"/>
                </a:solidFill>
              </a:rPr>
              <a:t>. </a:t>
            </a:r>
            <a:r>
              <a:rPr lang="en-US" altLang="zh-CN" i="1" dirty="0">
                <a:solidFill>
                  <a:srgbClr val="FF0000"/>
                </a:solidFill>
              </a:rPr>
              <a:t>Owners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of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hlinkClick r:id="" action="ppaction://noaction"/>
              </a:rPr>
              <a:t>property</a:t>
            </a:r>
            <a:r>
              <a:rPr lang="zh-CN" altLang="en-US" i="1" dirty="0">
                <a:solidFill>
                  <a:srgbClr val="FF0000"/>
                </a:solidFill>
                <a:hlinkClick r:id="" action="ppaction://noaction"/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hlinkClick r:id="" action="ppaction://noaction"/>
              </a:rPr>
              <a:t>rights</a:t>
            </a:r>
            <a:r>
              <a:rPr lang="en-US" altLang="zh-CN" i="1" dirty="0">
                <a:solidFill>
                  <a:srgbClr val="FF0000"/>
                </a:solidFill>
              </a:rPr>
              <a:t>/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Citizens</a:t>
            </a:r>
          </a:p>
          <a:p>
            <a:pPr lvl="1"/>
            <a:endParaRPr lang="en-US" altLang="zh-CN" b="1" i="1" dirty="0">
              <a:solidFill>
                <a:srgbClr val="FF0000"/>
              </a:solidFill>
            </a:endParaRPr>
          </a:p>
          <a:p>
            <a:r>
              <a:rPr kumimoji="1" lang="en-US" altLang="zh-CN" u="sng" dirty="0"/>
              <a:t>Redefining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discourse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“</a:t>
            </a:r>
            <a:r>
              <a:rPr kumimoji="1" lang="en-US" altLang="zh-CN" b="1" dirty="0"/>
              <a:t>demolition</a:t>
            </a:r>
            <a:r>
              <a:rPr kumimoji="1" lang="en-US" altLang="zh-CN" dirty="0"/>
              <a:t>”</a:t>
            </a:r>
          </a:p>
          <a:p>
            <a:pPr lvl="1"/>
            <a:r>
              <a:rPr lang="en-US" altLang="zh-CN" i="1" dirty="0"/>
              <a:t>subordinated individuals’ obligation to the city </a:t>
            </a:r>
            <a:r>
              <a:rPr lang="en-US" altLang="zh-CN" i="1" dirty="0" smtClean="0"/>
              <a:t>development,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as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it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is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for </a:t>
            </a:r>
            <a:r>
              <a:rPr lang="en-US" altLang="zh-CN" i="1" dirty="0"/>
              <a:t>common good </a:t>
            </a:r>
            <a:endParaRPr lang="zh-CN" altLang="zh-CN" dirty="0"/>
          </a:p>
          <a:p>
            <a:pPr lvl="1"/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V.S.</a:t>
            </a:r>
            <a:r>
              <a:rPr lang="zh-CN" altLang="en-US" i="1" dirty="0">
                <a:solidFill>
                  <a:srgbClr val="FF0000"/>
                </a:solidFill>
              </a:rPr>
              <a:t> </a:t>
            </a:r>
            <a:r>
              <a:rPr lang="en-US" altLang="zh-CN" i="1" dirty="0">
                <a:solidFill>
                  <a:srgbClr val="FF0000"/>
                </a:solidFill>
              </a:rPr>
              <a:t>The adjustment of </a:t>
            </a:r>
            <a:r>
              <a:rPr lang="en-US" altLang="zh-CN" b="1" i="1" dirty="0">
                <a:solidFill>
                  <a:srgbClr val="FF0000"/>
                </a:solidFill>
              </a:rPr>
              <a:t>property relations</a:t>
            </a:r>
            <a:r>
              <a:rPr lang="en-US" altLang="zh-CN" i="1" dirty="0">
                <a:solidFill>
                  <a:srgbClr val="FF0000"/>
                </a:solidFill>
              </a:rPr>
              <a:t> between independent subjects</a:t>
            </a:r>
            <a:endParaRPr lang="zh-CN" altLang="zh-CN" dirty="0">
              <a:solidFill>
                <a:srgbClr val="FF0000"/>
              </a:solidFill>
            </a:endParaRPr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3238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2800" dirty="0"/>
              <a:t>Creating a selective mechanism</a:t>
            </a:r>
            <a:r>
              <a:rPr kumimoji="1" lang="en-US" altLang="zh-CN" sz="3200" b="1" dirty="0" smtClean="0"/>
              <a:t/>
            </a:r>
            <a:br>
              <a:rPr kumimoji="1" lang="en-US" altLang="zh-CN" sz="3200" b="1" dirty="0" smtClean="0"/>
            </a:br>
            <a:r>
              <a:rPr kumimoji="1" lang="en-US" altLang="zh-CN" sz="3200" b="1" dirty="0" smtClean="0"/>
              <a:t>STEP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2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: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SPLITING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dirty="0" smtClean="0"/>
              <a:t>the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levels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of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the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state</a:t>
            </a:r>
            <a:endParaRPr kumimoji="1"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5973" y="1272491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n-US" altLang="zh-CN" sz="2400" dirty="0" smtClean="0"/>
              <a:t>Based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on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symbolic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meaning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law: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levels,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hierarchy</a:t>
            </a:r>
          </a:p>
          <a:p>
            <a:pPr lvl="1"/>
            <a:r>
              <a:rPr lang="en-US" altLang="zh-CN" sz="2400" u="sng" dirty="0" smtClean="0"/>
              <a:t>The</a:t>
            </a:r>
            <a:r>
              <a:rPr lang="zh-CN" altLang="en-US" sz="2400" u="sng" dirty="0" smtClean="0"/>
              <a:t> </a:t>
            </a:r>
            <a:r>
              <a:rPr lang="en-US" altLang="zh-CN" sz="2400" u="sng" dirty="0" smtClean="0"/>
              <a:t>difference</a:t>
            </a:r>
            <a:r>
              <a:rPr lang="zh-CN" altLang="en-US" sz="2400" u="sng" dirty="0" smtClean="0"/>
              <a:t> </a:t>
            </a:r>
            <a:r>
              <a:rPr lang="en-US" altLang="zh-CN" sz="2400" u="sng" dirty="0" smtClean="0"/>
              <a:t>in</a:t>
            </a:r>
            <a:r>
              <a:rPr lang="zh-CN" altLang="en-US" sz="2400" u="sng" dirty="0" smtClean="0"/>
              <a:t> </a:t>
            </a:r>
            <a:r>
              <a:rPr lang="en-US" altLang="zh-CN" sz="2400" u="sng" dirty="0" smtClean="0"/>
              <a:t>the</a:t>
            </a:r>
            <a:r>
              <a:rPr lang="zh-CN" altLang="en-US" sz="2400" u="sng" dirty="0" smtClean="0"/>
              <a:t> </a:t>
            </a:r>
            <a:r>
              <a:rPr lang="en-US" altLang="zh-CN" sz="2400" u="sng" dirty="0" smtClean="0"/>
              <a:t>different</a:t>
            </a:r>
            <a:r>
              <a:rPr lang="zh-CN" altLang="en-US" sz="2400" u="sng" dirty="0" smtClean="0"/>
              <a:t> </a:t>
            </a:r>
            <a:r>
              <a:rPr lang="en-US" altLang="zh-CN" sz="2400" u="sng" dirty="0" smtClean="0"/>
              <a:t>levels</a:t>
            </a:r>
            <a:r>
              <a:rPr lang="zh-CN" altLang="en-US" sz="2400" u="sng" dirty="0" smtClean="0"/>
              <a:t> </a:t>
            </a:r>
            <a:r>
              <a:rPr lang="en-US" altLang="zh-CN" sz="2400" u="sng" dirty="0" smtClean="0"/>
              <a:t>of</a:t>
            </a:r>
            <a:r>
              <a:rPr lang="zh-CN" altLang="en-US" sz="2400" u="sng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laws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means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t</a:t>
            </a:r>
            <a:r>
              <a:rPr lang="en-US" altLang="zh-CN" sz="2400" dirty="0" smtClean="0"/>
              <a:t>he</a:t>
            </a:r>
            <a:r>
              <a:rPr lang="zh-CN" altLang="en-US" sz="2400" dirty="0" smtClean="0"/>
              <a:t> </a:t>
            </a:r>
            <a:r>
              <a:rPr lang="en-US" altLang="zh-CN" sz="2400" b="1" dirty="0" smtClean="0"/>
              <a:t>betrayal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local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government to central government</a:t>
            </a:r>
          </a:p>
          <a:p>
            <a:pPr lvl="1"/>
            <a:r>
              <a:rPr kumimoji="1" lang="en-US" altLang="zh-CN" sz="2400" dirty="0" smtClean="0"/>
              <a:t>Subjectivity </a:t>
            </a:r>
            <a:r>
              <a:rPr kumimoji="1" lang="en-US" altLang="zh-CN" sz="2400" dirty="0"/>
              <a:t>featured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with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Chinese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tradition</a:t>
            </a:r>
            <a:endParaRPr lang="en-US" altLang="zh-CN" sz="2400" dirty="0"/>
          </a:p>
          <a:p>
            <a:endParaRPr kumimoji="1"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460543"/>
              </p:ext>
            </p:extLst>
          </p:nvPr>
        </p:nvGraphicFramePr>
        <p:xfrm>
          <a:off x="346521" y="3154203"/>
          <a:ext cx="8619958" cy="3123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6910"/>
                <a:gridCol w="2568669"/>
                <a:gridCol w="2684379"/>
              </a:tblGrid>
              <a:tr h="65451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Level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laws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Issued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by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Hierarchy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governments</a:t>
                      </a:r>
                      <a:endParaRPr lang="zh-CN" altLang="en-US" dirty="0"/>
                    </a:p>
                  </a:txBody>
                  <a:tcPr/>
                </a:tc>
              </a:tr>
              <a:tr h="91953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Constitution;</a:t>
                      </a:r>
                    </a:p>
                    <a:p>
                      <a:r>
                        <a:rPr lang="en-US" altLang="zh-CN" dirty="0" smtClean="0"/>
                        <a:t>Basic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Laws;</a:t>
                      </a:r>
                    </a:p>
                    <a:p>
                      <a:r>
                        <a:rPr lang="en-US" altLang="zh-CN" dirty="0" smtClean="0"/>
                        <a:t>Regulations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mr-IN" altLang="zh-CN" dirty="0" smtClean="0"/>
                        <a:t>…</a:t>
                      </a:r>
                      <a:endParaRPr lang="en-US" altLang="zh-CN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NPC;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State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Council;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State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Administration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mr-IN" altLang="zh-CN" dirty="0" smtClean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Central</a:t>
                      </a:r>
                      <a:r>
                        <a:rPr lang="zh-CN" altLang="en-US" b="1" dirty="0" smtClean="0"/>
                        <a:t> </a:t>
                      </a:r>
                      <a:r>
                        <a:rPr lang="en-US" altLang="zh-CN" b="1" dirty="0" smtClean="0"/>
                        <a:t>government</a:t>
                      </a:r>
                      <a:endParaRPr lang="zh-CN" altLang="en-US" b="1" dirty="0"/>
                    </a:p>
                  </a:txBody>
                  <a:tcPr/>
                </a:tc>
              </a:tr>
              <a:tr h="28293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707335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Policy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of..;</a:t>
                      </a:r>
                    </a:p>
                    <a:p>
                      <a:r>
                        <a:rPr lang="en-US" altLang="zh-CN" dirty="0" smtClean="0"/>
                        <a:t>Rules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mr-IN" altLang="zh-CN" dirty="0" smtClean="0"/>
                        <a:t>…</a:t>
                      </a:r>
                      <a:r>
                        <a:rPr lang="en-US" altLang="zh-CN" dirty="0" smtClean="0"/>
                        <a:t>;</a:t>
                      </a:r>
                    </a:p>
                    <a:p>
                      <a:r>
                        <a:rPr lang="en-US" altLang="zh-CN" dirty="0" smtClean="0"/>
                        <a:t>Implementing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regulations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mr-IN" altLang="zh-CN" dirty="0" smtClean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Municipal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government;</a:t>
                      </a:r>
                    </a:p>
                    <a:p>
                      <a:r>
                        <a:rPr lang="en-US" altLang="zh-CN" dirty="0" smtClean="0"/>
                        <a:t>Municipal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Commission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of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mr-IN" altLang="zh-CN" dirty="0" smtClean="0"/>
                        <a:t>…</a:t>
                      </a:r>
                      <a:r>
                        <a:rPr lang="en-US" altLang="zh-CN" dirty="0" smtClean="0"/>
                        <a:t>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Local</a:t>
                      </a:r>
                      <a:r>
                        <a:rPr lang="zh-CN" altLang="en-US" b="1" dirty="0" smtClean="0"/>
                        <a:t> </a:t>
                      </a:r>
                      <a:r>
                        <a:rPr lang="en-US" altLang="zh-CN" b="1" dirty="0" smtClean="0"/>
                        <a:t>government</a:t>
                      </a:r>
                      <a:endParaRPr lang="zh-CN" alt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395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200" dirty="0"/>
              <a:t>Creating a selective mechanism</a:t>
            </a:r>
            <a:br>
              <a:rPr kumimoji="1" lang="en-US" altLang="zh-CN" sz="3200" dirty="0"/>
            </a:br>
            <a:r>
              <a:rPr kumimoji="1" lang="en-US" altLang="zh-CN" sz="3200" b="1" dirty="0" smtClean="0"/>
              <a:t>STEP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b="1" dirty="0" smtClean="0"/>
              <a:t>3</a:t>
            </a:r>
            <a:r>
              <a:rPr kumimoji="1" lang="zh-CN" altLang="en-US" sz="3200" b="1" dirty="0" smtClean="0"/>
              <a:t>  </a:t>
            </a:r>
            <a:r>
              <a:rPr kumimoji="1" lang="en-US" altLang="zh-CN" sz="3200" b="1" dirty="0"/>
              <a:t>:</a:t>
            </a:r>
            <a:r>
              <a:rPr kumimoji="1" lang="zh-CN" altLang="en-US" sz="3200" b="1" dirty="0"/>
              <a:t> </a:t>
            </a:r>
            <a:r>
              <a:rPr kumimoji="1" lang="en-US" altLang="zh-CN" sz="3200" b="1" dirty="0" smtClean="0"/>
              <a:t>BUILDING</a:t>
            </a:r>
            <a:r>
              <a:rPr kumimoji="1" lang="zh-CN" altLang="en-US" sz="3200" b="1" dirty="0" smtClean="0"/>
              <a:t> </a:t>
            </a:r>
            <a:r>
              <a:rPr kumimoji="1" lang="en-US" altLang="zh-CN" sz="3200" dirty="0" smtClean="0"/>
              <a:t>respective</a:t>
            </a:r>
            <a:r>
              <a:rPr kumimoji="1" lang="zh-CN" altLang="en-US" sz="3200" dirty="0" smtClean="0"/>
              <a:t> </a:t>
            </a:r>
            <a:r>
              <a:rPr kumimoji="1" lang="en-US" altLang="zh-CN" sz="3200" dirty="0" smtClean="0"/>
              <a:t>relationships</a:t>
            </a:r>
            <a:endParaRPr kumimoji="1" lang="zh-CN" altLang="en-US" sz="320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zh-CN" dirty="0" smtClean="0"/>
              <a:t>Creating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egalitarian</a:t>
            </a:r>
            <a:r>
              <a:rPr kumimoji="1" lang="en-US" altLang="zh-CN" dirty="0" smtClean="0"/>
              <a:t> relationship with local government</a:t>
            </a:r>
            <a:endParaRPr kumimoji="1"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Suing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government</a:t>
            </a:r>
          </a:p>
          <a:p>
            <a:pPr lvl="1"/>
            <a:r>
              <a:rPr kumimoji="1" lang="en-US" altLang="zh-CN" dirty="0" smtClean="0"/>
              <a:t>The first case 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Chinese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protests</a:t>
            </a:r>
          </a:p>
          <a:p>
            <a:pPr lvl="1"/>
            <a:r>
              <a:rPr kumimoji="1" lang="en-US" altLang="zh-CN" dirty="0" smtClean="0"/>
              <a:t>Key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Defining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l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rights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proper rights owned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citizens</a:t>
            </a:r>
          </a:p>
          <a:p>
            <a:pPr lvl="1"/>
            <a:r>
              <a:rPr kumimoji="1" lang="en-US" altLang="zh-CN" dirty="0" smtClean="0"/>
              <a:t>Strategy</a:t>
            </a:r>
            <a:r>
              <a:rPr kumimoji="1" lang="zh-CN" altLang="zh-CN" dirty="0" smtClean="0"/>
              <a:t>:</a:t>
            </a:r>
            <a:r>
              <a:rPr kumimoji="1" lang="en-US" altLang="zh-CN" dirty="0" smtClean="0"/>
              <a:t>suing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missing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legal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procedures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1"/>
            <a:endParaRPr kumimoji="1" lang="en-US" altLang="zh-CN" dirty="0"/>
          </a:p>
          <a:p>
            <a:r>
              <a:rPr kumimoji="1" lang="en-US" altLang="zh-CN" b="1" dirty="0" smtClean="0"/>
              <a:t>Law: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rights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&amp;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rules</a:t>
            </a:r>
          </a:p>
          <a:p>
            <a:pPr lvl="1"/>
            <a:endParaRPr kumimoji="1" lang="en-US" altLang="zh-CN" dirty="0" smtClean="0"/>
          </a:p>
          <a:p>
            <a:pPr lvl="1"/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kumimoji="1" lang="en-US" altLang="zh-CN" dirty="0" smtClean="0"/>
              <a:t>Maintaining</a:t>
            </a:r>
            <a:r>
              <a:rPr kumimoji="1" lang="zh-CN" altLang="en-US" dirty="0" smtClean="0"/>
              <a:t> 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subordinate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relationship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central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government</a:t>
            </a:r>
            <a:endParaRPr kumimoji="1"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L</a:t>
            </a:r>
            <a:r>
              <a:rPr kumimoji="1" lang="en-US" altLang="zh-CN" dirty="0" smtClean="0"/>
              <a:t>etters and petitions to CPC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Council.</a:t>
            </a:r>
          </a:p>
          <a:p>
            <a:pPr lvl="1"/>
            <a:r>
              <a:rPr kumimoji="1"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Making</a:t>
            </a:r>
            <a:r>
              <a:rPr kumimoji="1" lang="zh-CN" alt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a</a:t>
            </a:r>
            <a:r>
              <a:rPr kumimoji="1" lang="zh-CN" alt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psycho-alliance</a:t>
            </a:r>
            <a:r>
              <a:rPr kumimoji="1" lang="zh-CN" alt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kumimoji="1" lang="zh-CN" alt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kumimoji="1" lang="zh-CN" alt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abstract</a:t>
            </a:r>
            <a:r>
              <a:rPr kumimoji="1" lang="zh-CN" altLang="en-US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“state”</a:t>
            </a:r>
          </a:p>
          <a:p>
            <a:pPr lvl="1"/>
            <a:r>
              <a:rPr kumimoji="1" lang="en-US" altLang="zh-CN" dirty="0" smtClean="0"/>
              <a:t>“the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infringement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citizens’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property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rights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government)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state</a:t>
            </a:r>
            <a:r>
              <a:rPr kumimoji="1" lang="zh-CN" altLang="en-US" dirty="0" smtClean="0"/>
              <a:t>-</a:t>
            </a:r>
            <a:r>
              <a:rPr kumimoji="1" lang="en-US" altLang="zh-CN" dirty="0" smtClean="0"/>
              <a:t>owned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resources”</a:t>
            </a:r>
          </a:p>
          <a:p>
            <a:pPr lvl="1"/>
            <a:r>
              <a:rPr kumimoji="1" lang="en-US" altLang="zh-CN" dirty="0" smtClean="0"/>
              <a:t>“no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radical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acts”=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concern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state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stability</a:t>
            </a:r>
          </a:p>
          <a:p>
            <a:r>
              <a:rPr kumimoji="1" lang="en-US" altLang="zh-CN" b="1" dirty="0" smtClean="0"/>
              <a:t>Law: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loyalty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&amp;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symbol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39078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b="1" dirty="0" smtClean="0"/>
              <a:t>Multiple roles of Law</a:t>
            </a:r>
            <a:br>
              <a:rPr kumimoji="1" lang="en-US" altLang="zh-CN" b="1" dirty="0" smtClean="0"/>
            </a:br>
            <a:r>
              <a:rPr kumimoji="1" lang="zh-CN" altLang="en-US" i="1" dirty="0" smtClean="0"/>
              <a:t>  </a:t>
            </a:r>
            <a:r>
              <a:rPr kumimoji="1" lang="en-US" altLang="zh-CN" sz="3100" i="1" dirty="0"/>
              <a:t>L</a:t>
            </a:r>
            <a:r>
              <a:rPr kumimoji="1" lang="en-US" altLang="zh-CN" sz="3100" i="1" dirty="0" smtClean="0"/>
              <a:t>aw</a:t>
            </a:r>
            <a:r>
              <a:rPr kumimoji="1" lang="zh-CN" altLang="en-US" sz="3100" i="1" dirty="0" smtClean="0"/>
              <a:t> </a:t>
            </a:r>
            <a:r>
              <a:rPr kumimoji="1" lang="en-US" altLang="zh-CN" sz="3100" dirty="0"/>
              <a:t>Learning</a:t>
            </a:r>
            <a:r>
              <a:rPr kumimoji="1" lang="zh-CN" altLang="en-US" sz="3100" i="1" dirty="0" smtClean="0"/>
              <a:t> </a:t>
            </a:r>
            <a:r>
              <a:rPr kumimoji="1" lang="en-US" altLang="zh-CN" sz="3100" i="1" dirty="0"/>
              <a:t>G</a:t>
            </a:r>
            <a:r>
              <a:rPr kumimoji="1" lang="en-US" altLang="zh-CN" sz="3100" i="1" dirty="0" smtClean="0"/>
              <a:t>roup:</a:t>
            </a:r>
            <a:r>
              <a:rPr kumimoji="1" lang="zh-CN" altLang="en-US" sz="3100" i="1" dirty="0" smtClean="0"/>
              <a:t> </a:t>
            </a:r>
            <a:r>
              <a:rPr kumimoji="1" lang="en-US" altLang="zh-CN" sz="3100" dirty="0" smtClean="0"/>
              <a:t>a</a:t>
            </a:r>
            <a:r>
              <a:rPr kumimoji="1" lang="zh-CN" altLang="en-US" sz="3100" dirty="0" smtClean="0"/>
              <a:t> </a:t>
            </a:r>
            <a:r>
              <a:rPr kumimoji="1" lang="en-US" altLang="zh-CN" sz="3100" dirty="0" smtClean="0"/>
              <a:t>mobilization</a:t>
            </a:r>
            <a:r>
              <a:rPr kumimoji="1" lang="zh-CN" altLang="en-US" sz="3100" dirty="0" smtClean="0"/>
              <a:t> </a:t>
            </a:r>
            <a:r>
              <a:rPr kumimoji="1" lang="en-US" altLang="zh-CN" sz="3100" dirty="0" smtClean="0"/>
              <a:t>mechanism</a:t>
            </a:r>
            <a:endParaRPr kumimoji="1" lang="zh-CN" altLang="en-US" sz="3100" i="1" dirty="0"/>
          </a:p>
        </p:txBody>
      </p:sp>
      <p:pic>
        <p:nvPicPr>
          <p:cNvPr id="5" name="图片 4" descr="IMGP088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8245"/>
            <a:ext cx="5340281" cy="4005211"/>
          </a:xfrm>
          <a:prstGeom prst="rect">
            <a:avLst/>
          </a:prstGeom>
        </p:spPr>
      </p:pic>
      <p:pic>
        <p:nvPicPr>
          <p:cNvPr id="6" name="图片 5" descr="IMGP048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9" y="1948245"/>
            <a:ext cx="3577581" cy="26831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62154" y="4862131"/>
            <a:ext cx="36818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200" dirty="0" smtClean="0"/>
              <a:t>Combining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both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roles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of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the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law</a:t>
            </a:r>
            <a:r>
              <a:rPr kumimoji="1" lang="zh-CN" altLang="zh-CN" sz="2200" dirty="0" smtClean="0"/>
              <a:t>;</a:t>
            </a:r>
            <a:r>
              <a:rPr kumimoji="1" lang="en-US" altLang="zh-CN" sz="2200" dirty="0" smtClean="0"/>
              <a:t>self-empowerment</a:t>
            </a:r>
            <a:r>
              <a:rPr kumimoji="1" lang="zh-CN" altLang="en-US" sz="2200" dirty="0" smtClean="0"/>
              <a:t> </a:t>
            </a:r>
            <a:r>
              <a:rPr kumimoji="1" lang="zh-CN" altLang="zh-CN" sz="2200" dirty="0" smtClean="0"/>
              <a:t>&amp;</a:t>
            </a:r>
            <a:r>
              <a:rPr kumimoji="1" lang="zh-CN" altLang="en-US" sz="2200" dirty="0" smtClean="0"/>
              <a:t> </a:t>
            </a:r>
            <a:r>
              <a:rPr kumimoji="1" lang="en-US" altLang="zh-CN" sz="2200" dirty="0" smtClean="0"/>
              <a:t>safeguarding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72248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A </a:t>
            </a:r>
            <a:r>
              <a:rPr kumimoji="1" lang="en-US" altLang="zh-CN" smtClean="0"/>
              <a:t>paradox </a:t>
            </a:r>
            <a:r>
              <a:rPr kumimoji="1" lang="en-US" altLang="zh-CN" smtClean="0"/>
              <a:t>heading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modernity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CN" dirty="0"/>
              <a:t>This mechanism exactly indicates the subjectivity of actors as the flexible and reflective individuals to adapting the ongoing social change</a:t>
            </a:r>
            <a:r>
              <a:rPr lang="en-US" altLang="zh-CN" dirty="0" smtClean="0"/>
              <a:t>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A Paradox</a:t>
            </a:r>
            <a:r>
              <a:rPr lang="zh-CN" altLang="en-US" dirty="0" smtClean="0"/>
              <a:t> </a:t>
            </a:r>
            <a:r>
              <a:rPr lang="en-US" altLang="zh-CN" dirty="0" smtClean="0"/>
              <a:t>lies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mechanism</a:t>
            </a:r>
            <a:r>
              <a:rPr lang="zh-CN" altLang="en-US" dirty="0" smtClean="0"/>
              <a:t> </a:t>
            </a:r>
            <a:r>
              <a:rPr lang="en-US" altLang="zh-CN" dirty="0" smtClean="0"/>
              <a:t>regarding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Chinese</a:t>
            </a:r>
            <a:r>
              <a:rPr lang="zh-CN" altLang="en-US" dirty="0" smtClean="0"/>
              <a:t> </a:t>
            </a:r>
            <a:r>
              <a:rPr lang="en-US" altLang="zh-CN" dirty="0" smtClean="0"/>
              <a:t>background.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internalization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becomes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precondition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fighting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against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state.</a:t>
            </a:r>
          </a:p>
          <a:p>
            <a:endParaRPr lang="en-US" altLang="zh-CN" dirty="0"/>
          </a:p>
          <a:p>
            <a:r>
              <a:rPr lang="en-US" altLang="zh-CN" dirty="0"/>
              <a:t>This special process indicates the continuity and difficulty for China when it steps forward to the modernity, in such short time with such heavy historical and political burden.</a:t>
            </a:r>
            <a:endParaRPr lang="zh-CN" altLang="zh-CN" dirty="0"/>
          </a:p>
          <a:p>
            <a:endParaRPr lang="zh-CN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9385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100" dirty="0" smtClean="0"/>
              <a:t>A</a:t>
            </a:r>
            <a:r>
              <a:rPr kumimoji="1" lang="zh-CN" altLang="en-US" sz="3100" dirty="0" smtClean="0"/>
              <a:t> </a:t>
            </a:r>
            <a:r>
              <a:rPr kumimoji="1" lang="en-US" altLang="zh-CN" sz="3100" dirty="0"/>
              <a:t>t</a:t>
            </a:r>
            <a:r>
              <a:rPr kumimoji="1" lang="en-US" altLang="zh-CN" sz="3100" dirty="0" smtClean="0"/>
              <a:t>ypical </a:t>
            </a:r>
            <a:r>
              <a:rPr kumimoji="1" lang="en-US" altLang="zh-CN" sz="3100" dirty="0"/>
              <a:t>c</a:t>
            </a:r>
            <a:r>
              <a:rPr kumimoji="1" lang="en-US" altLang="zh-CN" sz="3100" dirty="0" smtClean="0"/>
              <a:t>ase</a:t>
            </a:r>
            <a:br>
              <a:rPr kumimoji="1" lang="en-US" altLang="zh-CN" sz="3100" dirty="0" smtClean="0"/>
            </a:br>
            <a:r>
              <a:rPr kumimoji="1" lang="en-US" altLang="zh-CN" sz="3100" dirty="0" smtClean="0"/>
              <a:t> </a:t>
            </a:r>
            <a:r>
              <a:rPr kumimoji="1" lang="en-US" altLang="zh-CN" sz="3100" dirty="0"/>
              <a:t>for</a:t>
            </a:r>
            <a:r>
              <a:rPr kumimoji="1" lang="zh-CN" altLang="en-US" sz="3100" dirty="0"/>
              <a:t> </a:t>
            </a:r>
            <a:r>
              <a:rPr kumimoji="1" lang="en-US" altLang="zh-CN" sz="3100" dirty="0"/>
              <a:t>Time</a:t>
            </a:r>
            <a:r>
              <a:rPr kumimoji="1" lang="zh-CN" altLang="en-US" sz="3100" dirty="0" smtClean="0"/>
              <a:t>-</a:t>
            </a:r>
            <a:r>
              <a:rPr kumimoji="1" lang="en-US" altLang="zh-CN" sz="3100" dirty="0"/>
              <a:t>C</a:t>
            </a:r>
            <a:r>
              <a:rPr kumimoji="1" lang="en-US" altLang="zh-CN" sz="3100" dirty="0" smtClean="0"/>
              <a:t>ompassed</a:t>
            </a:r>
            <a:r>
              <a:rPr kumimoji="1" lang="zh-CN" altLang="en-US" sz="3100" dirty="0" smtClean="0"/>
              <a:t> </a:t>
            </a:r>
            <a:r>
              <a:rPr kumimoji="1" lang="en-US" altLang="zh-CN" sz="3100" dirty="0" smtClean="0"/>
              <a:t>Modernization</a:t>
            </a:r>
            <a:endParaRPr kumimoji="1" lang="zh-CN" altLang="en-US" sz="31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Field: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Urbanization V.S. other process</a:t>
            </a:r>
          </a:p>
          <a:p>
            <a:r>
              <a:rPr kumimoji="1" lang="en-US" altLang="zh-CN" dirty="0" smtClean="0"/>
              <a:t>Space: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Inner</a:t>
            </a:r>
            <a:r>
              <a:rPr kumimoji="1" lang="zh-CN" altLang="en-US" dirty="0" smtClean="0"/>
              <a:t>-</a:t>
            </a:r>
            <a:r>
              <a:rPr kumimoji="1" lang="en-US" altLang="zh-CN" dirty="0" smtClean="0"/>
              <a:t>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renewal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</a:t>
            </a:r>
            <a:r>
              <a:rPr kumimoji="1" lang="zh-CN" altLang="zh-CN" dirty="0" smtClean="0"/>
              <a:t>.</a:t>
            </a:r>
            <a:r>
              <a:rPr kumimoji="1" lang="en-US" altLang="zh-CN" dirty="0" smtClean="0"/>
              <a:t>S.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expanding</a:t>
            </a:r>
          </a:p>
          <a:p>
            <a:r>
              <a:rPr kumimoji="1" lang="en-US" altLang="zh-CN" dirty="0" smtClean="0"/>
              <a:t>Time: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1"/>
            <a:r>
              <a:rPr kumimoji="1" lang="zh-CN" altLang="zh-CN" dirty="0" smtClean="0"/>
              <a:t>1</a:t>
            </a:r>
            <a:r>
              <a:rPr kumimoji="1" lang="en-US" altLang="zh-CN" dirty="0" smtClean="0"/>
              <a:t>990-2000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V.S.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second/third</a:t>
            </a:r>
            <a:r>
              <a:rPr kumimoji="1" lang="zh-CN" altLang="zh-CN" dirty="0" smtClean="0"/>
              <a:t> </a:t>
            </a:r>
            <a:r>
              <a:rPr kumimoji="1" lang="en-US" altLang="zh-CN" dirty="0" smtClean="0"/>
              <a:t>phrase</a:t>
            </a:r>
          </a:p>
          <a:p>
            <a:r>
              <a:rPr kumimoji="1" lang="en-US" altLang="zh-CN" dirty="0" smtClean="0"/>
              <a:t>Actor: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People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born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1950’s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V.S.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groups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906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3-4 改造后的C大街（局部）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3316111" y="3873150"/>
            <a:ext cx="5602112" cy="2871961"/>
          </a:xfrm>
          <a:prstGeom prst="rect">
            <a:avLst/>
          </a:prstGeom>
        </p:spPr>
      </p:pic>
      <p:pic>
        <p:nvPicPr>
          <p:cNvPr id="5" name="内容占位符 3" descr="201504030923549521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>
          <a:xfrm>
            <a:off x="301979" y="230187"/>
            <a:ext cx="6316133" cy="347363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106206" y="4161997"/>
            <a:ext cx="34223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dirty="0" smtClean="0"/>
              <a:t>The </a:t>
            </a:r>
            <a:r>
              <a:rPr lang="en-US" altLang="zh-CN" dirty="0"/>
              <a:t>total size of the relocated population was 281,200 households, or 878,600 person; 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647,800 houses that occupied 9,155,300 square meters were demolished</a:t>
            </a:r>
            <a:endParaRPr kumimoji="1"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6939698" y="537660"/>
            <a:ext cx="1844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/>
              <a:t>The</a:t>
            </a:r>
          </a:p>
          <a:p>
            <a:r>
              <a:rPr kumimoji="1" lang="en-US" altLang="zh-CN" sz="2400" b="1" dirty="0" smtClean="0"/>
              <a:t>First Phrase of Urbanization during 1990-2000</a:t>
            </a:r>
          </a:p>
        </p:txBody>
      </p:sp>
    </p:spTree>
    <p:extLst>
      <p:ext uri="{BB962C8B-B14F-4D97-AF65-F5344CB8AC3E}">
        <p14:creationId xmlns:p14="http://schemas.microsoft.com/office/powerpoint/2010/main" val="50808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1700213"/>
            <a:ext cx="5940425" cy="4445000"/>
          </a:xfrm>
          <a:prstGeom prst="rect">
            <a:avLst/>
          </a:prstGeom>
          <a:noFill/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238125" y="692150"/>
            <a:ext cx="89058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zh-CN" sz="3800" dirty="0" smtClean="0">
                <a:solidFill>
                  <a:schemeClr val="tx2"/>
                </a:solidFill>
                <a:latin typeface="Verdana" pitchFamily="-107" charset="0"/>
              </a:rPr>
              <a:t> Moving out</a:t>
            </a:r>
            <a:r>
              <a:rPr lang="zh-CN" altLang="en-US" sz="3800" dirty="0" smtClean="0">
                <a:solidFill>
                  <a:schemeClr val="tx2"/>
                </a:solidFill>
                <a:latin typeface="Verdana" pitchFamily="-107" charset="0"/>
              </a:rPr>
              <a:t> </a:t>
            </a:r>
            <a:r>
              <a:rPr lang="en-US" altLang="zh-CN" sz="3800" dirty="0" smtClean="0">
                <a:solidFill>
                  <a:schemeClr val="tx2"/>
                </a:solidFill>
                <a:latin typeface="Verdana" pitchFamily="-107" charset="0"/>
              </a:rPr>
              <a:t>of</a:t>
            </a:r>
            <a:r>
              <a:rPr lang="zh-CN" altLang="en-US" sz="3800" dirty="0" smtClean="0">
                <a:solidFill>
                  <a:schemeClr val="tx2"/>
                </a:solidFill>
                <a:latin typeface="Verdana" pitchFamily="-107" charset="0"/>
              </a:rPr>
              <a:t> </a:t>
            </a:r>
            <a:r>
              <a:rPr lang="en-US" altLang="zh-CN" sz="3800" dirty="0" smtClean="0">
                <a:solidFill>
                  <a:schemeClr val="tx2"/>
                </a:solidFill>
                <a:latin typeface="Verdana" pitchFamily="-107" charset="0"/>
              </a:rPr>
              <a:t>the</a:t>
            </a:r>
            <a:r>
              <a:rPr lang="zh-CN" altLang="en-US" sz="3800" dirty="0" smtClean="0">
                <a:solidFill>
                  <a:schemeClr val="tx2"/>
                </a:solidFill>
                <a:latin typeface="Verdana" pitchFamily="-107" charset="0"/>
              </a:rPr>
              <a:t> </a:t>
            </a:r>
            <a:r>
              <a:rPr lang="en-US" altLang="zh-CN" sz="3800" dirty="0" smtClean="0">
                <a:solidFill>
                  <a:schemeClr val="tx2"/>
                </a:solidFill>
                <a:latin typeface="Verdana" pitchFamily="-107" charset="0"/>
              </a:rPr>
              <a:t>inner City</a:t>
            </a:r>
            <a:endParaRPr lang="en-US" altLang="zh-CN" sz="3800" dirty="0">
              <a:solidFill>
                <a:schemeClr val="tx2"/>
              </a:solidFill>
              <a:latin typeface="Verdana" pitchFamily="-107" charset="0"/>
            </a:endParaRP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721174" y="2492375"/>
            <a:ext cx="136639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dirty="0" smtClean="0"/>
              <a:t>5 districts in the inner city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Red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    CW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Blue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  XC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Green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XW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Pink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    DC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600" dirty="0" smtClean="0"/>
              <a:t>Purple</a:t>
            </a:r>
            <a:r>
              <a:rPr lang="zh-CN" altLang="en-US" sz="1600" dirty="0" smtClean="0"/>
              <a:t>：</a:t>
            </a:r>
            <a:r>
              <a:rPr lang="en-US" altLang="zh-CN" sz="1600" dirty="0" smtClean="0"/>
              <a:t>CY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77084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 </a:t>
            </a:r>
            <a:r>
              <a:rPr lang="en-US" altLang="zh-CN" dirty="0" smtClean="0"/>
              <a:t>Demolition</a:t>
            </a:r>
            <a:endParaRPr lang="en-US" altLang="zh-CN" dirty="0"/>
          </a:p>
        </p:txBody>
      </p:sp>
      <p:pic>
        <p:nvPicPr>
          <p:cNvPr id="79876" name="Picture 4" descr="拆迁现场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6084" b="6084"/>
          <a:stretch/>
        </p:blipFill>
        <p:spPr>
          <a:xfrm>
            <a:off x="3850277" y="2676193"/>
            <a:ext cx="5075237" cy="2944813"/>
          </a:xfrm>
          <a:noFill/>
          <a:ln/>
        </p:spPr>
      </p:pic>
      <p:sp>
        <p:nvSpPr>
          <p:cNvPr id="2" name="文本框 1"/>
          <p:cNvSpPr txBox="1"/>
          <p:nvPr/>
        </p:nvSpPr>
        <p:spPr>
          <a:xfrm>
            <a:off x="1532340" y="5945081"/>
            <a:ext cx="6667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 smtClean="0">
                <a:latin typeface="Bradley Hand Bold"/>
                <a:cs typeface="Bradley Hand Bold"/>
              </a:rPr>
              <a:t>Photo</a:t>
            </a:r>
            <a:r>
              <a:rPr kumimoji="1" lang="zh-CN" altLang="en-US" sz="20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by</a:t>
            </a:r>
            <a:r>
              <a:rPr kumimoji="1" lang="zh-CN" altLang="en-US" sz="20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Mr.</a:t>
            </a:r>
            <a:r>
              <a:rPr kumimoji="1" lang="zh-CN" altLang="en-US" sz="20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err="1" smtClean="0">
                <a:latin typeface="Bradley Hand Bold"/>
                <a:cs typeface="Bradley Hand Bold"/>
              </a:rPr>
              <a:t>Luo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, the</a:t>
            </a:r>
            <a:r>
              <a:rPr kumimoji="1" lang="zh-CN" altLang="en-US" sz="2000" dirty="0" smtClean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interviewee</a:t>
            </a:r>
            <a:r>
              <a:rPr kumimoji="1" lang="zh-CN" altLang="en-US" sz="2000" dirty="0">
                <a:latin typeface="Bradley Hand Bold"/>
                <a:cs typeface="Bradley Hand Bold"/>
              </a:rPr>
              <a:t> </a:t>
            </a:r>
            <a:r>
              <a:rPr kumimoji="1" lang="en-US" altLang="zh-CN" sz="2000" dirty="0" smtClean="0">
                <a:latin typeface="Bradley Hand Bold"/>
                <a:cs typeface="Bradley Hand Bold"/>
              </a:rPr>
              <a:t>(1995)</a:t>
            </a:r>
            <a:endParaRPr kumimoji="1" lang="zh-CN" altLang="en-US" sz="2000" dirty="0">
              <a:latin typeface="Bradley Hand Bold"/>
              <a:cs typeface="Bradley Hand Bold"/>
            </a:endParaRPr>
          </a:p>
        </p:txBody>
      </p:sp>
      <p:pic>
        <p:nvPicPr>
          <p:cNvPr id="3" name="图片 2" descr="民宅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74" y="1417638"/>
            <a:ext cx="2913888" cy="44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Community for replacement</a:t>
            </a:r>
            <a:endParaRPr lang="en-US" altLang="zh-CN" dirty="0"/>
          </a:p>
        </p:txBody>
      </p:sp>
      <p:pic>
        <p:nvPicPr>
          <p:cNvPr id="80899" name="Picture 3" descr="IMGP0223"/>
          <p:cNvPicPr>
            <a:picLocks noChangeAspect="1" noChangeArrowheads="1"/>
          </p:cNvPicPr>
          <p:nvPr/>
        </p:nvPicPr>
        <p:blipFill>
          <a:blip r:embed="rId3"/>
          <a:srcRect l="24828"/>
          <a:stretch>
            <a:fillRect/>
          </a:stretch>
        </p:blipFill>
        <p:spPr bwMode="auto">
          <a:xfrm>
            <a:off x="6084888" y="1628775"/>
            <a:ext cx="20764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IMGP0215"/>
          <p:cNvPicPr>
            <a:picLocks noChangeAspect="1" noChangeArrowheads="1"/>
          </p:cNvPicPr>
          <p:nvPr/>
        </p:nvPicPr>
        <p:blipFill>
          <a:blip r:embed="rId4"/>
          <a:srcRect r="25000"/>
          <a:stretch>
            <a:fillRect/>
          </a:stretch>
        </p:blipFill>
        <p:spPr bwMode="auto">
          <a:xfrm>
            <a:off x="6084888" y="3644900"/>
            <a:ext cx="208756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3"/>
          <p:cNvPicPr>
            <a:picLocks noChangeAspect="1" noChangeArrowheads="1"/>
          </p:cNvPicPr>
          <p:nvPr/>
        </p:nvPicPr>
        <p:blipFill>
          <a:blip r:embed="rId5"/>
          <a:srcRect t="12105"/>
          <a:stretch>
            <a:fillRect/>
          </a:stretch>
        </p:blipFill>
        <p:spPr bwMode="auto">
          <a:xfrm>
            <a:off x="971550" y="1773238"/>
            <a:ext cx="48355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IMGP0871"/>
          <p:cNvPicPr>
            <a:picLocks noChangeAspect="1" noChangeArrowheads="1"/>
          </p:cNvPicPr>
          <p:nvPr/>
        </p:nvPicPr>
        <p:blipFill>
          <a:blip r:embed="rId6"/>
          <a:srcRect t="7883" b="17230"/>
          <a:stretch>
            <a:fillRect/>
          </a:stretch>
        </p:blipFill>
        <p:spPr bwMode="auto">
          <a:xfrm>
            <a:off x="971550" y="3716338"/>
            <a:ext cx="48244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6011863" y="5734050"/>
            <a:ext cx="24781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1400" dirty="0" smtClean="0">
                <a:latin typeface="Verdana" pitchFamily="32" charset="0"/>
              </a:rPr>
              <a:t>The wall inside the house</a:t>
            </a:r>
            <a:endParaRPr lang="en-US" altLang="zh-CN" sz="1400" dirty="0">
              <a:latin typeface="Verdana" pitchFamily="32" charset="0"/>
            </a:endParaRP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1187450" y="5805488"/>
            <a:ext cx="3781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1600" dirty="0" smtClean="0">
                <a:latin typeface="Verdana" pitchFamily="32" charset="0"/>
              </a:rPr>
              <a:t>The outlook of the community</a:t>
            </a:r>
            <a:endParaRPr lang="en-US" altLang="zh-CN" sz="1600" dirty="0">
              <a:latin typeface="Verdana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16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5893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Case: the Grand Litigation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lang="en-US" altLang="zh-CN" dirty="0" smtClean="0"/>
              <a:t>Ten Thousand Plaintiffs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CN" i="1" dirty="0" smtClean="0">
                <a:latin typeface="Times New Roman"/>
                <a:cs typeface="Times New Roman"/>
              </a:rPr>
              <a:t>On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Feb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22</a:t>
            </a:r>
            <a:r>
              <a:rPr lang="en-US" altLang="zh-CN" i="1" baseline="30000" dirty="0" smtClean="0">
                <a:latin typeface="Times New Roman"/>
                <a:cs typeface="Times New Roman"/>
              </a:rPr>
              <a:t>nd</a:t>
            </a:r>
            <a:r>
              <a:rPr lang="en-US" altLang="zh-CN" i="1" dirty="0" smtClean="0">
                <a:latin typeface="Times New Roman"/>
                <a:cs typeface="Times New Roman"/>
              </a:rPr>
              <a:t>,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2000,</a:t>
            </a:r>
            <a:r>
              <a:rPr lang="zh-CN" altLang="en-US" i="1" dirty="0" smtClean="0">
                <a:latin typeface="Times New Roman"/>
                <a:cs typeface="Times New Roman"/>
              </a:rPr>
              <a:t> </a:t>
            </a:r>
            <a:r>
              <a:rPr lang="en-US" altLang="zh-CN" i="1" dirty="0" smtClean="0">
                <a:latin typeface="Times New Roman"/>
                <a:cs typeface="Times New Roman"/>
              </a:rPr>
              <a:t> 7 </a:t>
            </a:r>
            <a:r>
              <a:rPr lang="en-US" altLang="zh-CN" i="1" dirty="0">
                <a:latin typeface="Times New Roman"/>
                <a:cs typeface="Times New Roman"/>
              </a:rPr>
              <a:t>representatives of citizens </a:t>
            </a:r>
            <a:r>
              <a:rPr lang="en-US" altLang="zh-CN" i="1" dirty="0" smtClean="0">
                <a:latin typeface="Times New Roman"/>
                <a:cs typeface="Times New Roman"/>
              </a:rPr>
              <a:t>submitted </a:t>
            </a:r>
            <a:r>
              <a:rPr lang="en-US" altLang="zh-CN" i="1" dirty="0">
                <a:latin typeface="Times New Roman"/>
                <a:cs typeface="Times New Roman"/>
              </a:rPr>
              <a:t>to the Second Intermediate </a:t>
            </a:r>
            <a:r>
              <a:rPr lang="en-US" altLang="zh-CN" i="1" dirty="0" smtClean="0">
                <a:latin typeface="Times New Roman"/>
                <a:cs typeface="Times New Roman"/>
              </a:rPr>
              <a:t>People‘s </a:t>
            </a:r>
            <a:r>
              <a:rPr lang="en-US" altLang="zh-CN" i="1" dirty="0">
                <a:latin typeface="Times New Roman"/>
                <a:cs typeface="Times New Roman"/>
              </a:rPr>
              <a:t>Court of  City B an administrative proceeding with </a:t>
            </a:r>
            <a:r>
              <a:rPr lang="en-US" altLang="zh-CN" i="1" dirty="0">
                <a:solidFill>
                  <a:srgbClr val="FF0000"/>
                </a:solidFill>
                <a:latin typeface="Times New Roman"/>
                <a:cs typeface="Times New Roman"/>
              </a:rPr>
              <a:t>10,357 </a:t>
            </a:r>
            <a:r>
              <a:rPr lang="en-US" altLang="zh-CN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plaintiffs</a:t>
            </a:r>
            <a:r>
              <a:rPr lang="zh-CN" altLang="zh-CN" i="1" dirty="0" smtClean="0">
                <a:latin typeface="Times New Roman"/>
                <a:cs typeface="Times New Roman"/>
              </a:rPr>
              <a:t>,</a:t>
            </a:r>
            <a:r>
              <a:rPr lang="en-US" altLang="zh-CN" i="1" dirty="0" smtClean="0">
                <a:latin typeface="Times New Roman"/>
                <a:cs typeface="Times New Roman"/>
              </a:rPr>
              <a:t>suing </a:t>
            </a:r>
            <a:r>
              <a:rPr lang="en-US" altLang="zh-CN" i="1" dirty="0">
                <a:latin typeface="Times New Roman"/>
                <a:cs typeface="Times New Roman"/>
              </a:rPr>
              <a:t>the Municipal Housing and Land Administration Bureau of  municipal B’s government. </a:t>
            </a:r>
            <a:endParaRPr lang="en-US" altLang="zh-CN" i="1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altLang="zh-CN" dirty="0">
              <a:latin typeface="Times New Roman"/>
              <a:cs typeface="Times New Roman"/>
            </a:endParaRPr>
          </a:p>
          <a:p>
            <a:r>
              <a:rPr lang="en-US" altLang="zh-CN" dirty="0" smtClean="0">
                <a:latin typeface="Times New Roman"/>
                <a:cs typeface="Times New Roman"/>
              </a:rPr>
              <a:t>For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the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first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time,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local people suing the government</a:t>
            </a:r>
          </a:p>
          <a:p>
            <a:r>
              <a:rPr lang="en-US" altLang="zh-CN" dirty="0" smtClean="0">
                <a:latin typeface="Times New Roman"/>
                <a:cs typeface="Times New Roman"/>
              </a:rPr>
              <a:t>Largest,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longest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and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rationalist</a:t>
            </a:r>
          </a:p>
          <a:p>
            <a:r>
              <a:rPr lang="en-US" altLang="zh-CN" dirty="0" smtClean="0">
                <a:latin typeface="Times New Roman"/>
                <a:cs typeface="Times New Roman"/>
              </a:rPr>
              <a:t>Claiming for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land-use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rights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and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then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for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citizenship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during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the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last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20</a:t>
            </a:r>
            <a:r>
              <a:rPr lang="zh-CN" altLang="en-US" dirty="0" smtClean="0">
                <a:latin typeface="Times New Roman"/>
                <a:cs typeface="Times New Roman"/>
              </a:rPr>
              <a:t> </a:t>
            </a:r>
            <a:r>
              <a:rPr lang="en-US" altLang="zh-CN" dirty="0" smtClean="0">
                <a:latin typeface="Times New Roman"/>
                <a:cs typeface="Times New Roman"/>
              </a:rPr>
              <a:t>years</a:t>
            </a:r>
          </a:p>
          <a:p>
            <a:pPr marL="0" indent="0">
              <a:buNone/>
            </a:pPr>
            <a:endParaRPr lang="en-US" altLang="zh-CN" dirty="0" smtClean="0">
              <a:latin typeface="Times New Roman"/>
              <a:cs typeface="Times New Roman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842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01000" cy="1036638"/>
          </a:xfrm>
        </p:spPr>
        <p:txBody>
          <a:bodyPr/>
          <a:lstStyle/>
          <a:p>
            <a:r>
              <a:rPr lang="en-US" altLang="zh-CN" dirty="0"/>
              <a:t>T</a:t>
            </a:r>
            <a:r>
              <a:rPr lang="en-US" altLang="zh-CN" dirty="0" smtClean="0"/>
              <a:t>he</a:t>
            </a:r>
            <a:r>
              <a:rPr lang="zh-CN" altLang="en-US" dirty="0" smtClean="0"/>
              <a:t> </a:t>
            </a:r>
            <a:r>
              <a:rPr lang="en-US" altLang="zh-CN" dirty="0"/>
              <a:t>G</a:t>
            </a:r>
            <a:r>
              <a:rPr lang="en-US" altLang="zh-CN" dirty="0" smtClean="0"/>
              <a:t>rand</a:t>
            </a:r>
            <a:r>
              <a:rPr lang="zh-CN" altLang="en-US" dirty="0" smtClean="0"/>
              <a:t> </a:t>
            </a:r>
            <a:r>
              <a:rPr lang="en-US" altLang="zh-CN" dirty="0"/>
              <a:t>L</a:t>
            </a:r>
            <a:r>
              <a:rPr lang="en-US" altLang="zh-CN" dirty="0" smtClean="0"/>
              <a:t>itigation</a:t>
            </a:r>
            <a:endParaRPr lang="en-US" altLang="zh-CN" dirty="0"/>
          </a:p>
        </p:txBody>
      </p:sp>
      <p:pic>
        <p:nvPicPr>
          <p:cNvPr id="78852" name="Picture 4" descr="万人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8839"/>
          <a:stretch>
            <a:fillRect/>
          </a:stretch>
        </p:blipFill>
        <p:spPr>
          <a:xfrm>
            <a:off x="611188" y="1557338"/>
            <a:ext cx="4032250" cy="2174875"/>
          </a:xfrm>
          <a:noFill/>
          <a:ln/>
        </p:spPr>
      </p:pic>
      <p:pic>
        <p:nvPicPr>
          <p:cNvPr id="78853" name="Picture 5" descr="wanrenmingce"/>
          <p:cNvPicPr>
            <a:picLocks noChangeAspect="1" noChangeArrowheads="1"/>
          </p:cNvPicPr>
          <p:nvPr/>
        </p:nvPicPr>
        <p:blipFill>
          <a:blip r:embed="rId3"/>
          <a:srcRect t="8017" b="17302"/>
          <a:stretch>
            <a:fillRect/>
          </a:stretch>
        </p:blipFill>
        <p:spPr bwMode="auto">
          <a:xfrm>
            <a:off x="755650" y="3789363"/>
            <a:ext cx="36957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6" descr="IMGP1894"/>
          <p:cNvPicPr>
            <a:picLocks noChangeAspect="1" noChangeArrowheads="1"/>
          </p:cNvPicPr>
          <p:nvPr/>
        </p:nvPicPr>
        <p:blipFill>
          <a:blip r:embed="rId4"/>
          <a:srcRect l="5634" t="9781" r="4225" b="5455"/>
          <a:stretch>
            <a:fillRect/>
          </a:stretch>
        </p:blipFill>
        <p:spPr bwMode="auto">
          <a:xfrm>
            <a:off x="5076825" y="1773238"/>
            <a:ext cx="36576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5059363" y="4791403"/>
            <a:ext cx="38338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indent="266700" algn="ctr"/>
            <a:r>
              <a:rPr lang="en-US" altLang="zh-CN" sz="1400" dirty="0" smtClean="0"/>
              <a:t>The report letter was submitted in the 9</a:t>
            </a:r>
            <a:r>
              <a:rPr lang="en-US" altLang="zh-CN" sz="1400" baseline="30000" dirty="0" smtClean="0"/>
              <a:t>th</a:t>
            </a:r>
            <a:r>
              <a:rPr lang="en-US" altLang="zh-CN" sz="1400" dirty="0" smtClean="0"/>
              <a:t>  National People’s Congress (1999)</a:t>
            </a:r>
            <a:endParaRPr lang="en-US" altLang="zh-CN" sz="1400" dirty="0"/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567650" y="5841702"/>
            <a:ext cx="6948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zh-CN" dirty="0" smtClean="0"/>
              <a:t>22</a:t>
            </a:r>
            <a:r>
              <a:rPr lang="en-US" altLang="zh-CN" baseline="30000" dirty="0" smtClean="0"/>
              <a:t>nd</a:t>
            </a:r>
            <a:r>
              <a:rPr lang="en-US" altLang="zh-CN" dirty="0" smtClean="0"/>
              <a:t>, Feb, 2000. 7 representatives of the Grand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Litigation in front of the court with the plaint and the book of 10357 people’s signatures.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8030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Empirical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puzzle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584325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zh-CN" i="1" dirty="0" smtClean="0"/>
              <a:t>Chinese </a:t>
            </a:r>
            <a:r>
              <a:rPr kumimoji="1" lang="en-US" altLang="zh-CN" i="1" dirty="0"/>
              <a:t>background</a:t>
            </a:r>
          </a:p>
          <a:p>
            <a:pPr lvl="1"/>
            <a:r>
              <a:rPr kumimoji="1" lang="en-US" altLang="zh-CN" i="1" dirty="0"/>
              <a:t>Nearly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no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tradition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of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civil</a:t>
            </a:r>
            <a:r>
              <a:rPr kumimoji="1" lang="zh-CN" altLang="en-US" i="1" dirty="0"/>
              <a:t> </a:t>
            </a:r>
            <a:r>
              <a:rPr kumimoji="1" lang="en-US" altLang="zh-CN" i="1" dirty="0" smtClean="0"/>
              <a:t>society</a:t>
            </a:r>
          </a:p>
          <a:p>
            <a:pPr lvl="1"/>
            <a:r>
              <a:rPr kumimoji="1" lang="en-US" altLang="zh-CN" i="1" dirty="0" smtClean="0"/>
              <a:t>Limited</a:t>
            </a:r>
            <a:r>
              <a:rPr kumimoji="1" lang="zh-CN" altLang="en-US" i="1" dirty="0" smtClean="0"/>
              <a:t> </a:t>
            </a:r>
            <a:r>
              <a:rPr kumimoji="1" lang="en-US" altLang="zh-CN" i="1" dirty="0"/>
              <a:t>opportunities</a:t>
            </a:r>
            <a:r>
              <a:rPr kumimoji="1" lang="zh-CN" altLang="en-US" i="1" dirty="0"/>
              <a:t> </a:t>
            </a:r>
            <a:r>
              <a:rPr kumimoji="1" lang="en-US" altLang="zh-CN" i="1" dirty="0"/>
              <a:t>for</a:t>
            </a:r>
            <a:r>
              <a:rPr kumimoji="1" lang="zh-CN" altLang="en-US" i="1" dirty="0"/>
              <a:t> </a:t>
            </a:r>
            <a:r>
              <a:rPr lang="en-US" altLang="zh-CN" i="1" dirty="0"/>
              <a:t>‘legal’ </a:t>
            </a:r>
            <a:r>
              <a:rPr lang="en-US" altLang="zh-CN" i="1" dirty="0" smtClean="0"/>
              <a:t>protest</a:t>
            </a:r>
          </a:p>
          <a:p>
            <a:pPr lvl="1"/>
            <a:endParaRPr lang="en-US" altLang="zh-CN" i="1" dirty="0"/>
          </a:p>
          <a:p>
            <a:r>
              <a:rPr kumimoji="1" lang="en-US" altLang="zh-CN" dirty="0" smtClean="0"/>
              <a:t>How could this confrontational movement be possible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background?</a:t>
            </a:r>
          </a:p>
          <a:p>
            <a:pPr lvl="1"/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could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safe?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(legitimacy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)</a:t>
            </a:r>
          </a:p>
          <a:p>
            <a:pPr lvl="1"/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could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effective</a:t>
            </a:r>
            <a:r>
              <a:rPr kumimoji="1" lang="zh-CN" altLang="en-US" dirty="0" smtClean="0"/>
              <a:t>? </a:t>
            </a:r>
            <a:r>
              <a:rPr kumimoji="1" lang="en-US" altLang="zh-CN" dirty="0" smtClean="0"/>
              <a:t>(protesting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space)</a:t>
            </a:r>
          </a:p>
        </p:txBody>
      </p:sp>
    </p:spTree>
    <p:extLst>
      <p:ext uri="{BB962C8B-B14F-4D97-AF65-F5344CB8AC3E}">
        <p14:creationId xmlns:p14="http://schemas.microsoft.com/office/powerpoint/2010/main" val="398720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26962</TotalTime>
  <Words>963</Words>
  <Application>Microsoft Macintosh PowerPoint</Application>
  <PresentationFormat>全屏显示(4:3)</PresentationFormat>
  <Paragraphs>142</Paragraphs>
  <Slides>17</Slides>
  <Notes>10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</vt:lpstr>
      <vt:lpstr>Compressed Modernity, Authoritarian State and Subjectivation in China </vt:lpstr>
      <vt:lpstr>A typical case  for Time-Compassed Modernization</vt:lpstr>
      <vt:lpstr>PowerPoint 演示文稿</vt:lpstr>
      <vt:lpstr>PowerPoint 演示文稿</vt:lpstr>
      <vt:lpstr> Demolition</vt:lpstr>
      <vt:lpstr>Community for replacement</vt:lpstr>
      <vt:lpstr>Case: the Grand Litigation of Ten Thousand Plaintiffs</vt:lpstr>
      <vt:lpstr>The Grand Litigation</vt:lpstr>
      <vt:lpstr>Empirical puzzle</vt:lpstr>
      <vt:lpstr>Theoretical Puzzle</vt:lpstr>
      <vt:lpstr>PowerPoint 演示文稿</vt:lpstr>
      <vt:lpstr>Subjectivity in TCM</vt:lpstr>
      <vt:lpstr>Creating a selective mechanism STEP 1: SELF-EMPOWERMENT</vt:lpstr>
      <vt:lpstr>Creating a selective mechanism STEP 2 : SPLITING the levels of the state</vt:lpstr>
      <vt:lpstr>Creating a selective mechanism STEP 3  : BUILDING respective relationships</vt:lpstr>
      <vt:lpstr>Multiple roles of Law   Law Learning Group: a mobilization mechanism</vt:lpstr>
      <vt:lpstr>A paradox heading to the modernity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Civic movements, State and individuation in Chinese Urbaniztion </dc:title>
  <dc:creator>cold you</dc:creator>
  <cp:lastModifiedBy>cold you</cp:lastModifiedBy>
  <cp:revision>54</cp:revision>
  <dcterms:created xsi:type="dcterms:W3CDTF">2016-11-29T06:58:32Z</dcterms:created>
  <dcterms:modified xsi:type="dcterms:W3CDTF">2017-01-12T03:19:05Z</dcterms:modified>
</cp:coreProperties>
</file>