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72" r:id="rId4"/>
    <p:sldId id="258" r:id="rId5"/>
    <p:sldId id="262" r:id="rId6"/>
    <p:sldId id="260" r:id="rId7"/>
    <p:sldId id="264" r:id="rId8"/>
    <p:sldId id="265" r:id="rId9"/>
    <p:sldId id="266" r:id="rId10"/>
    <p:sldId id="271" r:id="rId11"/>
    <p:sldId id="267" r:id="rId12"/>
    <p:sldId id="270" r:id="rId13"/>
    <p:sldId id="27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9B79-FD32-47AE-847A-D24851E0FCB3}" type="datetimeFigureOut">
              <a:rPr lang="fr-FR" smtClean="0"/>
              <a:t>24/07/2019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E0657-82BD-47D8-8FAC-93087478C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9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0657-82BD-47D8-8FAC-93087478C1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4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5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50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8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2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9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1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2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BF0CE-DAE7-4575-A345-D436DDB75A5F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5268A-A431-42D7-A12B-6128AC75AA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5357D-F03D-4A3A-B70F-1C7B7631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-422787"/>
            <a:ext cx="6815669" cy="5594555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4000" i="1" dirty="0" err="1"/>
              <a:t>Connecting</a:t>
            </a:r>
            <a:r>
              <a:rPr lang="fr-FR" sz="4000" i="1" dirty="0"/>
              <a:t> the </a:t>
            </a:r>
            <a:r>
              <a:rPr lang="fr-FR" sz="4000" i="1" dirty="0" err="1"/>
              <a:t>Two</a:t>
            </a:r>
            <a:r>
              <a:rPr lang="fr-FR" sz="4000" i="1" dirty="0"/>
              <a:t> </a:t>
            </a:r>
            <a:r>
              <a:rPr lang="fr-FR" sz="4000" i="1" dirty="0" err="1"/>
              <a:t>Sides</a:t>
            </a:r>
            <a:br>
              <a:rPr lang="fr-FR" sz="4000" i="1" dirty="0"/>
            </a:br>
            <a:r>
              <a:rPr lang="fr-FR" sz="4000" i="1" dirty="0" err="1"/>
              <a:t>Chinese</a:t>
            </a:r>
            <a:r>
              <a:rPr lang="fr-FR" sz="4000" i="1" dirty="0"/>
              <a:t> Migrant </a:t>
            </a:r>
            <a:r>
              <a:rPr lang="fr-FR" sz="4000" i="1" dirty="0" err="1"/>
              <a:t>Women</a:t>
            </a:r>
            <a:r>
              <a:rPr lang="fr-FR" sz="4000" i="1" dirty="0"/>
              <a:t> E Commerce </a:t>
            </a:r>
            <a:r>
              <a:rPr lang="fr-FR" sz="4000" i="1"/>
              <a:t>in Taiwan</a:t>
            </a:r>
            <a:endParaRPr lang="en-US" sz="4000" b="1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A2EA2E-442D-41EF-8E94-5F35E95C5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5309420"/>
            <a:ext cx="6815669" cy="1429006"/>
          </a:xfrm>
        </p:spPr>
        <p:txBody>
          <a:bodyPr>
            <a:normAutofit fontScale="92500" lnSpcReduction="10000"/>
          </a:bodyPr>
          <a:lstStyle/>
          <a:p>
            <a:endParaRPr lang="fr-FR" sz="1600" dirty="0"/>
          </a:p>
          <a:p>
            <a:r>
              <a:rPr lang="fr-FR" sz="1900" b="1" dirty="0"/>
              <a:t>Beatrice ZANI</a:t>
            </a:r>
          </a:p>
          <a:p>
            <a:r>
              <a:rPr lang="fr-FR" sz="1700" dirty="0" err="1"/>
              <a:t>Ph.D</a:t>
            </a:r>
            <a:r>
              <a:rPr lang="fr-FR" sz="1700" dirty="0"/>
              <a:t> Candidate in </a:t>
            </a:r>
            <a:r>
              <a:rPr lang="fr-FR" sz="1700" dirty="0" err="1"/>
              <a:t>Sociology</a:t>
            </a:r>
            <a:endParaRPr lang="fr-FR" sz="1700" dirty="0"/>
          </a:p>
          <a:p>
            <a:r>
              <a:rPr lang="fr-FR" sz="1700" dirty="0"/>
              <a:t>Lyon 2 </a:t>
            </a:r>
            <a:r>
              <a:rPr lang="fr-FR" sz="1700" dirty="0" err="1"/>
              <a:t>University</a:t>
            </a:r>
            <a:r>
              <a:rPr lang="fr-FR" sz="1700" dirty="0"/>
              <a:t>, TRIANGLE UMR 5206</a:t>
            </a:r>
            <a:endParaRPr lang="en-US" sz="17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7ABD89-60AF-4BDF-A489-87BC2C040D59}"/>
              </a:ext>
            </a:extLst>
          </p:cNvPr>
          <p:cNvSpPr txBox="1"/>
          <p:nvPr/>
        </p:nvSpPr>
        <p:spPr>
          <a:xfrm>
            <a:off x="497627" y="465041"/>
            <a:ext cx="1188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Shanghai University</a:t>
            </a:r>
          </a:p>
          <a:p>
            <a:pPr algn="ctr"/>
            <a:r>
              <a:rPr lang="en-US" b="1" dirty="0"/>
              <a:t>PhD Seminar</a:t>
            </a:r>
          </a:p>
          <a:p>
            <a:pPr algn="ctr"/>
            <a:r>
              <a:rPr lang="en-US" b="1" dirty="0"/>
              <a:t>November 2017</a:t>
            </a:r>
          </a:p>
          <a:p>
            <a:pPr algn="ctr"/>
            <a:endParaRPr lang="en-US" sz="2000" b="1" dirty="0"/>
          </a:p>
          <a:p>
            <a:pPr algn="ctr"/>
            <a:endParaRPr lang="fr-FR" sz="20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916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6669B-0246-4662-B7D6-B14A2D00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5. Cosmopolitan Biographies and Transnational </a:t>
            </a:r>
            <a:r>
              <a:rPr lang="fr-FR" b="1" dirty="0" err="1"/>
              <a:t>Communities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C39EB-B8AE-4093-8318-8AF5EAB9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/>
          </a:p>
          <a:p>
            <a:r>
              <a:rPr lang="fr-FR" sz="2000" dirty="0"/>
              <a:t>Self-</a:t>
            </a:r>
            <a:r>
              <a:rPr lang="fr-FR" sz="2000" dirty="0" err="1"/>
              <a:t>employment</a:t>
            </a:r>
            <a:r>
              <a:rPr lang="fr-FR" sz="2000" dirty="0"/>
              <a:t> as an </a:t>
            </a:r>
            <a:r>
              <a:rPr lang="en-US" sz="2000" dirty="0"/>
              <a:t>“</a:t>
            </a:r>
            <a:r>
              <a:rPr lang="fr-FR" sz="2000" dirty="0"/>
              <a:t>escape route</a:t>
            </a:r>
            <a:r>
              <a:rPr lang="en-US" sz="2000" dirty="0"/>
              <a:t>” (Parker 2004)</a:t>
            </a:r>
          </a:p>
          <a:p>
            <a:r>
              <a:rPr lang="en-US" sz="2000" dirty="0"/>
              <a:t>Circulation and interconnection between the different (multiple) poles of women’s mobility: Chinese countryside- Chinese city- Taiwan</a:t>
            </a:r>
          </a:p>
          <a:p>
            <a:r>
              <a:rPr lang="en-US" sz="2000" dirty="0"/>
              <a:t>“Cosmopolitan biographies” (Beck 2006): being simultaneously here and there (</a:t>
            </a:r>
            <a:r>
              <a:rPr lang="en-US" sz="2000" dirty="0" err="1"/>
              <a:t>Tarrius</a:t>
            </a:r>
            <a:r>
              <a:rPr lang="en-US" sz="2000" dirty="0"/>
              <a:t> 2002; </a:t>
            </a:r>
            <a:r>
              <a:rPr lang="en-US" sz="2000" dirty="0" err="1"/>
              <a:t>Waldinger</a:t>
            </a:r>
            <a:r>
              <a:rPr lang="en-US" sz="2000" dirty="0"/>
              <a:t> 2008)</a:t>
            </a:r>
          </a:p>
          <a:p>
            <a:r>
              <a:rPr lang="en-US" sz="2000" dirty="0"/>
              <a:t>Transnational emotional community</a:t>
            </a:r>
          </a:p>
          <a:p>
            <a:r>
              <a:rPr lang="en-US" sz="2000" dirty="0"/>
              <a:t>Ex. Huang </a:t>
            </a:r>
            <a:r>
              <a:rPr lang="en-US" sz="2000" dirty="0" err="1"/>
              <a:t>Jin’s</a:t>
            </a:r>
            <a:r>
              <a:rPr lang="en-US" sz="2000" dirty="0"/>
              <a:t> migratory career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3511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52F34-825B-4872-B39D-D7700439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6. Conclusion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CE1CA4-0B9C-48B6-9CA8-55746E0F6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000" dirty="0"/>
          </a:p>
          <a:p>
            <a:r>
              <a:rPr lang="fr-FR" sz="2000" dirty="0" err="1"/>
              <a:t>Centrality</a:t>
            </a:r>
            <a:r>
              <a:rPr lang="fr-FR" sz="2000" dirty="0"/>
              <a:t> of affections and </a:t>
            </a:r>
            <a:r>
              <a:rPr lang="fr-FR" sz="2000" dirty="0" err="1"/>
              <a:t>emotions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</a:t>
            </a:r>
            <a:r>
              <a:rPr lang="fr-FR" sz="2000" dirty="0" err="1"/>
              <a:t>migratory</a:t>
            </a:r>
            <a:r>
              <a:rPr lang="fr-FR" sz="2000" dirty="0"/>
              <a:t> </a:t>
            </a:r>
            <a:r>
              <a:rPr lang="fr-FR" sz="2000" dirty="0" err="1"/>
              <a:t>experiences</a:t>
            </a:r>
            <a:endParaRPr lang="fr-FR" sz="2000" dirty="0"/>
          </a:p>
          <a:p>
            <a:r>
              <a:rPr lang="fr-FR" sz="2000" dirty="0" err="1"/>
              <a:t>Role</a:t>
            </a:r>
            <a:r>
              <a:rPr lang="fr-FR" sz="2000" dirty="0"/>
              <a:t> of </a:t>
            </a:r>
            <a:r>
              <a:rPr lang="fr-FR" sz="2000" dirty="0" err="1"/>
              <a:t>solidarity</a:t>
            </a:r>
            <a:r>
              <a:rPr lang="fr-FR" sz="2000" dirty="0"/>
              <a:t> and </a:t>
            </a:r>
            <a:r>
              <a:rPr lang="fr-FR" sz="2000" u="sng" dirty="0" err="1"/>
              <a:t>gender</a:t>
            </a:r>
            <a:r>
              <a:rPr lang="fr-FR" sz="2000" dirty="0"/>
              <a:t> </a:t>
            </a:r>
            <a:r>
              <a:rPr lang="fr-FR" sz="2000" dirty="0" err="1"/>
              <a:t>solidarity</a:t>
            </a:r>
            <a:r>
              <a:rPr lang="fr-FR" sz="2000" dirty="0"/>
              <a:t> to face </a:t>
            </a:r>
            <a:r>
              <a:rPr lang="fr-FR" sz="2000" dirty="0" err="1"/>
              <a:t>subalternity</a:t>
            </a:r>
            <a:endParaRPr lang="fr-FR" sz="2000" dirty="0"/>
          </a:p>
          <a:p>
            <a:r>
              <a:rPr lang="fr-FR" sz="2000" dirty="0"/>
              <a:t>Production of </a:t>
            </a:r>
            <a:r>
              <a:rPr lang="fr-FR" sz="2000" dirty="0" err="1"/>
              <a:t>emotional</a:t>
            </a:r>
            <a:r>
              <a:rPr lang="fr-FR" sz="2000" dirty="0"/>
              <a:t> ties and of a culture of migration and of affection by </a:t>
            </a:r>
            <a:r>
              <a:rPr lang="fr-FR" sz="2000" dirty="0" err="1"/>
              <a:t>Chinese</a:t>
            </a:r>
            <a:r>
              <a:rPr lang="fr-FR" sz="2000" dirty="0"/>
              <a:t> migrant </a:t>
            </a:r>
            <a:r>
              <a:rPr lang="fr-FR" sz="2000" dirty="0" err="1"/>
              <a:t>women</a:t>
            </a:r>
            <a:r>
              <a:rPr lang="fr-FR" sz="2000" dirty="0"/>
              <a:t> in Taiwan</a:t>
            </a:r>
          </a:p>
          <a:p>
            <a:r>
              <a:rPr lang="fr-FR" sz="2000" dirty="0"/>
              <a:t>Emergence of </a:t>
            </a:r>
            <a:r>
              <a:rPr lang="en-US" sz="2000" dirty="0"/>
              <a:t>transnational emotional communities, connecting China and Taiwan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0599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D6689-DA00-4FAB-9C57-8AA4E827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7. Bibliography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A25FE4-8EF0-427E-9F16-7F19A5AF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9" y="1976285"/>
            <a:ext cx="10483121" cy="420820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100" dirty="0"/>
              <a:t>Cheng, I. 2013.   “Making Foreign Women the Mother of Our Nation: The Exclusion and Assimilation of Immigrant Women in Taiwan”, </a:t>
            </a:r>
            <a:r>
              <a:rPr lang="en-US" sz="2100" i="1" dirty="0"/>
              <a:t>Asian Ethnicity </a:t>
            </a:r>
            <a:r>
              <a:rPr lang="en-US" sz="2100" dirty="0"/>
              <a:t>14 (2): 157-169.</a:t>
            </a:r>
            <a:endParaRPr lang="fr-FR" sz="2100" dirty="0"/>
          </a:p>
          <a:p>
            <a:r>
              <a:rPr lang="en-US" sz="2100" dirty="0"/>
              <a:t>Constable, N. 2003. </a:t>
            </a:r>
            <a:r>
              <a:rPr lang="en-US" sz="2100" i="1" dirty="0"/>
              <a:t>Romance on a Global Stage. Pen Pals, Virtual Ethnography and “Mail-Order” </a:t>
            </a:r>
            <a:r>
              <a:rPr lang="en-US" sz="2100" dirty="0"/>
              <a:t>Marriages, Berkeley, University of California Press.</a:t>
            </a:r>
          </a:p>
          <a:p>
            <a:r>
              <a:rPr lang="en-US" sz="2100" dirty="0"/>
              <a:t> </a:t>
            </a:r>
            <a:r>
              <a:rPr lang="fr-FR" sz="2100" dirty="0" err="1"/>
              <a:t>Fassin</a:t>
            </a:r>
            <a:r>
              <a:rPr lang="fr-FR" sz="2100" dirty="0"/>
              <a:t>, D. 2012.   “Vers une théorie des économies morales [</a:t>
            </a:r>
            <a:r>
              <a:rPr lang="fr-FR" sz="2100" dirty="0" err="1"/>
              <a:t>Towards</a:t>
            </a:r>
            <a:r>
              <a:rPr lang="fr-FR" sz="2100" dirty="0"/>
              <a:t> a Theory of Moral Economies]” in D. </a:t>
            </a:r>
            <a:r>
              <a:rPr lang="fr-FR" sz="2100" dirty="0" err="1"/>
              <a:t>Fassin</a:t>
            </a:r>
            <a:r>
              <a:rPr lang="fr-FR" sz="2100" dirty="0"/>
              <a:t> and J. S. </a:t>
            </a:r>
            <a:r>
              <a:rPr lang="fr-FR" sz="2100" dirty="0" err="1"/>
              <a:t>Eideliman</a:t>
            </a:r>
            <a:r>
              <a:rPr lang="fr-FR" sz="2100" dirty="0"/>
              <a:t> (Ed.), </a:t>
            </a:r>
            <a:r>
              <a:rPr lang="fr-FR" sz="2100" i="1" dirty="0"/>
              <a:t>Les économies morales contemporaines </a:t>
            </a:r>
            <a:r>
              <a:rPr lang="fr-FR" sz="2100" dirty="0"/>
              <a:t>[</a:t>
            </a:r>
            <a:r>
              <a:rPr lang="fr-FR" sz="2100" dirty="0" err="1"/>
              <a:t>Contemporary</a:t>
            </a:r>
            <a:r>
              <a:rPr lang="fr-FR" sz="2100" dirty="0"/>
              <a:t> Moral Economies], Paris, La Découverte: 19-47.</a:t>
            </a:r>
          </a:p>
          <a:p>
            <a:r>
              <a:rPr lang="en-US" sz="2100" dirty="0" err="1"/>
              <a:t>Illouz</a:t>
            </a:r>
            <a:r>
              <a:rPr lang="en-US" sz="2100" dirty="0"/>
              <a:t>, E. 2006. </a:t>
            </a:r>
            <a:r>
              <a:rPr lang="en-US" sz="2100" i="1" dirty="0"/>
              <a:t>Cold Intimacies. Emotions and Late Capitalism, </a:t>
            </a:r>
            <a:r>
              <a:rPr lang="en-US" sz="2100" dirty="0"/>
              <a:t>Cambridge,</a:t>
            </a:r>
            <a:r>
              <a:rPr lang="en-US" sz="2100" i="1" dirty="0"/>
              <a:t> </a:t>
            </a:r>
            <a:r>
              <a:rPr lang="en-US" sz="2100" dirty="0"/>
              <a:t>Polity Press.</a:t>
            </a:r>
          </a:p>
          <a:p>
            <a:r>
              <a:rPr lang="en-US" sz="2100" dirty="0"/>
              <a:t>Marcus, G. E. 1995. “Ethnography in/of the World System: The Emergence of Multi-Sited Ethnography”, </a:t>
            </a:r>
            <a:r>
              <a:rPr lang="en-US" sz="2100" i="1" dirty="0"/>
              <a:t>Annual Review of Anthropology</a:t>
            </a:r>
            <a:r>
              <a:rPr lang="en-US" sz="2100" dirty="0"/>
              <a:t> 24: 95-117.</a:t>
            </a:r>
          </a:p>
          <a:p>
            <a:r>
              <a:rPr lang="en-US" sz="2100" dirty="0" err="1"/>
              <a:t>Martinello</a:t>
            </a:r>
            <a:r>
              <a:rPr lang="en-US" sz="2100" dirty="0"/>
              <a:t>, M., and A., Rea. 2014 . “The Concept of Migratory Careers: Elements for a New Theoretical Perspective of Contemporary Human Mobility”, </a:t>
            </a:r>
            <a:r>
              <a:rPr lang="en-US" sz="2100" i="1" dirty="0"/>
              <a:t>Current Sociology</a:t>
            </a:r>
            <a:r>
              <a:rPr lang="en-US" sz="2100" dirty="0"/>
              <a:t> 62 (7): 1079-1096.</a:t>
            </a:r>
            <a:endParaRPr lang="fr-FR" sz="21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73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6DE2F-F522-46F1-9F24-2654A49B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02889"/>
            <a:ext cx="9601196" cy="529958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Park, R. E. 1925. “The City: Suggestion for the Investigation of Human Behavior in the Urban Environment”, in E. W. Burgess et al. (Ed.), </a:t>
            </a:r>
            <a:r>
              <a:rPr lang="en-US" sz="3200" i="1" dirty="0"/>
              <a:t>The City</a:t>
            </a:r>
            <a:r>
              <a:rPr lang="en-US" sz="3200" dirty="0"/>
              <a:t>, Chicago, University of Chicago Press. </a:t>
            </a:r>
          </a:p>
          <a:p>
            <a:r>
              <a:rPr lang="en-US" sz="2900" dirty="0"/>
              <a:t>Parker, S. 2004.    </a:t>
            </a:r>
            <a:r>
              <a:rPr lang="en-US" sz="2900" i="1" dirty="0"/>
              <a:t>The Economics of Self-Employment and Entrepreneurship</a:t>
            </a:r>
            <a:r>
              <a:rPr lang="en-US" sz="2900" dirty="0"/>
              <a:t>, Cambridge: Cambridge University Press.</a:t>
            </a:r>
            <a:endParaRPr lang="fr-FR" sz="2900" dirty="0"/>
          </a:p>
          <a:p>
            <a:r>
              <a:rPr lang="en-US" sz="2900" dirty="0" err="1"/>
              <a:t>Portes</a:t>
            </a:r>
            <a:r>
              <a:rPr lang="en-US" sz="2900" dirty="0"/>
              <a:t>, A. 2003.  “Theoretical Convergences and Empirical Evidence in the Study of Immigrant Transnationalism”, </a:t>
            </a:r>
            <a:r>
              <a:rPr lang="en-US" sz="2900" i="1" dirty="0"/>
              <a:t>International Migration Review,</a:t>
            </a:r>
            <a:r>
              <a:rPr lang="en-US" sz="2900" dirty="0"/>
              <a:t> 37 : 814-892.</a:t>
            </a:r>
            <a:endParaRPr lang="fr-FR" sz="2900" dirty="0"/>
          </a:p>
          <a:p>
            <a:r>
              <a:rPr lang="fr-FR" sz="2900" dirty="0" err="1"/>
              <a:t>Tarrius</a:t>
            </a:r>
            <a:r>
              <a:rPr lang="fr-FR" sz="2900" dirty="0"/>
              <a:t>, A. 2002.  </a:t>
            </a:r>
            <a:r>
              <a:rPr lang="fr-FR" sz="2900" i="1" dirty="0"/>
              <a:t>La mondialisation par le bas: les nouveaux nomades de l’économie souterraine</a:t>
            </a:r>
            <a:r>
              <a:rPr lang="fr-FR" sz="2900" dirty="0"/>
              <a:t> [Bottom-up </a:t>
            </a:r>
            <a:r>
              <a:rPr lang="fr-FR" sz="2900" dirty="0" err="1"/>
              <a:t>Globalization</a:t>
            </a:r>
            <a:r>
              <a:rPr lang="fr-FR" sz="2900" dirty="0"/>
              <a:t>. </a:t>
            </a:r>
            <a:r>
              <a:rPr lang="en-US" sz="2900" dirty="0"/>
              <a:t>The New Wanderers of Underground Economy], Paris, Ballard.</a:t>
            </a:r>
          </a:p>
          <a:p>
            <a:r>
              <a:rPr lang="en-US" sz="2900" dirty="0"/>
              <a:t>Tsai, M. C. 2011. “Foreign Brides Meet Ethnic Politics in Taiwan”, </a:t>
            </a:r>
            <a:r>
              <a:rPr lang="en-US" sz="2900" i="1" dirty="0"/>
              <a:t>International Migration Review, </a:t>
            </a:r>
            <a:r>
              <a:rPr lang="en-US" sz="2900" dirty="0"/>
              <a:t>45 (2): 243-268.</a:t>
            </a:r>
          </a:p>
          <a:p>
            <a:r>
              <a:rPr lang="en-US" sz="2900" dirty="0"/>
              <a:t>Tseng, H. H. 2015. “Gender and Power Dynamics in transnational Marriage Brokerage: The Ban on Commercial Matchmaking in Taiwan Reconsidered”, </a:t>
            </a:r>
            <a:r>
              <a:rPr lang="en-US" sz="2900" i="1" dirty="0"/>
              <a:t>Cross-Currents: East Asia History and Culture Review, </a:t>
            </a:r>
            <a:r>
              <a:rPr lang="en-US" sz="2900" dirty="0"/>
              <a:t>15: 109-132.</a:t>
            </a:r>
            <a:endParaRPr lang="fr-FR" sz="2900" dirty="0"/>
          </a:p>
          <a:p>
            <a:r>
              <a:rPr lang="en-US" sz="2900" dirty="0" err="1"/>
              <a:t>Sahlins</a:t>
            </a:r>
            <a:r>
              <a:rPr lang="en-US" sz="2900" dirty="0"/>
              <a:t>, M. 2011. “What Kinship is”, </a:t>
            </a:r>
            <a:r>
              <a:rPr lang="en-US" sz="2900" i="1" dirty="0"/>
              <a:t>The Journal of the Royal Anthropological Institute, </a:t>
            </a:r>
            <a:r>
              <a:rPr lang="en-US" sz="2900" dirty="0"/>
              <a:t>1 (17): 2-19.</a:t>
            </a:r>
            <a:endParaRPr lang="it-IT" sz="2900" dirty="0"/>
          </a:p>
          <a:p>
            <a:r>
              <a:rPr lang="en-US" sz="2900" dirty="0" err="1"/>
              <a:t>Waldinger</a:t>
            </a:r>
            <a:r>
              <a:rPr lang="en-US" sz="2900" dirty="0"/>
              <a:t>, R. 2008.  “Between `here´ and `there´: Immigrants Cross Borders Activities and Loyalties”, </a:t>
            </a:r>
            <a:r>
              <a:rPr lang="en-US" sz="2900" i="1" dirty="0"/>
              <a:t>International Migration Review</a:t>
            </a:r>
            <a:r>
              <a:rPr lang="en-US" sz="2900" dirty="0"/>
              <a:t> 41 (1): 3-29.</a:t>
            </a:r>
            <a:endParaRPr lang="fr-FR" sz="2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61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5168A-C7A2-4D21-8824-0AB7C6F7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49CECB-6499-4F0B-BAF1-C08BCABA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2556932"/>
            <a:ext cx="11647357" cy="3318936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6000" b="1" dirty="0"/>
              <a:t>T</a:t>
            </a:r>
            <a:r>
              <a:rPr lang="it-IT" sz="6000" b="1" dirty="0" err="1"/>
              <a:t>hank</a:t>
            </a:r>
            <a:r>
              <a:rPr lang="it-IT" sz="6000" b="1" dirty="0"/>
              <a:t> </a:t>
            </a:r>
            <a:r>
              <a:rPr lang="it-IT" sz="6000" b="1" dirty="0" err="1"/>
              <a:t>you</a:t>
            </a:r>
            <a:r>
              <a:rPr lang="it-IT" sz="6000" b="1" dirty="0"/>
              <a:t> for </a:t>
            </a:r>
            <a:r>
              <a:rPr lang="it-IT" sz="6000" b="1" dirty="0" err="1"/>
              <a:t>your</a:t>
            </a:r>
            <a:r>
              <a:rPr lang="it-IT" sz="6000" b="1" dirty="0"/>
              <a:t> </a:t>
            </a:r>
            <a:r>
              <a:rPr lang="it-IT" sz="6000" b="1" dirty="0" err="1"/>
              <a:t>attention</a:t>
            </a:r>
            <a:r>
              <a:rPr lang="it-IT" sz="6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50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07F99-DC12-48AD-BE6E-C2187BE8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Introduction: </a:t>
            </a:r>
            <a:r>
              <a:rPr lang="fr-FR" b="1" dirty="0" err="1"/>
              <a:t>Gender</a:t>
            </a:r>
            <a:r>
              <a:rPr lang="fr-FR" b="1" dirty="0"/>
              <a:t>, Labour and Migration</a:t>
            </a:r>
            <a:endParaRPr lang="en-US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FE17C-2FAB-45BB-8EA7-C5F5BDAA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76284"/>
            <a:ext cx="9601196" cy="409022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Pluralization and complexification of women’s migratory paths in internal China (countryside to the city, </a:t>
            </a:r>
            <a:r>
              <a:rPr lang="zh-CN" altLang="fr-FR" sz="1800" dirty="0">
                <a:latin typeface="Bauhaus 93" panose="04030905020B02020C02" pitchFamily="82" charset="0"/>
              </a:rPr>
              <a:t>打工</a:t>
            </a:r>
            <a:r>
              <a:rPr lang="fr-FR" altLang="zh-CN" sz="1800" dirty="0">
                <a:latin typeface="Bauhaus 93" panose="04030905020B02020C02" pitchFamily="82" charset="0"/>
                <a:ea typeface="DFKai-SB" panose="03000509000000000000"/>
              </a:rPr>
              <a:t> </a:t>
            </a:r>
            <a:r>
              <a:rPr lang="fr-FR" altLang="zh-CN" sz="1800" dirty="0" err="1"/>
              <a:t>work</a:t>
            </a:r>
            <a:r>
              <a:rPr lang="en-US" sz="1800" dirty="0"/>
              <a:t>) and from China to Taiwan (marriage-migration)</a:t>
            </a:r>
          </a:p>
          <a:p>
            <a:r>
              <a:rPr lang="en-US" sz="1800" dirty="0"/>
              <a:t>Situations of ethnic (Lan 2008) and gender discrimination (Tseng 2015; Cheng 2013; Tsai 2011) + </a:t>
            </a:r>
            <a:r>
              <a:rPr lang="en-US" sz="1800" b="1" dirty="0"/>
              <a:t>economic marginalization in Taiwan</a:t>
            </a:r>
            <a:endParaRPr lang="en-US" sz="1800" dirty="0"/>
          </a:p>
          <a:p>
            <a:r>
              <a:rPr lang="en-US" sz="1800" dirty="0"/>
              <a:t>Culture of migration and of circulation (Massey et al. 1993; </a:t>
            </a:r>
            <a:r>
              <a:rPr lang="en-US" sz="1800" dirty="0" err="1"/>
              <a:t>Tarrius</a:t>
            </a:r>
            <a:r>
              <a:rPr lang="en-US" sz="1800" dirty="0"/>
              <a:t> 2002) to develop entrepreneurship and economic activities (</a:t>
            </a:r>
            <a:r>
              <a:rPr lang="en-US" sz="1800" dirty="0" err="1"/>
              <a:t>Portes</a:t>
            </a:r>
            <a:r>
              <a:rPr lang="en-US" sz="1800" dirty="0"/>
              <a:t> 2003; </a:t>
            </a:r>
            <a:r>
              <a:rPr lang="en-US" sz="1800" dirty="0" err="1"/>
              <a:t>Waldinger</a:t>
            </a:r>
            <a:r>
              <a:rPr lang="en-US" sz="1800" dirty="0"/>
              <a:t> 2008)</a:t>
            </a:r>
          </a:p>
          <a:p>
            <a:r>
              <a:rPr lang="en-US" sz="1800" b="1" dirty="0"/>
              <a:t>Emotional ties</a:t>
            </a:r>
            <a:r>
              <a:rPr lang="en-US" sz="1800" dirty="0"/>
              <a:t>, </a:t>
            </a:r>
            <a:r>
              <a:rPr lang="en-US" sz="1800" b="1" dirty="0"/>
              <a:t>culture of affection </a:t>
            </a:r>
            <a:r>
              <a:rPr lang="en-US" sz="1800" dirty="0"/>
              <a:t>(</a:t>
            </a:r>
            <a:r>
              <a:rPr lang="en-US" sz="1800" dirty="0" err="1"/>
              <a:t>Illouz</a:t>
            </a:r>
            <a:r>
              <a:rPr lang="en-US" sz="1800" dirty="0"/>
              <a:t> 2006), transnational solidarity networks (</a:t>
            </a:r>
            <a:r>
              <a:rPr lang="en-US" sz="1800" dirty="0" err="1"/>
              <a:t>Portes</a:t>
            </a:r>
            <a:r>
              <a:rPr lang="en-US" sz="1800" dirty="0"/>
              <a:t> 2003)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794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90389-5939-4666-B97D-3A17826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1.1</a:t>
            </a:r>
            <a:r>
              <a:rPr lang="fr-FR" dirty="0"/>
              <a:t> </a:t>
            </a:r>
            <a:r>
              <a:rPr lang="en-US" b="1" dirty="0"/>
              <a:t>Introduction: Research Questions and Hypothesis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90AA6-2D3F-4AAE-A3A6-CF39AD41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2556932"/>
            <a:ext cx="10304207" cy="331893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GB" sz="1700" dirty="0">
                <a:latin typeface="+mj-lt"/>
                <a:ea typeface="DengXian" panose="02010600030101010101" pitchFamily="2" charset="-122"/>
              </a:rPr>
              <a:t>Through which resources and under which forms individual and collective practices of resistance are produced? </a:t>
            </a:r>
          </a:p>
          <a:p>
            <a:pPr marL="342900" indent="-342900">
              <a:buAutoNum type="arabicPeriod"/>
            </a:pPr>
            <a:r>
              <a:rPr lang="en-GB" sz="1700" dirty="0"/>
              <a:t>Given the pluralisation of women’s migratory careers and social experiences, in China and in Taiwan, how are such actions displaced on a transnational level? </a:t>
            </a:r>
          </a:p>
          <a:p>
            <a:pPr marL="342900" indent="-342900">
              <a:buAutoNum type="arabicPeriod"/>
            </a:pPr>
            <a:r>
              <a:rPr lang="en-GB" sz="1700" dirty="0"/>
              <a:t>What is the role of affections and emotions in the production of women’s collective practices? </a:t>
            </a:r>
          </a:p>
          <a:p>
            <a:endParaRPr lang="en-GB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700" dirty="0"/>
              <a:t>Gendered transnational networks + emotional capital          </a:t>
            </a:r>
            <a:r>
              <a:rPr lang="en-GB" sz="1700" b="1" dirty="0"/>
              <a:t>  moral economies of gender and </a:t>
            </a:r>
            <a:r>
              <a:rPr lang="en-GB" sz="1700" b="1" dirty="0" err="1"/>
              <a:t>subalternity</a:t>
            </a:r>
            <a:endParaRPr lang="en-GB" sz="17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700" dirty="0"/>
              <a:t>Centrality of affections and emotions in the development of physical and virtual practices of resistance which invest and connect the different (multiple) poles of women’s mobility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700" i="1" dirty="0"/>
              <a:t>Sui generis </a:t>
            </a:r>
            <a:r>
              <a:rPr lang="en-GB" sz="1700" dirty="0"/>
              <a:t>transnational economic activities, ex. </a:t>
            </a:r>
            <a:r>
              <a:rPr lang="en-GB" sz="1700" i="1" dirty="0"/>
              <a:t>WeChat </a:t>
            </a:r>
            <a:r>
              <a:rPr lang="en-GB" sz="1700" dirty="0"/>
              <a:t> social network</a:t>
            </a:r>
            <a:r>
              <a:rPr lang="en-GB" sz="1700" i="1" dirty="0"/>
              <a:t>= </a:t>
            </a:r>
            <a:r>
              <a:rPr lang="en-GB" sz="1700" dirty="0"/>
              <a:t>a proactive response to discrimination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700" dirty="0"/>
              <a:t>Emergence of a sustainable emotional transnational community</a:t>
            </a:r>
            <a:endParaRPr lang="fr-FR" sz="1700" dirty="0"/>
          </a:p>
          <a:p>
            <a:endParaRPr lang="fr-FR" sz="18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F5D225E-3548-460F-A529-9EA6AFA288CD}"/>
              </a:ext>
            </a:extLst>
          </p:cNvPr>
          <p:cNvCxnSpPr/>
          <p:nvPr/>
        </p:nvCxnSpPr>
        <p:spPr>
          <a:xfrm>
            <a:off x="5692877" y="4375355"/>
            <a:ext cx="403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que 7" descr="Aide">
            <a:extLst>
              <a:ext uri="{FF2B5EF4-FFF2-40B4-BE49-F238E27FC236}">
                <a16:creationId xmlns:a16="http://schemas.microsoft.com/office/drawing/2014/main" id="{2D65054C-B8FC-42C7-ADDD-DD5F20A9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0435" y="330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B4B7B-DD6F-4FCD-B39E-E33350EF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2. Qualitative </a:t>
            </a:r>
            <a:r>
              <a:rPr lang="fr-FR" b="1" dirty="0" err="1"/>
              <a:t>Research</a:t>
            </a:r>
            <a:r>
              <a:rPr lang="fr-FR" b="1" dirty="0"/>
              <a:t> on </a:t>
            </a:r>
            <a:r>
              <a:rPr lang="fr-FR" b="1" dirty="0" err="1"/>
              <a:t>Gender</a:t>
            </a:r>
            <a:r>
              <a:rPr lang="fr-FR" b="1" dirty="0"/>
              <a:t> and </a:t>
            </a:r>
            <a:r>
              <a:rPr lang="fr-FR" b="1" dirty="0" err="1"/>
              <a:t>Subalternity</a:t>
            </a:r>
            <a:r>
              <a:rPr lang="fr-FR" dirty="0"/>
              <a:t>: </a:t>
            </a:r>
            <a:r>
              <a:rPr lang="fr-FR" b="1" i="1" dirty="0" err="1"/>
              <a:t>Fieldwork</a:t>
            </a:r>
            <a:r>
              <a:rPr lang="fr-FR" b="1" i="1" dirty="0"/>
              <a:t> Sites</a:t>
            </a:r>
            <a:endParaRPr lang="en-US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F37EF-AA45-4880-8A2A-43052CCE5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8397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en-US" b="1" dirty="0">
                <a:latin typeface="+mj-lt"/>
              </a:rPr>
              <a:t>Physical Emotional Spaces</a:t>
            </a:r>
          </a:p>
          <a:p>
            <a:pPr marL="0" indent="0" algn="ctr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sz="1800" b="1" u="sng" dirty="0"/>
              <a:t>Taiwan: </a:t>
            </a:r>
            <a:r>
              <a:rPr lang="en-US" sz="1800" dirty="0"/>
              <a:t>suburbs of the cities of Taipei (</a:t>
            </a:r>
            <a:r>
              <a:rPr lang="en-US" sz="1800" dirty="0" err="1"/>
              <a:t>Nanshijiao</a:t>
            </a:r>
            <a:r>
              <a:rPr lang="fr-FR" sz="1800" dirty="0" err="1">
                <a:latin typeface="Bauhaus 93" panose="04030905020B02020C02" pitchFamily="82" charset="0"/>
                <a:ea typeface="DFKai-SB" panose="03000509000000000000"/>
              </a:rPr>
              <a:t>南勢角</a:t>
            </a:r>
            <a:r>
              <a:rPr lang="en-US" sz="1800" dirty="0"/>
              <a:t>, </a:t>
            </a:r>
            <a:r>
              <a:rPr lang="en-US" sz="1800" dirty="0" err="1"/>
              <a:t>Sanchong</a:t>
            </a:r>
            <a:r>
              <a:rPr lang="fr-FR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三重</a:t>
            </a:r>
            <a:r>
              <a:rPr lang="en-US" sz="1800" dirty="0"/>
              <a:t>, Banqiao</a:t>
            </a:r>
            <a:r>
              <a:rPr lang="fr-FR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板橋</a:t>
            </a:r>
            <a:r>
              <a:rPr lang="en-US" sz="1800" dirty="0"/>
              <a:t>, </a:t>
            </a:r>
            <a:r>
              <a:rPr lang="en-US" sz="1800" dirty="0" err="1"/>
              <a:t>Shulin</a:t>
            </a:r>
            <a:r>
              <a:rPr lang="en-US" sz="1800" dirty="0"/>
              <a:t> </a:t>
            </a:r>
            <a:r>
              <a:rPr lang="fr-FR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樹林</a:t>
            </a:r>
            <a:r>
              <a:rPr lang="en-US" sz="1800" dirty="0"/>
              <a:t>), Hsinchu (Zhubei </a:t>
            </a:r>
            <a:r>
              <a:rPr lang="fr-FR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竹北</a:t>
            </a:r>
            <a:r>
              <a:rPr lang="en-US" sz="1800" dirty="0"/>
              <a:t> and </a:t>
            </a:r>
            <a:r>
              <a:rPr lang="en-US" sz="1800" dirty="0" err="1"/>
              <a:t>Zhudong</a:t>
            </a:r>
            <a:r>
              <a:rPr lang="en-US" sz="1800" dirty="0"/>
              <a:t> </a:t>
            </a:r>
            <a:r>
              <a:rPr lang="fr-FR" sz="18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竹東</a:t>
            </a:r>
            <a:r>
              <a:rPr lang="en-US" sz="1800" dirty="0"/>
              <a:t>) and Hukou </a:t>
            </a:r>
            <a:r>
              <a:rPr lang="fr-FR" sz="1800" dirty="0" err="1">
                <a:latin typeface="Bauhaus 93" panose="04030905020B02020C02" pitchFamily="82" charset="0"/>
              </a:rPr>
              <a:t>糊口</a:t>
            </a:r>
            <a:r>
              <a:rPr lang="en-US" sz="1800" dirty="0"/>
              <a:t>: abundance of low-legitimated professional opportunities and low housing costs</a:t>
            </a:r>
          </a:p>
          <a:p>
            <a:pPr marL="0" indent="0" algn="ctr">
              <a:buNone/>
            </a:pPr>
            <a:r>
              <a:rPr lang="en-US" sz="1800" b="1" dirty="0"/>
              <a:t>Economic and commercial activities women produce together: small restaurants, shops, hairdressers, dance classes</a:t>
            </a:r>
          </a:p>
        </p:txBody>
      </p:sp>
    </p:spTree>
    <p:extLst>
      <p:ext uri="{BB962C8B-B14F-4D97-AF65-F5344CB8AC3E}">
        <p14:creationId xmlns:p14="http://schemas.microsoft.com/office/powerpoint/2010/main" val="161754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0CE52-A17F-4B4A-B410-A106B112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b="1" dirty="0"/>
              <a:t>2.1 Qualitative </a:t>
            </a:r>
            <a:r>
              <a:rPr lang="fr-FR" b="1" dirty="0" err="1"/>
              <a:t>Research</a:t>
            </a:r>
            <a:r>
              <a:rPr lang="fr-FR" b="1" dirty="0"/>
              <a:t> on </a:t>
            </a:r>
            <a:r>
              <a:rPr lang="fr-FR" b="1" dirty="0" err="1"/>
              <a:t>Gender</a:t>
            </a:r>
            <a:r>
              <a:rPr lang="fr-FR" b="1" dirty="0"/>
              <a:t> and </a:t>
            </a:r>
            <a:r>
              <a:rPr lang="fr-FR" b="1" dirty="0" err="1"/>
              <a:t>Subalternity</a:t>
            </a:r>
            <a:r>
              <a:rPr lang="fr-FR" b="1" dirty="0"/>
              <a:t>: </a:t>
            </a:r>
            <a:r>
              <a:rPr lang="fr-FR" b="1" i="1" dirty="0" err="1"/>
              <a:t>Fieldwork</a:t>
            </a:r>
            <a:r>
              <a:rPr lang="fr-FR" b="1" i="1" dirty="0"/>
              <a:t> Sites</a:t>
            </a:r>
            <a:endParaRPr lang="it-IT" b="1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0DEB00-16B9-4D75-934A-20B5D4B5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711676"/>
            <a:ext cx="11338560" cy="3309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800" b="1" dirty="0"/>
              <a:t>2. Virtual </a:t>
            </a:r>
            <a:r>
              <a:rPr lang="fr-FR" sz="3800" b="1" dirty="0" err="1"/>
              <a:t>Emotional</a:t>
            </a:r>
            <a:r>
              <a:rPr lang="fr-FR" sz="3800" b="1" dirty="0"/>
              <a:t> </a:t>
            </a:r>
            <a:r>
              <a:rPr lang="fr-FR" sz="3800" b="1" dirty="0" err="1"/>
              <a:t>Spaces</a:t>
            </a:r>
            <a:r>
              <a:rPr lang="fr-FR" sz="3800" b="1" dirty="0"/>
              <a:t> </a:t>
            </a:r>
          </a:p>
          <a:p>
            <a:pPr marL="0" indent="0" algn="ctr">
              <a:buNone/>
            </a:pPr>
            <a:r>
              <a:rPr lang="fr-FR" sz="2900" dirty="0"/>
              <a:t>The c</a:t>
            </a:r>
            <a:r>
              <a:rPr lang="en-GB" sz="2900" dirty="0"/>
              <a:t>hat groups created via the </a:t>
            </a:r>
            <a:r>
              <a:rPr lang="en-GB" sz="2900" b="1" dirty="0"/>
              <a:t>social network </a:t>
            </a:r>
            <a:r>
              <a:rPr lang="en-GB" sz="2900" b="1" i="1" dirty="0" err="1"/>
              <a:t>Wechat</a:t>
            </a:r>
            <a:r>
              <a:rPr lang="en-GB" sz="2900" b="1" i="1" dirty="0"/>
              <a:t> </a:t>
            </a:r>
            <a:r>
              <a:rPr lang="fr-FR" sz="29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微信</a:t>
            </a:r>
            <a:endParaRPr lang="fr-FR" sz="29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it-IT" sz="29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fr-FR" sz="2900" dirty="0">
                <a:ea typeface="DFKai-SB" panose="03000509000000000000" pitchFamily="65" charset="-120"/>
              </a:rPr>
              <a:t>                                                                      12 </a:t>
            </a:r>
            <a:r>
              <a:rPr lang="fr-FR" sz="2900" dirty="0" err="1">
                <a:ea typeface="DFKai-SB" panose="03000509000000000000" pitchFamily="65" charset="-120"/>
              </a:rPr>
              <a:t>Wechat</a:t>
            </a:r>
            <a:r>
              <a:rPr lang="fr-FR" sz="2900" dirty="0">
                <a:ea typeface="DFKai-SB" panose="03000509000000000000" pitchFamily="65" charset="-120"/>
              </a:rPr>
              <a:t> groups, Ex.: </a:t>
            </a:r>
          </a:p>
          <a:p>
            <a:pPr marL="404813" indent="-404813">
              <a:buNone/>
            </a:pPr>
            <a:r>
              <a:rPr lang="en-GB" sz="2900" dirty="0"/>
              <a:t>-    “The Group of Mutual Help among the Chinese Sisters in Hsinchu county” 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新竹姐妹互相</a:t>
            </a:r>
            <a:r>
              <a:rPr lang="fr-FR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 群</a:t>
            </a:r>
            <a:r>
              <a:rPr lang="en-GB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   </a:t>
            </a:r>
            <a:r>
              <a:rPr lang="en-GB" sz="2900" dirty="0"/>
              <a:t>(221 participants)</a:t>
            </a:r>
          </a:p>
          <a:p>
            <a:pPr>
              <a:buFontTx/>
              <a:buChar char="-"/>
            </a:pPr>
            <a:r>
              <a:rPr lang="en-GB" sz="2900" dirty="0"/>
              <a:t>“Chinese Sisters–Hometown Group” 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大陸姐妹</a:t>
            </a:r>
            <a:r>
              <a:rPr lang="en-GB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 –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家鄉群</a:t>
            </a:r>
            <a:r>
              <a:rPr lang="fr-FR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fr-FR" sz="2900" dirty="0"/>
              <a:t>(</a:t>
            </a:r>
            <a:r>
              <a:rPr lang="en-GB" sz="2900" dirty="0"/>
              <a:t>500 women)</a:t>
            </a:r>
          </a:p>
          <a:p>
            <a:pPr>
              <a:buFontTx/>
              <a:buChar char="-"/>
            </a:pPr>
            <a:r>
              <a:rPr lang="en-GB" sz="2900" dirty="0"/>
              <a:t>“The Community of Chinese sisters in Taiwan” 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大陸姐妹在台灣</a:t>
            </a:r>
            <a:r>
              <a:rPr lang="en-GB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社團群</a:t>
            </a:r>
            <a:r>
              <a:rPr lang="en-GB" sz="29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GB" sz="2900" dirty="0"/>
              <a:t>(428 people)</a:t>
            </a:r>
          </a:p>
          <a:p>
            <a:pPr>
              <a:buFontTx/>
              <a:buChar char="-"/>
            </a:pPr>
            <a:r>
              <a:rPr lang="en-GB" sz="2900" dirty="0"/>
              <a:t> The dance group “East Dance Class” </a:t>
            </a:r>
            <a:r>
              <a:rPr lang="fr-FR" sz="29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東方玄舞蹈班</a:t>
            </a:r>
            <a:r>
              <a:rPr lang="en-GB" sz="2900" dirty="0"/>
              <a:t>) (27 women)</a:t>
            </a:r>
            <a:endParaRPr lang="fr-FR" sz="2900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7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E7214-9F00-46CE-B9DB-A27FFC89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2.2 Qualitative </a:t>
            </a:r>
            <a:r>
              <a:rPr lang="fr-FR" b="1" dirty="0" err="1"/>
              <a:t>Research</a:t>
            </a:r>
            <a:r>
              <a:rPr lang="fr-FR" b="1" dirty="0"/>
              <a:t> on </a:t>
            </a:r>
            <a:r>
              <a:rPr lang="fr-FR" b="1" dirty="0" err="1"/>
              <a:t>Gender</a:t>
            </a:r>
            <a:r>
              <a:rPr lang="fr-FR" b="1" dirty="0"/>
              <a:t> and </a:t>
            </a:r>
            <a:r>
              <a:rPr lang="fr-FR" b="1" dirty="0" err="1"/>
              <a:t>Subalternity</a:t>
            </a:r>
            <a:r>
              <a:rPr lang="fr-FR" b="1" dirty="0"/>
              <a:t>: </a:t>
            </a:r>
            <a:r>
              <a:rPr lang="fr-FR" b="1" i="1" dirty="0" err="1"/>
              <a:t>Methodology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1FC32E-EB1A-4AC8-B9F6-6A419C0B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2556932"/>
            <a:ext cx="10621107" cy="33189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Multi-</a:t>
            </a:r>
            <a:r>
              <a:rPr lang="fr-FR" dirty="0" err="1"/>
              <a:t>sited</a:t>
            </a:r>
            <a:r>
              <a:rPr lang="fr-FR" dirty="0"/>
              <a:t> </a:t>
            </a:r>
            <a:r>
              <a:rPr lang="fr-FR" dirty="0" err="1"/>
              <a:t>Ethnography</a:t>
            </a:r>
            <a:r>
              <a:rPr lang="fr-FR" dirty="0"/>
              <a:t> (Marcus 1995) and Qualitative </a:t>
            </a:r>
            <a:r>
              <a:rPr lang="fr-FR" dirty="0" err="1"/>
              <a:t>Approaches</a:t>
            </a:r>
            <a:endParaRPr lang="fr-FR" dirty="0"/>
          </a:p>
          <a:p>
            <a:pPr marL="0" indent="0" algn="ctr">
              <a:buNone/>
            </a:pPr>
            <a:endParaRPr lang="fr-FR" sz="1800" b="1" i="1" dirty="0"/>
          </a:p>
          <a:p>
            <a:pPr algn="ctr"/>
            <a:r>
              <a:rPr lang="fr-FR" sz="1800" b="1" i="1" dirty="0"/>
              <a:t>In situ </a:t>
            </a:r>
            <a:r>
              <a:rPr lang="fr-FR" sz="1800" b="1" dirty="0"/>
              <a:t>observation and group discussions: </a:t>
            </a:r>
            <a:r>
              <a:rPr lang="fr-FR" sz="1800" dirty="0" err="1"/>
              <a:t>economic</a:t>
            </a:r>
            <a:r>
              <a:rPr lang="fr-FR" sz="1800" dirty="0"/>
              <a:t> </a:t>
            </a:r>
            <a:r>
              <a:rPr lang="fr-FR" sz="1800" dirty="0" err="1"/>
              <a:t>activities</a:t>
            </a:r>
            <a:r>
              <a:rPr lang="fr-FR" sz="1800" dirty="0"/>
              <a:t> + </a:t>
            </a:r>
            <a:r>
              <a:rPr lang="fr-FR" sz="1800" dirty="0" err="1"/>
              <a:t>solidarity</a:t>
            </a:r>
            <a:r>
              <a:rPr lang="fr-FR" sz="1800" dirty="0"/>
              <a:t> networks Ex. </a:t>
            </a:r>
            <a:r>
              <a:rPr lang="fr-FR" sz="1800" dirty="0" err="1"/>
              <a:t>Chinese</a:t>
            </a:r>
            <a:r>
              <a:rPr lang="fr-FR" sz="1800" dirty="0"/>
              <a:t> </a:t>
            </a:r>
            <a:r>
              <a:rPr lang="fr-FR" sz="1800" dirty="0" err="1"/>
              <a:t>ethnic</a:t>
            </a:r>
            <a:r>
              <a:rPr lang="fr-FR" sz="1800" dirty="0"/>
              <a:t> </a:t>
            </a:r>
            <a:r>
              <a:rPr lang="fr-FR" sz="1800" dirty="0" err="1"/>
              <a:t>minority</a:t>
            </a:r>
            <a:r>
              <a:rPr lang="fr-FR" sz="1800" dirty="0"/>
              <a:t> dance classes in </a:t>
            </a:r>
            <a:r>
              <a:rPr lang="fr-FR" sz="1800" dirty="0" err="1"/>
              <a:t>Banqiao</a:t>
            </a:r>
            <a:r>
              <a:rPr lang="fr-FR" sz="1800" dirty="0"/>
              <a:t>, English classes 2</a:t>
            </a:r>
            <a:r>
              <a:rPr lang="fr-FR" sz="1800" baseline="30000" dirty="0"/>
              <a:t>nd</a:t>
            </a:r>
            <a:r>
              <a:rPr lang="fr-FR" sz="1800" dirty="0"/>
              <a:t> </a:t>
            </a:r>
            <a:r>
              <a:rPr lang="fr-FR" sz="1800" dirty="0" err="1"/>
              <a:t>floor</a:t>
            </a:r>
            <a:r>
              <a:rPr lang="fr-FR" sz="1800" dirty="0"/>
              <a:t> lingerie shop in </a:t>
            </a:r>
            <a:r>
              <a:rPr lang="fr-FR" sz="1800" dirty="0" err="1"/>
              <a:t>Nanshijiao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                    → </a:t>
            </a:r>
            <a:r>
              <a:rPr lang="fr-FR" sz="1800" dirty="0" err="1"/>
              <a:t>women’s</a:t>
            </a:r>
            <a:r>
              <a:rPr lang="fr-FR" sz="1800" dirty="0"/>
              <a:t> interactions, perceptions, attitudes + production of </a:t>
            </a:r>
            <a:r>
              <a:rPr lang="fr-FR" sz="1800" dirty="0" err="1"/>
              <a:t>norms</a:t>
            </a:r>
            <a:r>
              <a:rPr lang="fr-FR" sz="1800" dirty="0"/>
              <a:t>, </a:t>
            </a:r>
            <a:r>
              <a:rPr lang="fr-FR" sz="1800" dirty="0" err="1"/>
              <a:t>emotions</a:t>
            </a:r>
            <a:r>
              <a:rPr lang="fr-FR" sz="1800" dirty="0"/>
              <a:t>, affections</a:t>
            </a:r>
            <a:endParaRPr lang="fr-FR" sz="1800" b="1" dirty="0"/>
          </a:p>
          <a:p>
            <a:pPr marL="0" indent="0" algn="just">
              <a:buNone/>
            </a:pPr>
            <a:endParaRPr lang="fr-FR" sz="1800" b="1" dirty="0"/>
          </a:p>
          <a:p>
            <a:pPr marL="452438" indent="-187325" algn="just"/>
            <a:r>
              <a:rPr lang="fr-FR" sz="1800" b="1" dirty="0"/>
              <a:t>  110 Biographies and </a:t>
            </a:r>
            <a:r>
              <a:rPr lang="fr-FR" sz="1800" b="1" dirty="0" err="1"/>
              <a:t>migratory</a:t>
            </a:r>
            <a:r>
              <a:rPr lang="fr-FR" sz="1800" b="1" dirty="0"/>
              <a:t> </a:t>
            </a:r>
            <a:r>
              <a:rPr lang="fr-FR" sz="1800" b="1" dirty="0" err="1"/>
              <a:t>careers</a:t>
            </a:r>
            <a:r>
              <a:rPr lang="fr-FR" sz="1800" b="1" dirty="0"/>
              <a:t> (Rea and </a:t>
            </a:r>
            <a:r>
              <a:rPr lang="fr-FR" sz="1800" b="1" dirty="0" err="1"/>
              <a:t>Martinello</a:t>
            </a:r>
            <a:r>
              <a:rPr lang="fr-FR" sz="1800" b="1" dirty="0"/>
              <a:t> 2014)</a:t>
            </a:r>
          </a:p>
          <a:p>
            <a:pPr marL="452438" indent="-187325" algn="just"/>
            <a:r>
              <a:rPr lang="fr-FR" sz="1800" b="1" dirty="0"/>
              <a:t>  Virtual </a:t>
            </a:r>
            <a:r>
              <a:rPr lang="fr-FR" sz="1800" b="1" dirty="0" err="1"/>
              <a:t>Ethnography</a:t>
            </a:r>
            <a:r>
              <a:rPr lang="fr-FR" sz="1800" b="1" dirty="0"/>
              <a:t> </a:t>
            </a:r>
            <a:r>
              <a:rPr lang="fr-FR" sz="1800" dirty="0"/>
              <a:t>(Constable 2003): </a:t>
            </a:r>
            <a:r>
              <a:rPr lang="fr-FR" sz="1800" dirty="0" err="1"/>
              <a:t>role</a:t>
            </a:r>
            <a:r>
              <a:rPr lang="fr-FR" sz="1800" dirty="0"/>
              <a:t> of </a:t>
            </a:r>
            <a:r>
              <a:rPr lang="fr-FR" sz="1800" dirty="0" err="1"/>
              <a:t>solidarity</a:t>
            </a:r>
            <a:r>
              <a:rPr lang="fr-FR" sz="1800" dirty="0"/>
              <a:t> + production of transnational </a:t>
            </a:r>
            <a:r>
              <a:rPr lang="fr-FR" sz="1800" dirty="0" err="1"/>
              <a:t>norms</a:t>
            </a:r>
            <a:r>
              <a:rPr lang="fr-FR" sz="1800" dirty="0"/>
              <a:t> and </a:t>
            </a:r>
            <a:r>
              <a:rPr lang="fr-FR" sz="1800" dirty="0" err="1"/>
              <a:t>and</a:t>
            </a:r>
            <a:r>
              <a:rPr lang="fr-FR" sz="1800" dirty="0"/>
              <a:t> circulation of </a:t>
            </a:r>
            <a:r>
              <a:rPr lang="fr-FR" sz="1800" dirty="0" err="1"/>
              <a:t>emotions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China and Taiwan </a:t>
            </a:r>
            <a:endParaRPr lang="it-IT" sz="1800" b="1" dirty="0"/>
          </a:p>
          <a:p>
            <a:pPr marL="452438" indent="-187325" algn="just"/>
            <a:endParaRPr lang="fr-FR" sz="1800" b="1" dirty="0"/>
          </a:p>
          <a:p>
            <a:pPr marL="0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60565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56189-0BED-4D9C-A409-7EC32395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2144D39-CE68-4EFD-BC0A-2DBA4D16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2" y="225425"/>
            <a:ext cx="6325858" cy="33178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1D01324-73B4-4246-A9B4-B8EBF19C7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7" y="446115"/>
            <a:ext cx="5013683" cy="25653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8B072F-4FC0-4FDF-99D4-73BCC45B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7" y="2722838"/>
            <a:ext cx="3899125" cy="39378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C1A302-0424-4DD8-B34E-028573321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07" y="2786425"/>
            <a:ext cx="3899126" cy="40715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603F582-7F47-4D30-A0D2-144DCA14A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7" y="3011424"/>
            <a:ext cx="3364839" cy="38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639E8-0A1B-4CC2-943C-278A385C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3. Emotions, Affections and </a:t>
            </a:r>
            <a:r>
              <a:rPr lang="fr-FR" b="1" dirty="0" err="1"/>
              <a:t>Fictional</a:t>
            </a:r>
            <a:r>
              <a:rPr lang="fr-FR" b="1" dirty="0"/>
              <a:t> </a:t>
            </a:r>
            <a:r>
              <a:rPr lang="fr-FR" b="1" dirty="0" err="1"/>
              <a:t>Kinship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036BC0-F60C-4087-9270-585F40B1F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200" dirty="0"/>
              <a:t>Condition of </a:t>
            </a:r>
            <a:r>
              <a:rPr lang="fr-FR" sz="2200" dirty="0" err="1"/>
              <a:t>subalternity</a:t>
            </a:r>
            <a:r>
              <a:rPr lang="fr-FR" sz="2200" dirty="0"/>
              <a:t> in Taiwan: social, </a:t>
            </a:r>
            <a:r>
              <a:rPr lang="fr-FR" sz="2200" dirty="0" err="1"/>
              <a:t>gender</a:t>
            </a:r>
            <a:r>
              <a:rPr lang="fr-FR" sz="2200" dirty="0"/>
              <a:t> discrimination +  </a:t>
            </a:r>
            <a:r>
              <a:rPr lang="fr-FR" sz="2200" dirty="0" err="1"/>
              <a:t>economic</a:t>
            </a:r>
            <a:r>
              <a:rPr lang="fr-FR" sz="2200" dirty="0"/>
              <a:t> marginalisation in the labour </a:t>
            </a:r>
            <a:r>
              <a:rPr lang="fr-FR" sz="2200" dirty="0" err="1"/>
              <a:t>market</a:t>
            </a:r>
            <a:endParaRPr lang="fr-FR" sz="2200" dirty="0"/>
          </a:p>
          <a:p>
            <a:r>
              <a:rPr lang="fr-FR" sz="2200" i="1" dirty="0"/>
              <a:t>Jiemei</a:t>
            </a:r>
            <a:r>
              <a:rPr lang="fr-FR" sz="2200" i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CN" altLang="it-IT" sz="2200" dirty="0">
                <a:latin typeface="DFKai-SB" panose="03000509000000000000" pitchFamily="65" charset="-120"/>
                <a:ea typeface="DFKai-SB" panose="03000509000000000000" pitchFamily="65" charset="-120"/>
              </a:rPr>
              <a:t>姐妹</a:t>
            </a:r>
            <a:r>
              <a:rPr lang="fr-FR" altLang="zh-CN" sz="2200" dirty="0"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fr-FR" altLang="zh-CN" sz="2200" dirty="0">
                <a:ea typeface="DFKai-SB" panose="03000509000000000000" pitchFamily="65" charset="-120"/>
              </a:rPr>
              <a:t>a </a:t>
            </a:r>
            <a:r>
              <a:rPr lang="en-US" altLang="zh-CN" sz="2200" dirty="0">
                <a:ea typeface="DFKai-SB" panose="03000509000000000000" pitchFamily="65" charset="-120"/>
              </a:rPr>
              <a:t>“</a:t>
            </a:r>
            <a:r>
              <a:rPr lang="fr-FR" altLang="zh-CN" sz="2200" dirty="0" err="1">
                <a:ea typeface="DFKai-SB" panose="03000509000000000000" pitchFamily="65" charset="-120"/>
              </a:rPr>
              <a:t>mutuality</a:t>
            </a:r>
            <a:r>
              <a:rPr lang="fr-FR" altLang="zh-CN" sz="2200" dirty="0">
                <a:ea typeface="DFKai-SB" panose="03000509000000000000" pitchFamily="65" charset="-120"/>
              </a:rPr>
              <a:t> of </a:t>
            </a:r>
            <a:r>
              <a:rPr lang="fr-FR" altLang="zh-CN" sz="2200" dirty="0" err="1">
                <a:ea typeface="DFKai-SB" panose="03000509000000000000" pitchFamily="65" charset="-120"/>
              </a:rPr>
              <a:t>being</a:t>
            </a:r>
            <a:r>
              <a:rPr lang="en-US" altLang="zh-CN" sz="2200" dirty="0">
                <a:ea typeface="DFKai-SB" panose="03000509000000000000" pitchFamily="65" charset="-120"/>
              </a:rPr>
              <a:t>”</a:t>
            </a:r>
            <a:r>
              <a:rPr lang="fr-FR" altLang="zh-CN" sz="2200" dirty="0">
                <a:ea typeface="DFKai-SB" panose="03000509000000000000" pitchFamily="65" charset="-120"/>
              </a:rPr>
              <a:t> (</a:t>
            </a:r>
            <a:r>
              <a:rPr lang="fr-FR" altLang="zh-CN" sz="2200" dirty="0" err="1">
                <a:ea typeface="DFKai-SB" panose="03000509000000000000" pitchFamily="65" charset="-120"/>
              </a:rPr>
              <a:t>Sahlins</a:t>
            </a:r>
            <a:r>
              <a:rPr lang="fr-FR" altLang="zh-CN" sz="2200" dirty="0">
                <a:ea typeface="DFKai-SB" panose="03000509000000000000" pitchFamily="65" charset="-120"/>
              </a:rPr>
              <a:t> 2011)</a:t>
            </a:r>
          </a:p>
          <a:p>
            <a:r>
              <a:rPr lang="fr-FR" altLang="zh-CN" sz="2200" dirty="0" err="1">
                <a:ea typeface="DFKai-SB" panose="03000509000000000000" pitchFamily="65" charset="-120"/>
              </a:rPr>
              <a:t>Women</a:t>
            </a:r>
            <a:r>
              <a:rPr lang="fr-FR" altLang="zh-CN" sz="2200" dirty="0">
                <a:ea typeface="DFKai-SB" panose="03000509000000000000" pitchFamily="65" charset="-120"/>
              </a:rPr>
              <a:t> </a:t>
            </a:r>
            <a:r>
              <a:rPr lang="fr-FR" altLang="zh-CN" sz="2200" dirty="0" err="1">
                <a:ea typeface="DFKai-SB" panose="03000509000000000000" pitchFamily="65" charset="-120"/>
              </a:rPr>
              <a:t>produce</a:t>
            </a:r>
            <a:r>
              <a:rPr lang="fr-FR" altLang="zh-CN" sz="2200" dirty="0">
                <a:ea typeface="DFKai-SB" panose="03000509000000000000" pitchFamily="65" charset="-120"/>
              </a:rPr>
              <a:t> </a:t>
            </a:r>
            <a:r>
              <a:rPr lang="fr-FR" altLang="zh-CN" sz="2200" b="1" dirty="0" err="1">
                <a:ea typeface="DFKai-SB" panose="03000509000000000000" pitchFamily="65" charset="-120"/>
              </a:rPr>
              <a:t>gendered</a:t>
            </a:r>
            <a:r>
              <a:rPr lang="fr-FR" altLang="zh-CN" sz="2200" b="1" dirty="0">
                <a:ea typeface="DFKai-SB" panose="03000509000000000000" pitchFamily="65" charset="-120"/>
              </a:rPr>
              <a:t> social networks</a:t>
            </a:r>
          </a:p>
          <a:p>
            <a:r>
              <a:rPr lang="fr-FR" altLang="zh-CN" sz="2200" dirty="0" err="1">
                <a:ea typeface="DFKai-SB" panose="03000509000000000000" pitchFamily="65" charset="-120"/>
              </a:rPr>
              <a:t>Being</a:t>
            </a:r>
            <a:r>
              <a:rPr lang="fr-FR" altLang="zh-CN" sz="2200" dirty="0">
                <a:ea typeface="DFKai-SB" panose="03000509000000000000" pitchFamily="65" charset="-120"/>
              </a:rPr>
              <a:t> </a:t>
            </a:r>
            <a:r>
              <a:rPr lang="en-US" altLang="zh-CN" sz="2200" dirty="0">
                <a:ea typeface="DFKai-SB" panose="03000509000000000000" pitchFamily="65" charset="-120"/>
              </a:rPr>
              <a:t>“s</a:t>
            </a:r>
            <a:r>
              <a:rPr lang="fr-FR" altLang="zh-CN" sz="2200" dirty="0" err="1">
                <a:ea typeface="DFKai-SB" panose="03000509000000000000" pitchFamily="65" charset="-120"/>
              </a:rPr>
              <a:t>isters</a:t>
            </a:r>
            <a:r>
              <a:rPr lang="en-US" altLang="zh-CN" sz="2200" dirty="0">
                <a:ea typeface="DFKai-SB" panose="03000509000000000000" pitchFamily="65" charset="-120"/>
              </a:rPr>
              <a:t>” (</a:t>
            </a:r>
            <a:r>
              <a:rPr lang="zh-CN" altLang="it-IT" sz="2200" dirty="0">
                <a:latin typeface="DFKai-SB" panose="03000509000000000000" pitchFamily="65" charset="-120"/>
                <a:ea typeface="DFKai-SB" panose="03000509000000000000" pitchFamily="65" charset="-120"/>
              </a:rPr>
              <a:t>姐妹</a:t>
            </a:r>
            <a:r>
              <a:rPr lang="en-US" altLang="zh-CN" sz="2200" dirty="0">
                <a:ea typeface="DFKai-SB" panose="03000509000000000000" pitchFamily="65" charset="-120"/>
              </a:rPr>
              <a:t>) = post-natal means of kinship formation, culturally performed             sisterhood = common affiliation to an affective tie, an injunction to affection</a:t>
            </a:r>
          </a:p>
          <a:p>
            <a:r>
              <a:rPr lang="fr-FR" altLang="zh-CN" sz="2200" dirty="0">
                <a:ea typeface="DFKai-SB" panose="03000509000000000000" pitchFamily="65" charset="-120"/>
              </a:rPr>
              <a:t>A </a:t>
            </a:r>
            <a:r>
              <a:rPr lang="en-US" altLang="zh-CN" sz="2200" dirty="0">
                <a:ea typeface="DFKai-SB" panose="03000509000000000000" pitchFamily="65" charset="-120"/>
              </a:rPr>
              <a:t>“</a:t>
            </a:r>
            <a:r>
              <a:rPr lang="fr-FR" altLang="zh-CN" sz="2200" dirty="0" err="1">
                <a:ea typeface="DFKai-SB" panose="03000509000000000000" pitchFamily="65" charset="-120"/>
              </a:rPr>
              <a:t>mutuality</a:t>
            </a:r>
            <a:r>
              <a:rPr lang="fr-FR" altLang="zh-CN" sz="2200" dirty="0">
                <a:ea typeface="DFKai-SB" panose="03000509000000000000" pitchFamily="65" charset="-120"/>
              </a:rPr>
              <a:t> of </a:t>
            </a:r>
            <a:r>
              <a:rPr lang="fr-FR" altLang="zh-CN" sz="2200" dirty="0" err="1">
                <a:ea typeface="DFKai-SB" panose="03000509000000000000" pitchFamily="65" charset="-120"/>
              </a:rPr>
              <a:t>being</a:t>
            </a:r>
            <a:r>
              <a:rPr lang="en-US" altLang="zh-CN" sz="2200" dirty="0">
                <a:ea typeface="DFKai-SB" panose="03000509000000000000" pitchFamily="65" charset="-120"/>
              </a:rPr>
              <a:t>”</a:t>
            </a:r>
            <a:r>
              <a:rPr lang="fr-FR" altLang="zh-CN" sz="2200" dirty="0">
                <a:ea typeface="DFKai-SB" panose="03000509000000000000" pitchFamily="65" charset="-120"/>
              </a:rPr>
              <a:t> (</a:t>
            </a:r>
            <a:r>
              <a:rPr lang="fr-FR" altLang="zh-CN" sz="2200" dirty="0" err="1">
                <a:ea typeface="DFKai-SB" panose="03000509000000000000" pitchFamily="65" charset="-120"/>
              </a:rPr>
              <a:t>Sahlins</a:t>
            </a:r>
            <a:r>
              <a:rPr lang="fr-FR" altLang="zh-CN" sz="2200" dirty="0">
                <a:ea typeface="DFKai-SB" panose="03000509000000000000" pitchFamily="65" charset="-120"/>
              </a:rPr>
              <a:t> 2011)</a:t>
            </a:r>
          </a:p>
          <a:p>
            <a:endParaRPr lang="fr-FR" altLang="zh-CN" dirty="0">
              <a:ea typeface="DFKai-SB" panose="03000509000000000000" pitchFamily="65" charset="-120"/>
            </a:endParaRPr>
          </a:p>
          <a:p>
            <a:endParaRPr lang="it-IT" i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8643FAD-4DAE-4090-956A-FFBC0AD5DF73}"/>
              </a:ext>
            </a:extLst>
          </p:cNvPr>
          <p:cNvCxnSpPr/>
          <p:nvPr/>
        </p:nvCxnSpPr>
        <p:spPr>
          <a:xfrm>
            <a:off x="3018503" y="4719484"/>
            <a:ext cx="550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6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B05044-7DDC-4577-8938-7452ABCE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4. Virtual Moral </a:t>
            </a:r>
            <a:r>
              <a:rPr lang="fr-FR" b="1" dirty="0" err="1"/>
              <a:t>Regions:</a:t>
            </a:r>
            <a:r>
              <a:rPr lang="fr-FR" b="1" i="1" dirty="0" err="1"/>
              <a:t>WeChat</a:t>
            </a:r>
            <a:r>
              <a:rPr lang="fr-FR" b="1" i="1" dirty="0"/>
              <a:t> </a:t>
            </a:r>
            <a:r>
              <a:rPr lang="fr-FR" b="1" dirty="0"/>
              <a:t>Groups of </a:t>
            </a:r>
            <a:r>
              <a:rPr lang="fr-FR" b="1" dirty="0" err="1"/>
              <a:t>Mutual</a:t>
            </a:r>
            <a:r>
              <a:rPr lang="fr-FR" b="1" dirty="0"/>
              <a:t> Help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BCE823-FC2A-4E79-85E3-2EF72B65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fr-FR" sz="2000" dirty="0"/>
          </a:p>
          <a:p>
            <a:pPr algn="just"/>
            <a:r>
              <a:rPr lang="fr-FR" sz="2000" dirty="0" err="1"/>
              <a:t>Gendered</a:t>
            </a:r>
            <a:r>
              <a:rPr lang="fr-FR" sz="2000" dirty="0"/>
              <a:t> social networks of </a:t>
            </a:r>
            <a:r>
              <a:rPr lang="en-US" sz="2000" dirty="0"/>
              <a:t>“</a:t>
            </a:r>
            <a:r>
              <a:rPr lang="fr-FR" sz="2000" dirty="0" err="1"/>
              <a:t>sisters</a:t>
            </a:r>
            <a:r>
              <a:rPr lang="en-US" sz="2000" dirty="0"/>
              <a:t>”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provide</a:t>
            </a:r>
            <a:r>
              <a:rPr lang="fr-FR" sz="2000" dirty="0"/>
              <a:t> </a:t>
            </a:r>
            <a:r>
              <a:rPr lang="fr-FR" sz="2000" dirty="0" err="1"/>
              <a:t>women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protection, </a:t>
            </a:r>
            <a:r>
              <a:rPr lang="fr-FR" sz="2000" dirty="0" err="1"/>
              <a:t>security</a:t>
            </a:r>
            <a:r>
              <a:rPr lang="fr-FR" sz="2000" dirty="0"/>
              <a:t> and </a:t>
            </a:r>
            <a:r>
              <a:rPr lang="fr-FR" sz="2000" dirty="0" err="1"/>
              <a:t>mutual</a:t>
            </a:r>
            <a:r>
              <a:rPr lang="fr-FR" sz="2000" dirty="0"/>
              <a:t> help</a:t>
            </a:r>
          </a:p>
          <a:p>
            <a:pPr algn="just"/>
            <a:r>
              <a:rPr lang="fr-FR" sz="2000" dirty="0" err="1"/>
              <a:t>Sustainable</a:t>
            </a:r>
            <a:r>
              <a:rPr lang="fr-FR" sz="2000" dirty="0"/>
              <a:t> </a:t>
            </a:r>
            <a:r>
              <a:rPr lang="fr-FR" sz="2000" dirty="0" err="1"/>
              <a:t>communities</a:t>
            </a:r>
            <a:r>
              <a:rPr lang="fr-FR" sz="2000" dirty="0"/>
              <a:t> </a:t>
            </a:r>
            <a:r>
              <a:rPr lang="fr-FR" sz="2000" dirty="0" err="1"/>
              <a:t>produced</a:t>
            </a:r>
            <a:r>
              <a:rPr lang="fr-FR" sz="2000" dirty="0"/>
              <a:t> and </a:t>
            </a:r>
            <a:r>
              <a:rPr lang="fr-FR" sz="2000" dirty="0" err="1"/>
              <a:t>enlarged</a:t>
            </a:r>
            <a:r>
              <a:rPr lang="fr-FR" sz="2000" dirty="0"/>
              <a:t> on a </a:t>
            </a:r>
            <a:r>
              <a:rPr lang="fr-FR" sz="2000" dirty="0" err="1"/>
              <a:t>virtual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  <a:p>
            <a:pPr algn="just"/>
            <a:r>
              <a:rPr lang="fr-FR" sz="2000" dirty="0"/>
              <a:t>Virtual </a:t>
            </a:r>
            <a:r>
              <a:rPr lang="en-US" sz="2000" dirty="0"/>
              <a:t>“</a:t>
            </a:r>
            <a:r>
              <a:rPr lang="fr-FR" sz="2000" dirty="0"/>
              <a:t>moral </a:t>
            </a:r>
            <a:r>
              <a:rPr lang="fr-FR" sz="2000" dirty="0" err="1"/>
              <a:t>regions</a:t>
            </a:r>
            <a:r>
              <a:rPr lang="en-US" sz="2000" dirty="0"/>
              <a:t>”</a:t>
            </a:r>
            <a:r>
              <a:rPr lang="fr-FR" sz="2000" dirty="0"/>
              <a:t> (Park 1925) to exchange </a:t>
            </a:r>
            <a:r>
              <a:rPr lang="fr-FR" sz="2000" dirty="0" err="1"/>
              <a:t>goods</a:t>
            </a:r>
            <a:r>
              <a:rPr lang="fr-FR" sz="2000" dirty="0"/>
              <a:t>, services, </a:t>
            </a:r>
            <a:r>
              <a:rPr lang="fr-FR" sz="2000" dirty="0" err="1"/>
              <a:t>advice</a:t>
            </a:r>
            <a:r>
              <a:rPr lang="fr-FR" sz="2000" dirty="0"/>
              <a:t> but </a:t>
            </a:r>
            <a:r>
              <a:rPr lang="fr-FR" sz="2000" dirty="0" err="1"/>
              <a:t>also</a:t>
            </a:r>
            <a:r>
              <a:rPr lang="fr-FR" sz="2000" dirty="0"/>
              <a:t> </a:t>
            </a:r>
            <a:r>
              <a:rPr lang="fr-FR" sz="2000" dirty="0" err="1"/>
              <a:t>emotions</a:t>
            </a:r>
            <a:r>
              <a:rPr lang="fr-FR" sz="2000" dirty="0"/>
              <a:t>, </a:t>
            </a:r>
            <a:r>
              <a:rPr lang="fr-FR" sz="2000" dirty="0" err="1"/>
              <a:t>intimacy</a:t>
            </a:r>
            <a:r>
              <a:rPr lang="fr-FR" sz="2000" dirty="0"/>
              <a:t> and affections</a:t>
            </a:r>
          </a:p>
          <a:p>
            <a:pPr algn="just"/>
            <a:r>
              <a:rPr lang="fr-FR" sz="2000" dirty="0"/>
              <a:t>Ex. </a:t>
            </a:r>
            <a:r>
              <a:rPr lang="fr-FR" sz="2000" dirty="0" err="1"/>
              <a:t>Wenfeng’s</a:t>
            </a:r>
            <a:r>
              <a:rPr lang="fr-FR" sz="2000" dirty="0"/>
              <a:t> business </a:t>
            </a:r>
            <a:r>
              <a:rPr lang="fr-FR" sz="2000" dirty="0" err="1"/>
              <a:t>within</a:t>
            </a:r>
            <a:r>
              <a:rPr lang="fr-FR" sz="2000" dirty="0"/>
              <a:t> the </a:t>
            </a:r>
            <a:r>
              <a:rPr lang="fr-FR" sz="2000" i="1" dirty="0"/>
              <a:t>WeChat</a:t>
            </a:r>
            <a:r>
              <a:rPr lang="fr-FR" sz="2000" dirty="0"/>
              <a:t> group </a:t>
            </a:r>
            <a:r>
              <a:rPr lang="en-US" sz="2000" dirty="0"/>
              <a:t>“</a:t>
            </a:r>
            <a:r>
              <a:rPr lang="fr-FR" sz="2000" dirty="0"/>
              <a:t>The Sisters </a:t>
            </a:r>
            <a:r>
              <a:rPr lang="fr-FR" sz="2000" dirty="0" err="1"/>
              <a:t>from</a:t>
            </a:r>
            <a:r>
              <a:rPr lang="fr-FR" sz="2000" dirty="0"/>
              <a:t> Chongqing</a:t>
            </a:r>
            <a:r>
              <a:rPr lang="en-US" sz="2000" dirty="0"/>
              <a:t>” (</a:t>
            </a:r>
            <a:r>
              <a:rPr lang="zh-CN" altLang="it-IT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重庆姐妹群</a:t>
            </a:r>
            <a:r>
              <a:rPr lang="en-US" sz="2000" dirty="0"/>
              <a:t>)</a:t>
            </a:r>
          </a:p>
          <a:p>
            <a:pPr algn="just"/>
            <a:r>
              <a:rPr lang="en-US" sz="2000" b="1" dirty="0"/>
              <a:t>Moral Economies </a:t>
            </a:r>
            <a:r>
              <a:rPr lang="en-US" sz="2000" dirty="0"/>
              <a:t>(</a:t>
            </a:r>
            <a:r>
              <a:rPr lang="en-US" sz="2000" dirty="0" err="1"/>
              <a:t>Fassin</a:t>
            </a:r>
            <a:r>
              <a:rPr lang="en-US" sz="2000" dirty="0"/>
              <a:t> 2012) </a:t>
            </a:r>
            <a:r>
              <a:rPr lang="en-US" sz="2000" b="1" dirty="0"/>
              <a:t>of gender and </a:t>
            </a:r>
            <a:r>
              <a:rPr lang="en-US" sz="2000" b="1" dirty="0" err="1"/>
              <a:t>subalternity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0723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</TotalTime>
  <Words>1147</Words>
  <Application>Microsoft Office PowerPoint</Application>
  <PresentationFormat>Grand écran</PresentationFormat>
  <Paragraphs>96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DengXian</vt:lpstr>
      <vt:lpstr>DFKai-SB</vt:lpstr>
      <vt:lpstr>方正舒体</vt:lpstr>
      <vt:lpstr>Arial</vt:lpstr>
      <vt:lpstr>Bauhaus 93</vt:lpstr>
      <vt:lpstr>Calibri</vt:lpstr>
      <vt:lpstr>Garamond</vt:lpstr>
      <vt:lpstr>Wingdings</vt:lpstr>
      <vt:lpstr>Organique</vt:lpstr>
      <vt:lpstr>          Connecting the Two Sides Chinese Migrant Women E Commerce in Taiwan</vt:lpstr>
      <vt:lpstr>1. Introduction: Gender, Labour and Migration</vt:lpstr>
      <vt:lpstr>1.1 Introduction: Research Questions and Hypothesis</vt:lpstr>
      <vt:lpstr>2. Qualitative Research on Gender and Subalternity: Fieldwork Sites</vt:lpstr>
      <vt:lpstr> 2.1 Qualitative Research on Gender and Subalternity: Fieldwork Sites</vt:lpstr>
      <vt:lpstr>2.2 Qualitative Research on Gender and Subalternity: Methodology</vt:lpstr>
      <vt:lpstr>Présentation PowerPoint</vt:lpstr>
      <vt:lpstr>3. Emotions, Affections and Fictional Kinship</vt:lpstr>
      <vt:lpstr>4. Virtual Moral Regions:WeChat Groups of Mutual Help</vt:lpstr>
      <vt:lpstr>5. Cosmopolitan Biographies and Transnational Communities</vt:lpstr>
      <vt:lpstr>6. Conclusion</vt:lpstr>
      <vt:lpstr>7. Bibliography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 on Gender and Subalternity in China and in Taiwan</dc:title>
  <dc:creator>beatrice zani</dc:creator>
  <cp:lastModifiedBy>Zani Béatrice</cp:lastModifiedBy>
  <cp:revision>55</cp:revision>
  <dcterms:created xsi:type="dcterms:W3CDTF">2017-12-19T08:28:01Z</dcterms:created>
  <dcterms:modified xsi:type="dcterms:W3CDTF">2019-07-24T15:03:46Z</dcterms:modified>
</cp:coreProperties>
</file>