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6" r:id="rId5"/>
    <p:sldId id="259" r:id="rId6"/>
    <p:sldId id="277" r:id="rId7"/>
    <p:sldId id="260" r:id="rId8"/>
    <p:sldId id="261" r:id="rId9"/>
    <p:sldId id="278" r:id="rId10"/>
    <p:sldId id="279" r:id="rId11"/>
    <p:sldId id="262" r:id="rId12"/>
    <p:sldId id="263" r:id="rId13"/>
    <p:sldId id="280" r:id="rId14"/>
    <p:sldId id="281" r:id="rId15"/>
    <p:sldId id="282" r:id="rId16"/>
    <p:sldId id="283" r:id="rId17"/>
    <p:sldId id="264" r:id="rId18"/>
    <p:sldId id="265" r:id="rId19"/>
    <p:sldId id="266" r:id="rId20"/>
    <p:sldId id="267" r:id="rId21"/>
    <p:sldId id="268" r:id="rId22"/>
    <p:sldId id="269" r:id="rId23"/>
    <p:sldId id="270" r:id="rId24"/>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536"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2019-7-23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2019-7-23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2019-7-23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2019-7-23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2019-7-23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2019-7-23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2019-7-23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2019-7-23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2019-7-23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2019-7-23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2019-7-23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2019-7-23</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0" y="1"/>
            <a:ext cx="9144000" cy="3600450"/>
          </a:xfrm>
          <a:solidFill>
            <a:srgbClr val="002060"/>
          </a:solidFill>
        </p:spPr>
        <p:txBody>
          <a:bodyPr>
            <a:normAutofit fontScale="90000"/>
          </a:bodyPr>
          <a:lstStyle/>
          <a:p>
            <a:pPr algn="l"/>
            <a:r>
              <a:rPr lang="en-US" altLang="zh-CN" sz="4900" b="1" dirty="0" smtClean="0"/>
              <a:t/>
            </a:r>
            <a:br>
              <a:rPr lang="en-US" altLang="zh-CN" sz="4900" b="1" dirty="0" smtClean="0"/>
            </a:br>
            <a:r>
              <a:rPr lang="en-US" altLang="zh-CN" sz="4900" b="1" dirty="0" smtClean="0"/>
              <a:t/>
            </a:r>
            <a:br>
              <a:rPr lang="en-US" altLang="zh-CN" sz="4900" b="1" dirty="0" smtClean="0"/>
            </a:br>
            <a:r>
              <a:rPr lang="en-US" altLang="zh-CN" sz="6000" b="1" dirty="0" smtClean="0">
                <a:solidFill>
                  <a:srgbClr val="FFFF00"/>
                </a:solidFill>
              </a:rPr>
              <a:t>The </a:t>
            </a:r>
            <a:r>
              <a:rPr lang="en-US" altLang="zh-CN" sz="6000" b="1" dirty="0" smtClean="0">
                <a:solidFill>
                  <a:srgbClr val="FFFF00"/>
                </a:solidFill>
              </a:rPr>
              <a:t>development of communication technology and the spatial production of missing poetry of theme</a:t>
            </a:r>
            <a:r>
              <a:rPr lang="zh-CN" altLang="zh-CN" sz="4900" dirty="0" smtClean="0"/>
              <a:t/>
            </a:r>
            <a:br>
              <a:rPr lang="zh-CN" altLang="zh-CN" sz="4900" dirty="0" smtClean="0"/>
            </a:br>
            <a:r>
              <a:rPr lang="zh-CN" altLang="zh-CN" dirty="0" smtClean="0"/>
              <a:t/>
            </a:r>
            <a:br>
              <a:rPr lang="zh-CN" altLang="zh-CN" dirty="0" smtClean="0"/>
            </a:br>
            <a:r>
              <a:rPr lang="en-US" altLang="zh-CN" dirty="0" smtClean="0"/>
              <a:t> </a:t>
            </a:r>
            <a:r>
              <a:rPr lang="zh-CN" altLang="zh-CN" dirty="0" smtClean="0"/>
              <a:t/>
            </a:r>
            <a:br>
              <a:rPr lang="zh-CN" altLang="zh-CN" dirty="0" smtClean="0"/>
            </a:br>
            <a:endParaRPr lang="zh-CN" altLang="en-US" dirty="0"/>
          </a:p>
        </p:txBody>
      </p:sp>
      <p:sp>
        <p:nvSpPr>
          <p:cNvPr id="3" name="副标题 2"/>
          <p:cNvSpPr>
            <a:spLocks noGrp="1"/>
          </p:cNvSpPr>
          <p:nvPr>
            <p:ph type="subTitle" idx="1"/>
          </p:nvPr>
        </p:nvSpPr>
        <p:spPr>
          <a:xfrm>
            <a:off x="0" y="3573016"/>
            <a:ext cx="9144000" cy="3284984"/>
          </a:xfrm>
          <a:solidFill>
            <a:srgbClr val="002060"/>
          </a:solidFill>
          <a:ln>
            <a:solidFill>
              <a:srgbClr val="002060"/>
            </a:solidFill>
          </a:ln>
        </p:spPr>
        <p:txBody>
          <a:bodyPr>
            <a:normAutofit/>
          </a:bodyPr>
          <a:lstStyle/>
          <a:p>
            <a:r>
              <a:rPr lang="en-US" altLang="zh-CN" dirty="0" smtClean="0"/>
              <a:t>    </a:t>
            </a:r>
          </a:p>
          <a:p>
            <a:endParaRPr lang="en-US" altLang="zh-CN" dirty="0" smtClean="0"/>
          </a:p>
          <a:p>
            <a:r>
              <a:rPr lang="en-US" altLang="zh-CN" sz="4000" b="1" dirty="0" err="1" smtClean="0">
                <a:solidFill>
                  <a:srgbClr val="FFFF00"/>
                </a:solidFill>
              </a:rPr>
              <a:t>Hu</a:t>
            </a:r>
            <a:r>
              <a:rPr lang="en-US" altLang="zh-CN" sz="4000" b="1" dirty="0" smtClean="0">
                <a:solidFill>
                  <a:srgbClr val="FFFF00"/>
                </a:solidFill>
              </a:rPr>
              <a:t> </a:t>
            </a:r>
            <a:r>
              <a:rPr lang="en-US" altLang="zh-CN" sz="4000" b="1" dirty="0" err="1" smtClean="0">
                <a:solidFill>
                  <a:srgbClr val="FFFF00"/>
                </a:solidFill>
              </a:rPr>
              <a:t>zhongkui</a:t>
            </a:r>
            <a:endParaRPr lang="en-US" altLang="zh-CN" sz="4000" b="1" dirty="0" smtClean="0">
              <a:solidFill>
                <a:srgbClr val="FFFF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669360"/>
          </a:xfrm>
          <a:solidFill>
            <a:srgbClr val="002060"/>
          </a:solidFill>
        </p:spPr>
        <p:txBody>
          <a:bodyPr/>
          <a:lstStyle/>
          <a:p>
            <a:r>
              <a:rPr lang="zh-CN" altLang="en-US" dirty="0" smtClean="0"/>
              <a:t>②</a:t>
            </a:r>
            <a:r>
              <a:rPr lang="zh-CN" altLang="zh-CN" b="1" dirty="0" smtClean="0">
                <a:solidFill>
                  <a:srgbClr val="FFFF00"/>
                </a:solidFill>
              </a:rPr>
              <a:t>另一方面，真实化也使异地互动的感情表达强度减弱。原来由于异地互动的信息受阻，感情不能够很好地表达，往往长期在人们的内心积累，一旦表达出来就很强烈，是点爆式的，如同火山喷发。</a:t>
            </a:r>
            <a:endParaRPr lang="en-US" altLang="zh-CN" b="1" dirty="0" smtClean="0">
              <a:solidFill>
                <a:srgbClr val="FFFF00"/>
              </a:solidFill>
            </a:endParaRPr>
          </a:p>
          <a:p>
            <a:r>
              <a:rPr lang="zh-CN" altLang="en-US" b="1" dirty="0" smtClean="0">
                <a:solidFill>
                  <a:srgbClr val="FFFF00"/>
                </a:solidFill>
              </a:rPr>
              <a:t>（</a:t>
            </a:r>
            <a:r>
              <a:rPr lang="en-US" altLang="zh-CN" b="1" dirty="0" smtClean="0">
                <a:solidFill>
                  <a:srgbClr val="FFFF00"/>
                </a:solidFill>
              </a:rPr>
              <a:t>3</a:t>
            </a:r>
            <a:r>
              <a:rPr lang="zh-CN" altLang="en-US" b="1" dirty="0" smtClean="0">
                <a:solidFill>
                  <a:srgbClr val="FFFF00"/>
                </a:solidFill>
              </a:rPr>
              <a:t>）</a:t>
            </a:r>
            <a:r>
              <a:rPr lang="zh-CN" altLang="zh-CN" b="1" dirty="0" smtClean="0">
                <a:solidFill>
                  <a:srgbClr val="FFFF00"/>
                </a:solidFill>
              </a:rPr>
              <a:t>事实上，真实化还弱化了离别与重逢时的感情表达强度。过去，正是由于人们知道离别后异地互动信息受阻才会伤感。越是异地互动信息受阻，越是伤离别。相对地，重逢就会越喜悦。而现在，真实化使异地互动很有真实感，不再担心离别后音信全无或无法很好地异地互动信息。因此，离别的伤感之情的表达强度变弱。</a:t>
            </a:r>
            <a:endParaRPr lang="en-US" altLang="zh-CN" b="1" dirty="0" smtClean="0">
              <a:solidFill>
                <a:srgbClr val="FFFF00"/>
              </a:solidFill>
            </a:endParaRPr>
          </a:p>
          <a:p>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a:solidFill>
            <a:srgbClr val="002060"/>
          </a:solidFill>
        </p:spPr>
        <p:txBody>
          <a:bodyPr>
            <a:noAutofit/>
          </a:bodyPr>
          <a:lstStyle/>
          <a:p>
            <a:r>
              <a:rPr lang="en-US" altLang="zh-CN" sz="3600" b="1" dirty="0" smtClean="0">
                <a:solidFill>
                  <a:srgbClr val="FFFF00"/>
                </a:solidFill>
              </a:rPr>
              <a:t>3.2.1 the abstraction makes the intensity of emotional expression becoming weaker. Because the abstraction of the information carrier makes people reduce the touch of the way, weakening, inspire emotional effect weaker. </a:t>
            </a:r>
          </a:p>
          <a:p>
            <a:r>
              <a:rPr lang="en-US" altLang="zh-CN" sz="3600" b="1" dirty="0" smtClean="0">
                <a:solidFill>
                  <a:srgbClr val="FFFF00"/>
                </a:solidFill>
              </a:rPr>
              <a:t>3.2.2 the realization also makes the emotional expression intensity of mediated interaction weaker.</a:t>
            </a:r>
          </a:p>
          <a:p>
            <a:r>
              <a:rPr lang="en-US" altLang="zh-CN" sz="3600" b="1" dirty="0" smtClean="0">
                <a:solidFill>
                  <a:srgbClr val="FFFF00"/>
                </a:solidFill>
              </a:rPr>
              <a:t> 3.3 In fact, the realization also weakens the intensity of emotional expression of parting and reunion. </a:t>
            </a:r>
            <a:endParaRPr lang="zh-CN" altLang="en-US" sz="3600" b="1" dirty="0">
              <a:solidFill>
                <a:srgbClr val="FFFF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9144000" cy="1628800"/>
          </a:xfrm>
          <a:solidFill>
            <a:srgbClr val="002060"/>
          </a:solidFill>
        </p:spPr>
        <p:txBody>
          <a:bodyPr>
            <a:noAutofit/>
          </a:bodyPr>
          <a:lstStyle/>
          <a:p>
            <a:r>
              <a:rPr lang="en-US" altLang="zh-CN" sz="4800" dirty="0" smtClean="0">
                <a:solidFill>
                  <a:srgbClr val="FFFF00"/>
                </a:solidFill>
              </a:rPr>
              <a:t/>
            </a:r>
            <a:br>
              <a:rPr lang="en-US" altLang="zh-CN" sz="4800" dirty="0" smtClean="0">
                <a:solidFill>
                  <a:srgbClr val="FFFF00"/>
                </a:solidFill>
              </a:rPr>
            </a:br>
            <a:r>
              <a:rPr lang="en-US" altLang="zh-CN" sz="4800" dirty="0" smtClean="0">
                <a:solidFill>
                  <a:srgbClr val="FFFF00"/>
                </a:solidFill>
              </a:rPr>
              <a:t>4.</a:t>
            </a:r>
            <a:r>
              <a:rPr lang="en-US" altLang="zh-CN" sz="4800" b="1" dirty="0" smtClean="0">
                <a:solidFill>
                  <a:srgbClr val="FFFF00"/>
                </a:solidFill>
              </a:rPr>
              <a:t> The spatial production of missing poetry</a:t>
            </a:r>
            <a:r>
              <a:rPr lang="zh-CN" altLang="zh-CN" sz="4800" dirty="0" smtClean="0">
                <a:solidFill>
                  <a:srgbClr val="FFFF00"/>
                </a:solidFill>
              </a:rPr>
              <a:t/>
            </a:r>
            <a:br>
              <a:rPr lang="zh-CN" altLang="zh-CN" sz="4800" dirty="0" smtClean="0">
                <a:solidFill>
                  <a:srgbClr val="FFFF00"/>
                </a:solidFill>
              </a:rPr>
            </a:br>
            <a:endParaRPr lang="zh-CN" altLang="en-US" sz="4800" dirty="0"/>
          </a:p>
        </p:txBody>
      </p:sp>
      <p:sp>
        <p:nvSpPr>
          <p:cNvPr id="3" name="内容占位符 2"/>
          <p:cNvSpPr>
            <a:spLocks noGrp="1"/>
          </p:cNvSpPr>
          <p:nvPr>
            <p:ph idx="1"/>
          </p:nvPr>
        </p:nvSpPr>
        <p:spPr>
          <a:xfrm>
            <a:off x="0" y="1600200"/>
            <a:ext cx="9144000" cy="5257800"/>
          </a:xfrm>
          <a:solidFill>
            <a:srgbClr val="002060"/>
          </a:solidFill>
        </p:spPr>
        <p:txBody>
          <a:bodyPr/>
          <a:lstStyle/>
          <a:p>
            <a:r>
              <a:rPr lang="en-US" altLang="zh-CN" sz="3600" b="1" dirty="0" smtClean="0">
                <a:solidFill>
                  <a:srgbClr val="FFFF00"/>
                </a:solidFill>
              </a:rPr>
              <a:t>4.1The dying of the spatial production of missing poetry</a:t>
            </a:r>
            <a:endParaRPr lang="zh-CN" altLang="zh-CN" sz="3600" b="1" dirty="0" smtClean="0">
              <a:solidFill>
                <a:srgbClr val="FFFF00"/>
              </a:solidFill>
            </a:endParaRPr>
          </a:p>
          <a:p>
            <a:r>
              <a:rPr lang="en-US" altLang="zh-CN" sz="3600" b="1" dirty="0" smtClean="0">
                <a:solidFill>
                  <a:srgbClr val="FFFF00"/>
                </a:solidFill>
              </a:rPr>
              <a:t>4.1.2 Spatial practice is the foundation and premise of spatial production of missing poetry. The development of communication technology affects the spatial practice and thereby affects the spatial production of missing poetry, mainly from two aspects of emotion and imagination.</a:t>
            </a:r>
            <a:endParaRPr lang="zh-CN" altLang="zh-CN" sz="3600" b="1" dirty="0" smtClean="0">
              <a:solidFill>
                <a:srgbClr val="FFFF00"/>
              </a:solidFill>
            </a:endParaRPr>
          </a:p>
          <a:p>
            <a:endParaRPr lang="zh-CN"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9144000" cy="1417638"/>
          </a:xfrm>
          <a:solidFill>
            <a:srgbClr val="002060"/>
          </a:solidFill>
        </p:spPr>
        <p:txBody>
          <a:bodyPr>
            <a:normAutofit/>
          </a:bodyPr>
          <a:lstStyle/>
          <a:p>
            <a:r>
              <a:rPr lang="en-US" altLang="zh-CN" b="1" dirty="0" smtClean="0">
                <a:solidFill>
                  <a:srgbClr val="FFFF00"/>
                </a:solidFill>
              </a:rPr>
              <a:t>4</a:t>
            </a:r>
            <a:r>
              <a:rPr lang="zh-CN" altLang="en-US" b="1" dirty="0" smtClean="0">
                <a:solidFill>
                  <a:srgbClr val="FFFF00"/>
                </a:solidFill>
              </a:rPr>
              <a:t>）</a:t>
            </a:r>
            <a:r>
              <a:rPr lang="zh-CN" altLang="zh-CN" b="1" dirty="0" smtClean="0">
                <a:solidFill>
                  <a:srgbClr val="FFFF00"/>
                </a:solidFill>
              </a:rPr>
              <a:t>相思诗歌的空间生产</a:t>
            </a:r>
            <a:endParaRPr lang="zh-CN" altLang="en-US" dirty="0">
              <a:solidFill>
                <a:srgbClr val="FFFF00"/>
              </a:solidFill>
            </a:endParaRPr>
          </a:p>
        </p:txBody>
      </p:sp>
      <p:sp>
        <p:nvSpPr>
          <p:cNvPr id="3" name="内容占位符 2"/>
          <p:cNvSpPr>
            <a:spLocks noGrp="1"/>
          </p:cNvSpPr>
          <p:nvPr>
            <p:ph idx="1"/>
          </p:nvPr>
        </p:nvSpPr>
        <p:spPr>
          <a:xfrm>
            <a:off x="0" y="1412776"/>
            <a:ext cx="9144000" cy="5445224"/>
          </a:xfrm>
          <a:solidFill>
            <a:srgbClr val="002060"/>
          </a:solidFill>
        </p:spPr>
        <p:txBody>
          <a:bodyPr>
            <a:normAutofit fontScale="92500" lnSpcReduction="20000"/>
          </a:bodyPr>
          <a:lstStyle/>
          <a:p>
            <a:r>
              <a:rPr lang="zh-CN" altLang="en-US" dirty="0" smtClean="0">
                <a:solidFill>
                  <a:srgbClr val="FFFF00"/>
                </a:solidFill>
              </a:rPr>
              <a:t>（</a:t>
            </a:r>
            <a:r>
              <a:rPr lang="en-US" altLang="zh-CN" dirty="0" smtClean="0">
                <a:solidFill>
                  <a:srgbClr val="FFFF00"/>
                </a:solidFill>
              </a:rPr>
              <a:t>1</a:t>
            </a:r>
            <a:r>
              <a:rPr lang="zh-CN" altLang="en-US" dirty="0" smtClean="0">
                <a:solidFill>
                  <a:srgbClr val="FFFF00"/>
                </a:solidFill>
              </a:rPr>
              <a:t>）</a:t>
            </a:r>
            <a:r>
              <a:rPr lang="zh-CN" altLang="zh-CN" b="1" dirty="0" smtClean="0">
                <a:solidFill>
                  <a:srgbClr val="FFFF00"/>
                </a:solidFill>
              </a:rPr>
              <a:t>走向消亡的相思诗歌空间生产</a:t>
            </a:r>
            <a:endParaRPr lang="en-US" altLang="zh-CN" b="1" dirty="0" smtClean="0">
              <a:solidFill>
                <a:srgbClr val="FFFF00"/>
              </a:solidFill>
            </a:endParaRPr>
          </a:p>
          <a:p>
            <a:r>
              <a:rPr lang="zh-CN" altLang="zh-CN" b="1" dirty="0" smtClean="0">
                <a:solidFill>
                  <a:srgbClr val="FFFF00"/>
                </a:solidFill>
              </a:rPr>
              <a:t>实践空间是相思诗歌空间生产的基础与前提。通讯技术的发展正是通过影响实践空间进而影响相思诗歌空间生产的，主要从感情和想象力两个方面。</a:t>
            </a:r>
            <a:endParaRPr lang="en-US" altLang="zh-CN" b="1" dirty="0" smtClean="0">
              <a:solidFill>
                <a:srgbClr val="FFFF00"/>
              </a:solidFill>
            </a:endParaRPr>
          </a:p>
          <a:p>
            <a:r>
              <a:rPr lang="zh-CN" altLang="zh-CN" b="1" dirty="0" smtClean="0">
                <a:solidFill>
                  <a:srgbClr val="FFFF00"/>
                </a:solidFill>
              </a:rPr>
              <a:t>通讯技术的发展，信息载体的抽象化和异地互动的真实化使人的感情表达强度减弱，异地互动产生的想象力也减弱了。这直接导致相思诗歌的空间生产力落后。这表现在当代相思诗歌创作量锐减，也表现在相关的新的寄托感情之物与活动仪式几乎没有。更严重的是古人生产的相思诗歌空间普遍地被人们遗忘，只有在特殊情况下被特殊群体所再生产，如学生对古诗的学习，研究人员对古诗的研究。总之，相思诗歌空间正在远离人们的现实生活。而相思诗歌的空间生产正在走向消亡。</a:t>
            </a:r>
          </a:p>
          <a:p>
            <a:endParaRPr lang="zh-CN" altLang="zh-CN" dirty="0" smtClean="0"/>
          </a:p>
          <a:p>
            <a:endParaRPr lang="zh-CN"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a:solidFill>
            <a:srgbClr val="002060"/>
          </a:solidFill>
        </p:spPr>
        <p:txBody>
          <a:bodyPr>
            <a:normAutofit fontScale="92500" lnSpcReduction="20000"/>
          </a:bodyPr>
          <a:lstStyle/>
          <a:p>
            <a:r>
              <a:rPr lang="zh-CN" altLang="en-US" dirty="0" smtClean="0">
                <a:solidFill>
                  <a:srgbClr val="FFFF00"/>
                </a:solidFill>
              </a:rPr>
              <a:t>（</a:t>
            </a:r>
            <a:r>
              <a:rPr lang="en-US" altLang="zh-CN" dirty="0" smtClean="0">
                <a:solidFill>
                  <a:srgbClr val="FFFF00"/>
                </a:solidFill>
              </a:rPr>
              <a:t>2</a:t>
            </a:r>
            <a:r>
              <a:rPr lang="zh-CN" altLang="en-US" dirty="0" smtClean="0">
                <a:solidFill>
                  <a:srgbClr val="FFFF00"/>
                </a:solidFill>
              </a:rPr>
              <a:t>）</a:t>
            </a:r>
            <a:r>
              <a:rPr lang="zh-CN" altLang="zh-CN" b="1" dirty="0" smtClean="0">
                <a:solidFill>
                  <a:srgbClr val="FFFF00"/>
                </a:solidFill>
              </a:rPr>
              <a:t>相思诗歌空间生产的残留空间</a:t>
            </a:r>
            <a:endParaRPr lang="en-US" altLang="zh-CN" b="1" dirty="0" smtClean="0">
              <a:solidFill>
                <a:srgbClr val="FFFF00"/>
              </a:solidFill>
            </a:endParaRPr>
          </a:p>
          <a:p>
            <a:r>
              <a:rPr lang="zh-CN" altLang="zh-CN" b="1" dirty="0" smtClean="0">
                <a:solidFill>
                  <a:srgbClr val="FFFF00"/>
                </a:solidFill>
              </a:rPr>
              <a:t>相思诗歌空间正在远离人们的现实生活。相思诗歌的空间生产正在走向消亡。那么，是否能够重构昔日场境使相思诗歌的空间生产复兴呢？相思诗歌的空间生产是否还存在残留的空间？</a:t>
            </a:r>
          </a:p>
          <a:p>
            <a:r>
              <a:rPr lang="zh-CN" altLang="en-US" b="1" dirty="0" smtClean="0">
                <a:solidFill>
                  <a:srgbClr val="FFFF00"/>
                </a:solidFill>
              </a:rPr>
              <a:t>①</a:t>
            </a:r>
            <a:r>
              <a:rPr lang="zh-CN" altLang="zh-CN" b="1" dirty="0" smtClean="0">
                <a:solidFill>
                  <a:srgbClr val="FFFF00"/>
                </a:solidFill>
              </a:rPr>
              <a:t>“昨日重现”是不太可能的。因为人们是不可能放弃现代通讯技术带来的便利的。相反，通讯技术的发展还将进一步削弱相思诗歌的空间生产力。</a:t>
            </a:r>
          </a:p>
          <a:p>
            <a:r>
              <a:rPr lang="zh-CN" altLang="en-US" b="1" dirty="0" smtClean="0">
                <a:solidFill>
                  <a:srgbClr val="FFFF00"/>
                </a:solidFill>
              </a:rPr>
              <a:t>②</a:t>
            </a:r>
            <a:r>
              <a:rPr lang="zh-CN" altLang="zh-CN" b="1" dirty="0" smtClean="0">
                <a:solidFill>
                  <a:srgbClr val="FFFF00"/>
                </a:solidFill>
              </a:rPr>
              <a:t>事实上，信息互动才是人们感情表达的关键。通讯技术落后的时期，异地互动信息受阻，感情不能够很好地表达，才会引起强烈的波动。现在，通讯技术发达，异地互动信息通畅，感情表达可以随时实现，强度减弱。互动信息只要受阻或无法实现，感情就会表达强烈，相思诗歌的空间生产就可能存在。即使彼此面对面互动而信息不能够互动也会引起强烈的感情反应。</a:t>
            </a:r>
            <a:endParaRPr lang="zh-CN" altLang="en-US" b="1" dirty="0">
              <a:solidFill>
                <a:srgbClr val="FFFF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9144000" cy="1417638"/>
          </a:xfrm>
          <a:solidFill>
            <a:srgbClr val="002060"/>
          </a:solidFill>
        </p:spPr>
        <p:txBody>
          <a:bodyPr>
            <a:normAutofit/>
          </a:bodyPr>
          <a:lstStyle/>
          <a:p>
            <a:r>
              <a:rPr lang="en-US" altLang="zh-CN" dirty="0" smtClean="0">
                <a:solidFill>
                  <a:srgbClr val="FFFF00"/>
                </a:solidFill>
              </a:rPr>
              <a:t>5</a:t>
            </a:r>
            <a:r>
              <a:rPr lang="zh-CN" altLang="en-US" dirty="0" smtClean="0">
                <a:solidFill>
                  <a:srgbClr val="FFFF00"/>
                </a:solidFill>
              </a:rPr>
              <a:t>）</a:t>
            </a:r>
            <a:r>
              <a:rPr lang="zh-CN" altLang="zh-CN" sz="4000" b="1" dirty="0" smtClean="0">
                <a:solidFill>
                  <a:srgbClr val="FFFF00"/>
                </a:solidFill>
              </a:rPr>
              <a:t>通讯技术与相思诗歌的未来及相关问题</a:t>
            </a:r>
            <a:endParaRPr lang="zh-CN" altLang="en-US" dirty="0">
              <a:solidFill>
                <a:srgbClr val="FFFF00"/>
              </a:solidFill>
            </a:endParaRPr>
          </a:p>
        </p:txBody>
      </p:sp>
      <p:sp>
        <p:nvSpPr>
          <p:cNvPr id="3" name="内容占位符 2"/>
          <p:cNvSpPr>
            <a:spLocks noGrp="1"/>
          </p:cNvSpPr>
          <p:nvPr>
            <p:ph idx="1"/>
          </p:nvPr>
        </p:nvSpPr>
        <p:spPr>
          <a:xfrm>
            <a:off x="0" y="1412776"/>
            <a:ext cx="9144000" cy="5445224"/>
          </a:xfrm>
          <a:solidFill>
            <a:srgbClr val="002060"/>
          </a:solidFill>
        </p:spPr>
        <p:txBody>
          <a:bodyPr/>
          <a:lstStyle/>
          <a:p>
            <a:r>
              <a:rPr lang="zh-CN" altLang="en-US" b="1" dirty="0" smtClean="0">
                <a:solidFill>
                  <a:srgbClr val="FFFF00"/>
                </a:solidFill>
              </a:rPr>
              <a:t>（</a:t>
            </a:r>
            <a:r>
              <a:rPr lang="en-US" altLang="zh-CN" b="1" dirty="0" smtClean="0">
                <a:solidFill>
                  <a:srgbClr val="FFFF00"/>
                </a:solidFill>
              </a:rPr>
              <a:t>1</a:t>
            </a:r>
            <a:r>
              <a:rPr lang="zh-CN" altLang="en-US" b="1" dirty="0" smtClean="0">
                <a:solidFill>
                  <a:srgbClr val="FFFF00"/>
                </a:solidFill>
              </a:rPr>
              <a:t>）</a:t>
            </a:r>
            <a:r>
              <a:rPr lang="zh-CN" altLang="zh-CN" b="1" dirty="0" smtClean="0">
                <a:solidFill>
                  <a:srgbClr val="FFFF00"/>
                </a:solidFill>
              </a:rPr>
              <a:t>通讯技术的发展在信息载体抽象化方面达到了极限，而在真实化方面还有发展的空间，将进一步朝着面对面互动的方向前进。现在异地互动的可视图像还是平面的，不过，我们可以预测，在不远的将来，异地互动的可视图像将会变成立体的，更有真实感。</a:t>
            </a:r>
            <a:endParaRPr lang="en-US" altLang="zh-CN" b="1" dirty="0" smtClean="0">
              <a:solidFill>
                <a:srgbClr val="FFFF00"/>
              </a:solidFill>
            </a:endParaRPr>
          </a:p>
          <a:p>
            <a:r>
              <a:rPr lang="zh-CN" altLang="en-US" b="1" dirty="0" smtClean="0">
                <a:solidFill>
                  <a:srgbClr val="FFFF00"/>
                </a:solidFill>
              </a:rPr>
              <a:t>（</a:t>
            </a:r>
            <a:r>
              <a:rPr lang="en-US" altLang="zh-CN" b="1" dirty="0" smtClean="0">
                <a:solidFill>
                  <a:srgbClr val="FFFF00"/>
                </a:solidFill>
              </a:rPr>
              <a:t>2</a:t>
            </a:r>
            <a:r>
              <a:rPr lang="zh-CN" altLang="en-US" b="1" dirty="0" smtClean="0">
                <a:solidFill>
                  <a:srgbClr val="FFFF00"/>
                </a:solidFill>
              </a:rPr>
              <a:t>）</a:t>
            </a:r>
            <a:r>
              <a:rPr lang="zh-CN" altLang="zh-CN" b="1" dirty="0" smtClean="0">
                <a:solidFill>
                  <a:srgbClr val="FFFF00"/>
                </a:solidFill>
              </a:rPr>
              <a:t>然而，通讯技术越是发展，越会削弱相思诗歌的空间生产力。相思诗歌空间越是远离人们的现实生活，只残留在某些特殊的空间。</a:t>
            </a:r>
          </a:p>
          <a:p>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8964488" cy="6858000"/>
          </a:xfrm>
          <a:solidFill>
            <a:srgbClr val="002060"/>
          </a:solidFill>
        </p:spPr>
        <p:txBody>
          <a:bodyPr/>
          <a:lstStyle/>
          <a:p>
            <a:r>
              <a:rPr lang="zh-CN" altLang="en-US" b="1" dirty="0" smtClean="0">
                <a:solidFill>
                  <a:srgbClr val="FFFF00"/>
                </a:solidFill>
              </a:rPr>
              <a:t>（</a:t>
            </a:r>
            <a:r>
              <a:rPr lang="en-US" altLang="zh-CN" b="1" dirty="0" smtClean="0">
                <a:solidFill>
                  <a:srgbClr val="FFFF00"/>
                </a:solidFill>
              </a:rPr>
              <a:t>3</a:t>
            </a:r>
            <a:r>
              <a:rPr lang="zh-CN" altLang="en-US" b="1" dirty="0" smtClean="0">
                <a:solidFill>
                  <a:srgbClr val="FFFF00"/>
                </a:solidFill>
              </a:rPr>
              <a:t>）</a:t>
            </a:r>
            <a:r>
              <a:rPr lang="zh-CN" altLang="zh-CN" b="1" dirty="0" smtClean="0">
                <a:solidFill>
                  <a:srgbClr val="FFFF00"/>
                </a:solidFill>
              </a:rPr>
              <a:t>通讯技术不断地朝着真实化的方向发展，是否有一天，除了异地互动的彼此事先知道不是面对面互动以外，异地互动可以凭借通讯技术实现与面对面互动一样的多方位的真实感受？</a:t>
            </a:r>
          </a:p>
          <a:p>
            <a:r>
              <a:rPr lang="zh-CN" altLang="en-US" b="1" dirty="0" smtClean="0">
                <a:solidFill>
                  <a:srgbClr val="FFFF00"/>
                </a:solidFill>
              </a:rPr>
              <a:t>（与柯林斯分析的异同）</a:t>
            </a:r>
            <a:endParaRPr lang="en-US" altLang="zh-CN" b="1" dirty="0" smtClean="0">
              <a:solidFill>
                <a:srgbClr val="FFFF00"/>
              </a:solidFill>
            </a:endParaRPr>
          </a:p>
          <a:p>
            <a:r>
              <a:rPr lang="zh-CN" altLang="en-US" b="1" dirty="0" smtClean="0">
                <a:solidFill>
                  <a:srgbClr val="FFFF00"/>
                </a:solidFill>
              </a:rPr>
              <a:t>（</a:t>
            </a:r>
            <a:r>
              <a:rPr lang="en-US" altLang="zh-CN" b="1" dirty="0" smtClean="0">
                <a:solidFill>
                  <a:srgbClr val="FFFF00"/>
                </a:solidFill>
              </a:rPr>
              <a:t>4</a:t>
            </a:r>
            <a:r>
              <a:rPr lang="zh-CN" altLang="en-US" b="1" dirty="0" smtClean="0">
                <a:solidFill>
                  <a:srgbClr val="FFFF00"/>
                </a:solidFill>
              </a:rPr>
              <a:t>）</a:t>
            </a:r>
            <a:r>
              <a:rPr lang="zh-CN" altLang="zh-CN" b="1" dirty="0" smtClean="0">
                <a:solidFill>
                  <a:srgbClr val="FFFF00"/>
                </a:solidFill>
              </a:rPr>
              <a:t>科技的理性发展正在不断地压缩文艺非理性的创作空间。人类在满足某些方面需要的同时正在毁灭另一些方面的需要。福柯（</a:t>
            </a:r>
            <a:r>
              <a:rPr lang="en-US" altLang="zh-CN" b="1" dirty="0" smtClean="0">
                <a:solidFill>
                  <a:srgbClr val="FFFF00"/>
                </a:solidFill>
              </a:rPr>
              <a:t>2012</a:t>
            </a:r>
            <a:r>
              <a:rPr lang="zh-CN" altLang="zh-CN" b="1" dirty="0" smtClean="0">
                <a:solidFill>
                  <a:srgbClr val="FFFF00"/>
                </a:solidFill>
              </a:rPr>
              <a:t>）认为理性是疯狂的。而吉登斯（</a:t>
            </a:r>
            <a:r>
              <a:rPr lang="en-US" altLang="zh-CN" b="1" dirty="0" smtClean="0">
                <a:solidFill>
                  <a:srgbClr val="FFFF00"/>
                </a:solidFill>
              </a:rPr>
              <a:t>2011</a:t>
            </a:r>
            <a:r>
              <a:rPr lang="zh-CN" altLang="zh-CN" b="1" dirty="0" smtClean="0">
                <a:solidFill>
                  <a:srgbClr val="FFFF00"/>
                </a:solidFill>
              </a:rPr>
              <a:t>）认为这是现代性的后果。然而，这并不是我们想要的。人当诗意地栖息（参见海德格尔，</a:t>
            </a:r>
            <a:r>
              <a:rPr lang="en-US" altLang="zh-CN" b="1" dirty="0" smtClean="0">
                <a:solidFill>
                  <a:srgbClr val="FFFF00"/>
                </a:solidFill>
              </a:rPr>
              <a:t>1995</a:t>
            </a:r>
            <a:r>
              <a:rPr lang="zh-CN" altLang="zh-CN" b="1" dirty="0" smtClean="0">
                <a:solidFill>
                  <a:srgbClr val="FFFF00"/>
                </a:solidFill>
              </a:rPr>
              <a:t>）。问题是如何？</a:t>
            </a:r>
          </a:p>
          <a:p>
            <a:endParaRPr lang="en-US" altLang="zh-CN" dirty="0" smtClean="0"/>
          </a:p>
          <a:p>
            <a:endParaRPr lang="zh-CN"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a:solidFill>
            <a:srgbClr val="002060"/>
          </a:solidFill>
        </p:spPr>
        <p:txBody>
          <a:bodyPr>
            <a:normAutofit lnSpcReduction="10000"/>
          </a:bodyPr>
          <a:lstStyle/>
          <a:p>
            <a:r>
              <a:rPr lang="en-US" altLang="zh-CN" b="1" dirty="0" smtClean="0">
                <a:solidFill>
                  <a:srgbClr val="FFFF00"/>
                </a:solidFill>
              </a:rPr>
              <a:t>4.1.2</a:t>
            </a:r>
            <a:r>
              <a:rPr lang="en-US" altLang="zh-CN" dirty="0" smtClean="0"/>
              <a:t> </a:t>
            </a:r>
            <a:r>
              <a:rPr lang="en-US" altLang="zh-CN" b="1" dirty="0" smtClean="0">
                <a:solidFill>
                  <a:srgbClr val="FFFF00"/>
                </a:solidFill>
              </a:rPr>
              <a:t>with the development of communication technology, the abstraction of the information carrier and the realization of the interaction in different places make people's emotional expression intensity weaken, and the imagination in the process of interacting with each other in different places has also weakened. This makes spatial productivity of missing poetry lag behind the times. The performance is that the quantities of creating contemporary missing poetry decrease, and there is no relevant new things for emotional sustenance and activity ceremony. What’s worse, space of missing poetry produced by the ancient are generally forgotten by people.</a:t>
            </a:r>
            <a:endParaRPr lang="zh-CN" altLang="en-US" b="1" dirty="0">
              <a:solidFill>
                <a:srgbClr val="FFFF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a:solidFill>
            <a:srgbClr val="002060"/>
          </a:solidFill>
        </p:spPr>
        <p:txBody>
          <a:bodyPr/>
          <a:lstStyle/>
          <a:p>
            <a:r>
              <a:rPr lang="en-US" altLang="zh-CN" b="1" dirty="0" smtClean="0">
                <a:solidFill>
                  <a:srgbClr val="FFFF00"/>
                </a:solidFill>
              </a:rPr>
              <a:t>4.2 The residual space of spatial production of missing poetry</a:t>
            </a:r>
            <a:endParaRPr lang="zh-CN" altLang="zh-CN" b="1" dirty="0" smtClean="0">
              <a:solidFill>
                <a:srgbClr val="FFFF00"/>
              </a:solidFill>
            </a:endParaRPr>
          </a:p>
          <a:p>
            <a:r>
              <a:rPr lang="en-US" altLang="zh-CN" b="1" dirty="0" smtClean="0">
                <a:solidFill>
                  <a:srgbClr val="FFFF00"/>
                </a:solidFill>
              </a:rPr>
              <a:t>Is it able to reconstruct the former field to make the spatial production of missing poetry revive? Is there still the remaining space of spatial production of missing poetry?</a:t>
            </a:r>
            <a:endParaRPr lang="zh-CN" altLang="zh-CN" b="1" dirty="0" smtClean="0">
              <a:solidFill>
                <a:srgbClr val="FFFF00"/>
              </a:solidFill>
            </a:endParaRPr>
          </a:p>
          <a:p>
            <a:r>
              <a:rPr lang="en-US" altLang="zh-CN" b="1" dirty="0" smtClean="0">
                <a:solidFill>
                  <a:srgbClr val="FFFF00"/>
                </a:solidFill>
              </a:rPr>
              <a:t>"Yesterday once more" is not possible. Because people cannot give up the convenience of modern communication technology. On the contrary, the development of communication technology will further weaken the spatial production of missing poetry.</a:t>
            </a:r>
            <a:endParaRPr lang="zh-CN" altLang="zh-CN" b="1" dirty="0" smtClean="0">
              <a:solidFill>
                <a:srgbClr val="FFFF00"/>
              </a:solidFill>
            </a:endParaRPr>
          </a:p>
          <a:p>
            <a:pPr>
              <a:buNone/>
            </a:pPr>
            <a:endParaRPr lang="zh-CN"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a:solidFill>
            <a:srgbClr val="002060"/>
          </a:solidFill>
        </p:spPr>
        <p:txBody>
          <a:bodyPr>
            <a:normAutofit lnSpcReduction="10000"/>
          </a:bodyPr>
          <a:lstStyle/>
          <a:p>
            <a:r>
              <a:rPr lang="en-US" altLang="zh-CN" b="1" dirty="0" smtClean="0">
                <a:solidFill>
                  <a:srgbClr val="FFFF00"/>
                </a:solidFill>
              </a:rPr>
              <a:t>In fact, information interaction is the key to people's emotional expression.</a:t>
            </a:r>
          </a:p>
          <a:p>
            <a:r>
              <a:rPr lang="en-US" altLang="zh-CN" b="1" dirty="0" smtClean="0">
                <a:solidFill>
                  <a:srgbClr val="FFFF00"/>
                </a:solidFill>
              </a:rPr>
              <a:t>If the interaction of information is blocked or unable to be realized, the emotion will express strongly, and the spatial production of missing poetry may exist. If the information is not to be able to interact, even each other face-to-face interact, which can also cause a strong emotional response.</a:t>
            </a:r>
          </a:p>
          <a:p>
            <a:r>
              <a:rPr lang="en-US" altLang="zh-CN" b="1" dirty="0" smtClean="0">
                <a:solidFill>
                  <a:srgbClr val="FFFF00"/>
                </a:solidFill>
              </a:rPr>
              <a:t>That people who love each other cannot be together is a typical example of this. First love, how many married people, how many times, call your name in their sleep, making the spouse nervous</a:t>
            </a:r>
            <a:r>
              <a:rPr lang="en-US" altLang="zh-CN" dirty="0" smtClean="0"/>
              <a:t>. </a:t>
            </a:r>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9144000" cy="1417638"/>
          </a:xfrm>
          <a:solidFill>
            <a:srgbClr val="002060"/>
          </a:solidFill>
        </p:spPr>
        <p:txBody>
          <a:bodyPr>
            <a:normAutofit/>
          </a:bodyPr>
          <a:lstStyle/>
          <a:p>
            <a:r>
              <a:rPr lang="en-US" altLang="zh-CN" sz="6600" dirty="0" smtClean="0">
                <a:solidFill>
                  <a:srgbClr val="FFFF00"/>
                </a:solidFill>
              </a:rPr>
              <a:t>Outline</a:t>
            </a:r>
            <a:r>
              <a:rPr lang="zh-CN" altLang="en-US" sz="6600" dirty="0" smtClean="0">
                <a:solidFill>
                  <a:srgbClr val="FFFF00"/>
                </a:solidFill>
              </a:rPr>
              <a:t>（</a:t>
            </a:r>
            <a:r>
              <a:rPr lang="zh-CN" altLang="en-US" sz="6600" b="1" dirty="0" smtClean="0">
                <a:solidFill>
                  <a:srgbClr val="FFFF00"/>
                </a:solidFill>
              </a:rPr>
              <a:t>大纲</a:t>
            </a:r>
            <a:r>
              <a:rPr lang="zh-CN" altLang="en-US" sz="6600" dirty="0" smtClean="0">
                <a:solidFill>
                  <a:srgbClr val="FFFF00"/>
                </a:solidFill>
              </a:rPr>
              <a:t>）</a:t>
            </a:r>
            <a:endParaRPr lang="zh-CN" altLang="en-US" sz="6600" dirty="0">
              <a:solidFill>
                <a:srgbClr val="FFFF00"/>
              </a:solidFill>
            </a:endParaRPr>
          </a:p>
        </p:txBody>
      </p:sp>
      <p:sp>
        <p:nvSpPr>
          <p:cNvPr id="3" name="内容占位符 2"/>
          <p:cNvSpPr>
            <a:spLocks noGrp="1"/>
          </p:cNvSpPr>
          <p:nvPr>
            <p:ph idx="1"/>
          </p:nvPr>
        </p:nvSpPr>
        <p:spPr>
          <a:xfrm>
            <a:off x="0" y="1412776"/>
            <a:ext cx="9144000" cy="5445224"/>
          </a:xfrm>
          <a:solidFill>
            <a:srgbClr val="002060"/>
          </a:solidFill>
          <a:ln>
            <a:solidFill>
              <a:srgbClr val="002060"/>
            </a:solidFill>
          </a:ln>
        </p:spPr>
        <p:txBody>
          <a:bodyPr>
            <a:normAutofit fontScale="92500" lnSpcReduction="20000"/>
          </a:bodyPr>
          <a:lstStyle/>
          <a:p>
            <a:r>
              <a:rPr lang="en-US" altLang="zh-CN" sz="3600" dirty="0" smtClean="0">
                <a:solidFill>
                  <a:srgbClr val="FFFF00"/>
                </a:solidFill>
              </a:rPr>
              <a:t>1</a:t>
            </a:r>
            <a:r>
              <a:rPr lang="zh-CN" altLang="en-US" sz="3600" dirty="0" smtClean="0">
                <a:solidFill>
                  <a:srgbClr val="FFFF00"/>
                </a:solidFill>
              </a:rPr>
              <a:t>）</a:t>
            </a:r>
            <a:r>
              <a:rPr lang="en-US" altLang="zh-CN" sz="3600" dirty="0" smtClean="0">
                <a:solidFill>
                  <a:srgbClr val="FFFF00"/>
                </a:solidFill>
              </a:rPr>
              <a:t>.</a:t>
            </a:r>
            <a:r>
              <a:rPr lang="en-US" altLang="zh-CN" sz="3600" b="1" dirty="0" smtClean="0">
                <a:solidFill>
                  <a:srgbClr val="FFFF00"/>
                </a:solidFill>
              </a:rPr>
              <a:t>Abstract</a:t>
            </a:r>
            <a:r>
              <a:rPr lang="zh-CN" altLang="en-US" sz="3600" b="1" dirty="0" smtClean="0">
                <a:solidFill>
                  <a:srgbClr val="FFFF00"/>
                </a:solidFill>
              </a:rPr>
              <a:t>（摘要）</a:t>
            </a:r>
            <a:endParaRPr lang="en-US" altLang="zh-CN" sz="3600" b="1" dirty="0" smtClean="0">
              <a:solidFill>
                <a:srgbClr val="FFFF00"/>
              </a:solidFill>
            </a:endParaRPr>
          </a:p>
          <a:p>
            <a:r>
              <a:rPr lang="en-US" altLang="zh-CN" sz="3600" dirty="0" smtClean="0">
                <a:solidFill>
                  <a:srgbClr val="FFFF00"/>
                </a:solidFill>
              </a:rPr>
              <a:t>2</a:t>
            </a:r>
            <a:r>
              <a:rPr lang="zh-CN" altLang="en-US" sz="3600" dirty="0" smtClean="0">
                <a:solidFill>
                  <a:srgbClr val="FFFF00"/>
                </a:solidFill>
              </a:rPr>
              <a:t>）</a:t>
            </a:r>
            <a:r>
              <a:rPr lang="en-US" altLang="zh-CN" sz="3600" dirty="0" smtClean="0">
                <a:solidFill>
                  <a:srgbClr val="FFFF00"/>
                </a:solidFill>
              </a:rPr>
              <a:t>.</a:t>
            </a:r>
            <a:r>
              <a:rPr lang="en-US" altLang="zh-CN" sz="3600" b="1" dirty="0" smtClean="0">
                <a:solidFill>
                  <a:srgbClr val="FFFF00"/>
                </a:solidFill>
              </a:rPr>
              <a:t> The development of communication technology</a:t>
            </a:r>
            <a:r>
              <a:rPr lang="zh-CN" altLang="en-US" sz="3600" b="1" dirty="0" smtClean="0">
                <a:solidFill>
                  <a:srgbClr val="FFFF00"/>
                </a:solidFill>
              </a:rPr>
              <a:t>（通讯技术的发展）</a:t>
            </a:r>
            <a:endParaRPr lang="zh-CN" altLang="zh-CN" sz="3600" dirty="0" smtClean="0">
              <a:solidFill>
                <a:srgbClr val="FFFF00"/>
              </a:solidFill>
            </a:endParaRPr>
          </a:p>
          <a:p>
            <a:r>
              <a:rPr lang="en-US" altLang="zh-CN" sz="3600" dirty="0" smtClean="0">
                <a:solidFill>
                  <a:srgbClr val="FFFF00"/>
                </a:solidFill>
              </a:rPr>
              <a:t>3</a:t>
            </a:r>
            <a:r>
              <a:rPr lang="zh-CN" altLang="en-US" sz="3600" dirty="0" smtClean="0">
                <a:solidFill>
                  <a:srgbClr val="FFFF00"/>
                </a:solidFill>
              </a:rPr>
              <a:t>）</a:t>
            </a:r>
            <a:r>
              <a:rPr lang="en-US" altLang="zh-CN" sz="3600" dirty="0" smtClean="0">
                <a:solidFill>
                  <a:srgbClr val="FFFF00"/>
                </a:solidFill>
              </a:rPr>
              <a:t>.</a:t>
            </a:r>
            <a:r>
              <a:rPr lang="en-US" altLang="zh-CN" sz="3600" b="1" dirty="0" smtClean="0">
                <a:solidFill>
                  <a:srgbClr val="FFFF00"/>
                </a:solidFill>
              </a:rPr>
              <a:t> Characteristics of the development of communication technology and the expression of emotion</a:t>
            </a:r>
            <a:r>
              <a:rPr lang="zh-CN" altLang="en-US" sz="3600" b="1" dirty="0" smtClean="0">
                <a:solidFill>
                  <a:srgbClr val="FFFF00"/>
                </a:solidFill>
              </a:rPr>
              <a:t>（通讯技术发展的特点与感情表达）</a:t>
            </a:r>
            <a:endParaRPr lang="zh-CN" altLang="zh-CN" sz="3600" dirty="0" smtClean="0">
              <a:solidFill>
                <a:srgbClr val="FFFF00"/>
              </a:solidFill>
            </a:endParaRPr>
          </a:p>
          <a:p>
            <a:r>
              <a:rPr lang="en-US" altLang="zh-CN" sz="3600" dirty="0" smtClean="0">
                <a:solidFill>
                  <a:srgbClr val="FFFF00"/>
                </a:solidFill>
              </a:rPr>
              <a:t>4</a:t>
            </a:r>
            <a:r>
              <a:rPr lang="zh-CN" altLang="en-US" sz="3600" dirty="0" smtClean="0">
                <a:solidFill>
                  <a:srgbClr val="FFFF00"/>
                </a:solidFill>
              </a:rPr>
              <a:t>）</a:t>
            </a:r>
            <a:r>
              <a:rPr lang="en-US" altLang="zh-CN" sz="3600" dirty="0" smtClean="0">
                <a:solidFill>
                  <a:srgbClr val="FFFF00"/>
                </a:solidFill>
              </a:rPr>
              <a:t>.</a:t>
            </a:r>
            <a:r>
              <a:rPr lang="en-US" altLang="zh-CN" sz="3600" b="1" dirty="0" smtClean="0">
                <a:solidFill>
                  <a:srgbClr val="FFFF00"/>
                </a:solidFill>
              </a:rPr>
              <a:t> The spatial production of missing poetry</a:t>
            </a:r>
            <a:r>
              <a:rPr lang="zh-CN" altLang="en-US" sz="3600" b="1" dirty="0" smtClean="0">
                <a:solidFill>
                  <a:srgbClr val="FFFF00"/>
                </a:solidFill>
              </a:rPr>
              <a:t>（相思诗歌的空间生产）</a:t>
            </a:r>
            <a:endParaRPr lang="zh-CN" altLang="zh-CN" sz="3600" dirty="0" smtClean="0">
              <a:solidFill>
                <a:srgbClr val="FFFF00"/>
              </a:solidFill>
            </a:endParaRPr>
          </a:p>
          <a:p>
            <a:r>
              <a:rPr lang="en-US" altLang="zh-CN" sz="3600" b="1" dirty="0" smtClean="0">
                <a:solidFill>
                  <a:srgbClr val="FFFF00"/>
                </a:solidFill>
              </a:rPr>
              <a:t>5</a:t>
            </a:r>
            <a:r>
              <a:rPr lang="zh-CN" altLang="en-US" sz="3600" b="1" dirty="0" smtClean="0">
                <a:solidFill>
                  <a:srgbClr val="FFFF00"/>
                </a:solidFill>
              </a:rPr>
              <a:t>）</a:t>
            </a:r>
            <a:r>
              <a:rPr lang="en-US" altLang="zh-CN" sz="3600" b="1" dirty="0" smtClean="0">
                <a:solidFill>
                  <a:srgbClr val="FFFF00"/>
                </a:solidFill>
              </a:rPr>
              <a:t>.The future of communication technology and missing poetry and related issues</a:t>
            </a:r>
            <a:r>
              <a:rPr lang="zh-CN" altLang="en-US" sz="3600" b="1" dirty="0" smtClean="0">
                <a:solidFill>
                  <a:srgbClr val="FFFF00"/>
                </a:solidFill>
              </a:rPr>
              <a:t>（通讯技术与相思诗歌的未来及相关问题）</a:t>
            </a:r>
            <a:endParaRPr lang="zh-CN" altLang="zh-CN" sz="3600" dirty="0" smtClean="0">
              <a:solidFill>
                <a:srgbClr val="FFFF00"/>
              </a:solidFill>
            </a:endParaRPr>
          </a:p>
          <a:p>
            <a:pPr>
              <a:buNone/>
            </a:pPr>
            <a:endParaRPr lang="zh-CN"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9144000" cy="1412776"/>
          </a:xfrm>
          <a:solidFill>
            <a:srgbClr val="002060"/>
          </a:solidFill>
        </p:spPr>
        <p:txBody>
          <a:bodyPr>
            <a:normAutofit fontScale="90000"/>
          </a:bodyPr>
          <a:lstStyle/>
          <a:p>
            <a:r>
              <a:rPr lang="en-US" altLang="zh-CN" sz="4000" b="1" dirty="0" smtClean="0">
                <a:solidFill>
                  <a:srgbClr val="FFFF00"/>
                </a:solidFill>
              </a:rPr>
              <a:t/>
            </a:r>
            <a:br>
              <a:rPr lang="en-US" altLang="zh-CN" sz="4000" b="1" dirty="0" smtClean="0">
                <a:solidFill>
                  <a:srgbClr val="FFFF00"/>
                </a:solidFill>
              </a:rPr>
            </a:br>
            <a:r>
              <a:rPr lang="en-US" altLang="zh-CN" sz="4000" b="1" dirty="0" smtClean="0">
                <a:solidFill>
                  <a:srgbClr val="FFFF00"/>
                </a:solidFill>
              </a:rPr>
              <a:t>5.The future of communication technology and missing poetry and related issues</a:t>
            </a:r>
            <a:r>
              <a:rPr lang="zh-CN" altLang="zh-CN" dirty="0" smtClean="0">
                <a:solidFill>
                  <a:srgbClr val="FFFF00"/>
                </a:solidFill>
              </a:rPr>
              <a:t/>
            </a:r>
            <a:br>
              <a:rPr lang="zh-CN" altLang="zh-CN" dirty="0" smtClean="0">
                <a:solidFill>
                  <a:srgbClr val="FFFF00"/>
                </a:solidFill>
              </a:rPr>
            </a:br>
            <a:endParaRPr lang="zh-CN" altLang="en-US" dirty="0"/>
          </a:p>
        </p:txBody>
      </p:sp>
      <p:sp>
        <p:nvSpPr>
          <p:cNvPr id="3" name="内容占位符 2"/>
          <p:cNvSpPr>
            <a:spLocks noGrp="1"/>
          </p:cNvSpPr>
          <p:nvPr>
            <p:ph idx="1"/>
          </p:nvPr>
        </p:nvSpPr>
        <p:spPr>
          <a:xfrm>
            <a:off x="0" y="1412776"/>
            <a:ext cx="9144000" cy="5445224"/>
          </a:xfrm>
          <a:solidFill>
            <a:srgbClr val="002060"/>
          </a:solidFill>
        </p:spPr>
        <p:txBody>
          <a:bodyPr>
            <a:normAutofit fontScale="92500" lnSpcReduction="10000"/>
          </a:bodyPr>
          <a:lstStyle/>
          <a:p>
            <a:r>
              <a:rPr lang="en-US" altLang="zh-CN" b="1" dirty="0" smtClean="0">
                <a:solidFill>
                  <a:srgbClr val="FFFF00"/>
                </a:solidFill>
              </a:rPr>
              <a:t>5.1 The development of communication technology has reached the limit in the field of abstraction of information carrier, and there is still room for development in the aspect of realization, and will move forward in the direction of the face-to-face interaction. we can predict that these images will become three-dimensional in the near future, more realistic.</a:t>
            </a:r>
          </a:p>
          <a:p>
            <a:r>
              <a:rPr lang="en-US" altLang="zh-CN" b="1" dirty="0" smtClean="0">
                <a:solidFill>
                  <a:srgbClr val="FFFF00"/>
                </a:solidFill>
              </a:rPr>
              <a:t>Like the act inside "Star Wars", when remote interacting, the other’s three-dimensional image will appear in front of him or her once Jedi Knight just presses the button. </a:t>
            </a:r>
          </a:p>
          <a:p>
            <a:pPr>
              <a:buNone/>
            </a:pPr>
            <a:endParaRPr lang="zh-CN"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a:solidFill>
            <a:srgbClr val="002060"/>
          </a:solidFill>
        </p:spPr>
        <p:txBody>
          <a:bodyPr/>
          <a:lstStyle/>
          <a:p>
            <a:r>
              <a:rPr lang="en-US" altLang="zh-CN" b="1" dirty="0" smtClean="0">
                <a:solidFill>
                  <a:srgbClr val="FFFF00"/>
                </a:solidFill>
              </a:rPr>
              <a:t>5.2  However, the more development of communication technology, the more will weaken the spatial production of missing poetry. And the space of missing poetry will be more far away from people's real life, only left in some special space.</a:t>
            </a:r>
          </a:p>
          <a:p>
            <a:r>
              <a:rPr lang="en-US" altLang="zh-CN" b="1" dirty="0" smtClean="0">
                <a:solidFill>
                  <a:srgbClr val="FFFF00"/>
                </a:solidFill>
              </a:rPr>
              <a:t>5.3 The communication technology develop constantly toward the direction of realization, whether there is a day, except each other knows in advance it is not the face-to-face interaction, and mediated interaction can make people acquire feelings as many as the face-to-face interaction?</a:t>
            </a:r>
            <a:endParaRPr lang="zh-CN" altLang="zh-CN" b="1" dirty="0" smtClean="0">
              <a:solidFill>
                <a:srgbClr val="FFFF00"/>
              </a:solidFill>
            </a:endParaRPr>
          </a:p>
          <a:p>
            <a:pPr>
              <a:buNone/>
            </a:pPr>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a:solidFill>
            <a:srgbClr val="002060"/>
          </a:solidFill>
        </p:spPr>
        <p:txBody>
          <a:bodyPr/>
          <a:lstStyle/>
          <a:p>
            <a:r>
              <a:rPr lang="en-US" altLang="zh-CN" sz="4000" b="1" dirty="0" smtClean="0">
                <a:solidFill>
                  <a:srgbClr val="FFFF00"/>
                </a:solidFill>
              </a:rPr>
              <a:t>5.4 The rational development of science and technology is constantly compressing the irrational creative space of art. Human beings are to meet certain needs and to destroy others. Foucault (1988) reputes that reason is crazy. And </a:t>
            </a:r>
            <a:r>
              <a:rPr lang="en-US" altLang="zh-CN" sz="4000" b="1" dirty="0" err="1" smtClean="0">
                <a:solidFill>
                  <a:srgbClr val="FFFF00"/>
                </a:solidFill>
              </a:rPr>
              <a:t>Giddens</a:t>
            </a:r>
            <a:r>
              <a:rPr lang="en-US" altLang="zh-CN" sz="4000" b="1" dirty="0" smtClean="0">
                <a:solidFill>
                  <a:srgbClr val="FFFF00"/>
                </a:solidFill>
              </a:rPr>
              <a:t> (1991) thinks that this is a consequence of modernity. However, this is not what we want. People should live poetically (see Heidegger, 1995). The question is how?</a:t>
            </a:r>
            <a:endParaRPr lang="zh-CN" altLang="zh-CN" sz="4000" b="1" dirty="0" smtClean="0">
              <a:solidFill>
                <a:srgbClr val="FFFF00"/>
              </a:solidFill>
            </a:endParaRPr>
          </a:p>
          <a:p>
            <a:endParaRPr lang="zh-CN"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a:solidFill>
            <a:srgbClr val="002060"/>
          </a:solidFill>
        </p:spPr>
        <p:txBody>
          <a:bodyPr/>
          <a:lstStyle/>
          <a:p>
            <a:pPr algn="ctr">
              <a:buNone/>
            </a:pPr>
            <a:endParaRPr lang="en-US" altLang="zh-CN" dirty="0" smtClean="0"/>
          </a:p>
          <a:p>
            <a:pPr algn="ctr">
              <a:buNone/>
            </a:pPr>
            <a:endParaRPr lang="en-US" altLang="zh-CN" dirty="0" smtClean="0"/>
          </a:p>
          <a:p>
            <a:pPr algn="ctr">
              <a:buNone/>
            </a:pPr>
            <a:endParaRPr lang="en-US" altLang="zh-CN" dirty="0" smtClean="0"/>
          </a:p>
          <a:p>
            <a:pPr algn="ctr">
              <a:buNone/>
            </a:pPr>
            <a:endParaRPr lang="en-US" altLang="zh-CN" dirty="0" smtClean="0"/>
          </a:p>
          <a:p>
            <a:pPr algn="ctr">
              <a:buNone/>
            </a:pPr>
            <a:r>
              <a:rPr lang="en-US" altLang="zh-CN" sz="9600" dirty="0" smtClean="0">
                <a:solidFill>
                  <a:srgbClr val="FFFF00"/>
                </a:solidFill>
              </a:rPr>
              <a:t>Thank you !</a:t>
            </a:r>
            <a:endParaRPr lang="zh-CN" altLang="en-US" sz="9600" dirty="0">
              <a:solidFill>
                <a:srgbClr val="FFFF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a:solidFill>
            <a:srgbClr val="002060"/>
          </a:solidFill>
        </p:spPr>
        <p:txBody>
          <a:bodyPr>
            <a:normAutofit lnSpcReduction="10000"/>
          </a:bodyPr>
          <a:lstStyle/>
          <a:p>
            <a:r>
              <a:rPr lang="en-US" altLang="zh-CN" dirty="0" smtClean="0">
                <a:solidFill>
                  <a:srgbClr val="FFFF00"/>
                </a:solidFill>
              </a:rPr>
              <a:t>1</a:t>
            </a:r>
            <a:r>
              <a:rPr lang="zh-CN" altLang="en-US" dirty="0" smtClean="0">
                <a:solidFill>
                  <a:srgbClr val="FFFF00"/>
                </a:solidFill>
              </a:rPr>
              <a:t>）</a:t>
            </a:r>
            <a:r>
              <a:rPr lang="en-US" altLang="zh-CN" dirty="0" smtClean="0">
                <a:solidFill>
                  <a:srgbClr val="FFFF00"/>
                </a:solidFill>
              </a:rPr>
              <a:t>.</a:t>
            </a:r>
            <a:r>
              <a:rPr lang="en-US" altLang="zh-CN" b="1" dirty="0" smtClean="0">
                <a:solidFill>
                  <a:srgbClr val="FFFF00"/>
                </a:solidFill>
              </a:rPr>
              <a:t>Abstract:</a:t>
            </a:r>
            <a:r>
              <a:rPr lang="en-US" altLang="zh-CN" dirty="0" smtClean="0">
                <a:solidFill>
                  <a:srgbClr val="FFFF00"/>
                </a:solidFill>
              </a:rPr>
              <a:t>The development of communication technology is to better meet the needs of mediated interaction. Its direction is the face-to-face interaction, showing the characteristics of the development of the abstraction of the communicative information carrier, the realization of mediated interaction. The characteristics of the development of communication technology make the intensity of emotional expression become weaker in the aspects of parting, mediated interaction and reunion, and the realization also compresses imagination space of mediated interaction. Changes in the expression of feelings and imagination affect the spatial production of poetry of missing theme.</a:t>
            </a:r>
            <a:endParaRPr lang="en-US" altLang="zh-CN" b="1" dirty="0" smtClean="0">
              <a:solidFill>
                <a:srgbClr val="FFFF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a:solidFill>
            <a:srgbClr val="002060"/>
          </a:solidFill>
        </p:spPr>
        <p:txBody>
          <a:bodyPr/>
          <a:lstStyle/>
          <a:p>
            <a:r>
              <a:rPr lang="en-US" altLang="zh-CN" sz="4400" b="1" dirty="0" smtClean="0">
                <a:solidFill>
                  <a:srgbClr val="FFFF00"/>
                </a:solidFill>
              </a:rPr>
              <a:t>1</a:t>
            </a:r>
            <a:r>
              <a:rPr lang="zh-CN" altLang="en-US" sz="4400" b="1" dirty="0" smtClean="0">
                <a:solidFill>
                  <a:srgbClr val="FFFF00"/>
                </a:solidFill>
              </a:rPr>
              <a:t>）摘要</a:t>
            </a:r>
            <a:r>
              <a:rPr lang="zh-CN" altLang="en-US" dirty="0" smtClean="0">
                <a:solidFill>
                  <a:srgbClr val="FFFF00"/>
                </a:solidFill>
              </a:rPr>
              <a:t>：</a:t>
            </a:r>
            <a:r>
              <a:rPr lang="zh-CN" altLang="zh-CN" sz="4000" b="1" dirty="0" smtClean="0">
                <a:solidFill>
                  <a:srgbClr val="FFFF00"/>
                </a:solidFill>
              </a:rPr>
              <a:t>通讯技术的发展是为了不断地更好地满足人们异地互动的需要。其发展方向是面对面互动，呈现出通讯信息载体的抽象化，异地互动场境的真实化的发展特点。通讯技术发展的特点使离别、异地互动和重逢的感情表达强度减弱，而真实化还压缩了异地互动的想象空间。感情表达与想象力的变化影响了相思主题诗歌的空间生产。</a:t>
            </a:r>
            <a:endParaRPr lang="zh-CN" altLang="en-US" sz="4000" b="1" dirty="0">
              <a:solidFill>
                <a:srgbClr val="FFFF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9144000" cy="1417638"/>
          </a:xfrm>
          <a:solidFill>
            <a:srgbClr val="002060"/>
          </a:solidFill>
        </p:spPr>
        <p:txBody>
          <a:bodyPr>
            <a:normAutofit fontScale="90000"/>
          </a:bodyPr>
          <a:lstStyle/>
          <a:p>
            <a:r>
              <a:rPr lang="en-US" altLang="zh-CN" dirty="0" smtClean="0">
                <a:solidFill>
                  <a:srgbClr val="FFFF00"/>
                </a:solidFill>
              </a:rPr>
              <a:t/>
            </a:r>
            <a:br>
              <a:rPr lang="en-US" altLang="zh-CN" dirty="0" smtClean="0">
                <a:solidFill>
                  <a:srgbClr val="FFFF00"/>
                </a:solidFill>
              </a:rPr>
            </a:br>
            <a:r>
              <a:rPr lang="en-US" altLang="zh-CN" dirty="0" smtClean="0">
                <a:solidFill>
                  <a:srgbClr val="FFFF00"/>
                </a:solidFill>
              </a:rPr>
              <a:t>2</a:t>
            </a:r>
            <a:r>
              <a:rPr lang="zh-CN" altLang="en-US" dirty="0" smtClean="0">
                <a:solidFill>
                  <a:srgbClr val="FFFF00"/>
                </a:solidFill>
              </a:rPr>
              <a:t>）</a:t>
            </a:r>
            <a:r>
              <a:rPr lang="en-US" altLang="zh-CN" dirty="0" smtClean="0">
                <a:solidFill>
                  <a:srgbClr val="FFFF00"/>
                </a:solidFill>
              </a:rPr>
              <a:t>.</a:t>
            </a:r>
            <a:r>
              <a:rPr lang="en-US" altLang="zh-CN" b="1" dirty="0" smtClean="0">
                <a:solidFill>
                  <a:srgbClr val="FFFF00"/>
                </a:solidFill>
              </a:rPr>
              <a:t> The development of communication technology</a:t>
            </a:r>
            <a:r>
              <a:rPr lang="zh-CN" altLang="zh-CN" dirty="0" smtClean="0">
                <a:solidFill>
                  <a:srgbClr val="FFFF00"/>
                </a:solidFill>
              </a:rPr>
              <a:t/>
            </a:r>
            <a:br>
              <a:rPr lang="zh-CN" altLang="zh-CN" dirty="0" smtClean="0">
                <a:solidFill>
                  <a:srgbClr val="FFFF00"/>
                </a:solidFill>
              </a:rPr>
            </a:br>
            <a:endParaRPr lang="zh-CN" altLang="en-US" dirty="0"/>
          </a:p>
        </p:txBody>
      </p:sp>
      <p:sp>
        <p:nvSpPr>
          <p:cNvPr id="3" name="内容占位符 2"/>
          <p:cNvSpPr>
            <a:spLocks noGrp="1"/>
          </p:cNvSpPr>
          <p:nvPr>
            <p:ph idx="1"/>
          </p:nvPr>
        </p:nvSpPr>
        <p:spPr>
          <a:xfrm>
            <a:off x="0" y="1412776"/>
            <a:ext cx="9144000" cy="5445224"/>
          </a:xfrm>
          <a:solidFill>
            <a:srgbClr val="002060"/>
          </a:solidFill>
        </p:spPr>
        <p:txBody>
          <a:bodyPr>
            <a:normAutofit/>
          </a:bodyPr>
          <a:lstStyle/>
          <a:p>
            <a:r>
              <a:rPr lang="en-US" altLang="zh-CN" sz="3600" b="1" dirty="0" smtClean="0">
                <a:solidFill>
                  <a:srgbClr val="FFFF00"/>
                </a:solidFill>
              </a:rPr>
              <a:t>From letters to mobile phone, analyzing the replacement process of the invention of communication tools, will find that the development of communication technology has the following characteristics:</a:t>
            </a:r>
          </a:p>
          <a:p>
            <a:r>
              <a:rPr lang="en-US" altLang="zh-CN" sz="3600" b="1" dirty="0" smtClean="0">
                <a:solidFill>
                  <a:srgbClr val="FFFF00"/>
                </a:solidFill>
              </a:rPr>
              <a:t>2.1 the abstraction of the communicative information carrier: from the concrete pen and ink into the abstract light and electricity; </a:t>
            </a:r>
          </a:p>
          <a:p>
            <a:r>
              <a:rPr lang="en-US" altLang="zh-CN" sz="3600" b="1" dirty="0" smtClean="0">
                <a:solidFill>
                  <a:srgbClr val="FFFF00"/>
                </a:solidFill>
              </a:rPr>
              <a:t>2.2. the realization of mediated interaction</a:t>
            </a:r>
            <a:r>
              <a:rPr lang="en-US" altLang="zh-CN" sz="3600" b="1" dirty="0" smtClean="0"/>
              <a:t>. </a:t>
            </a:r>
            <a:endParaRPr lang="zh-CN" altLang="en-US" sz="36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9144000" cy="1417638"/>
          </a:xfrm>
          <a:solidFill>
            <a:srgbClr val="002060"/>
          </a:solidFill>
        </p:spPr>
        <p:txBody>
          <a:bodyPr/>
          <a:lstStyle/>
          <a:p>
            <a:r>
              <a:rPr lang="en-US" altLang="zh-CN" b="1" dirty="0" smtClean="0">
                <a:solidFill>
                  <a:srgbClr val="FFFF00"/>
                </a:solidFill>
              </a:rPr>
              <a:t>2</a:t>
            </a:r>
            <a:r>
              <a:rPr lang="zh-CN" altLang="en-US" b="1" dirty="0" smtClean="0">
                <a:solidFill>
                  <a:srgbClr val="FFFF00"/>
                </a:solidFill>
              </a:rPr>
              <a:t>）</a:t>
            </a:r>
            <a:r>
              <a:rPr lang="zh-CN" altLang="zh-CN" b="1" dirty="0" smtClean="0">
                <a:solidFill>
                  <a:srgbClr val="FFFF00"/>
                </a:solidFill>
              </a:rPr>
              <a:t>通讯技术的发展</a:t>
            </a:r>
            <a:endParaRPr lang="zh-CN" altLang="en-US" b="1" dirty="0">
              <a:solidFill>
                <a:srgbClr val="FFFF00"/>
              </a:solidFill>
            </a:endParaRPr>
          </a:p>
        </p:txBody>
      </p:sp>
      <p:sp>
        <p:nvSpPr>
          <p:cNvPr id="3" name="内容占位符 2"/>
          <p:cNvSpPr>
            <a:spLocks noGrp="1"/>
          </p:cNvSpPr>
          <p:nvPr>
            <p:ph idx="1"/>
          </p:nvPr>
        </p:nvSpPr>
        <p:spPr>
          <a:xfrm>
            <a:off x="0" y="1412776"/>
            <a:ext cx="9144000" cy="5256584"/>
          </a:xfrm>
          <a:solidFill>
            <a:srgbClr val="002060"/>
          </a:solidFill>
        </p:spPr>
        <p:txBody>
          <a:bodyPr/>
          <a:lstStyle/>
          <a:p>
            <a:pPr>
              <a:buNone/>
            </a:pPr>
            <a:r>
              <a:rPr lang="en-US" altLang="zh-CN" sz="3600" b="1" dirty="0" smtClean="0"/>
              <a:t>   </a:t>
            </a:r>
            <a:r>
              <a:rPr lang="zh-CN" altLang="zh-CN" sz="3600" b="1" dirty="0" smtClean="0">
                <a:solidFill>
                  <a:srgbClr val="FFFF00"/>
                </a:solidFill>
              </a:rPr>
              <a:t>分析通讯的发明工具从书信到手机的更替过程会发现通讯技术的发展有如下特点：一方面，通讯的信息载体抽象化。从具体的笔和墨变成了抽象的光和电。另一方面，异地互动的场境真实化。</a:t>
            </a:r>
            <a:endParaRPr lang="en-US" altLang="zh-CN" sz="3600" b="1" dirty="0" smtClean="0">
              <a:solidFill>
                <a:srgbClr val="FFFF00"/>
              </a:solidFill>
            </a:endParaRPr>
          </a:p>
          <a:p>
            <a:pPr>
              <a:buNone/>
            </a:pPr>
            <a:r>
              <a:rPr lang="en-US" altLang="zh-CN" sz="3600" b="1" dirty="0" smtClean="0">
                <a:solidFill>
                  <a:srgbClr val="FFFF00"/>
                </a:solidFill>
              </a:rPr>
              <a:t>   </a:t>
            </a:r>
            <a:r>
              <a:rPr lang="zh-CN" altLang="zh-CN" sz="3600" b="1" dirty="0" smtClean="0">
                <a:solidFill>
                  <a:srgbClr val="FFFF00"/>
                </a:solidFill>
              </a:rPr>
              <a:t>通讯技术的发展呈现出通讯信息载体的抽象化，异地互动场境的真实化的特点。这表明其发展方向是面对面互动。</a:t>
            </a:r>
          </a:p>
          <a:p>
            <a:pPr>
              <a:buNone/>
            </a:pPr>
            <a:endParaRPr lang="zh-CN"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a:solidFill>
            <a:srgbClr val="002060"/>
          </a:solidFill>
        </p:spPr>
        <p:txBody>
          <a:bodyPr/>
          <a:lstStyle/>
          <a:p>
            <a:r>
              <a:rPr lang="en-US" altLang="zh-CN" b="1" dirty="0" smtClean="0">
                <a:solidFill>
                  <a:srgbClr val="FFFF00"/>
                </a:solidFill>
              </a:rPr>
              <a:t>2.2.1 First, writing a letter to interact with information in different places has a significant lag, and later using the light and electricity as the information carrier for remote interaction, the speed of mediated interaction has reached the limit in the macroscopic world, almost realized the synchronic.</a:t>
            </a:r>
          </a:p>
          <a:p>
            <a:r>
              <a:rPr lang="en-US" altLang="zh-CN" b="1" dirty="0" smtClean="0">
                <a:solidFill>
                  <a:srgbClr val="FFFF00"/>
                </a:solidFill>
              </a:rPr>
              <a:t>2.2.2 Secondly, mediated interaction, from original knowing each other through words to later hearing each other voices, seeing each other's images, is to shorten the psychological distance. </a:t>
            </a:r>
          </a:p>
          <a:p>
            <a:r>
              <a:rPr lang="en-US" altLang="zh-CN" b="1" dirty="0" smtClean="0">
                <a:solidFill>
                  <a:srgbClr val="FFFF00"/>
                </a:solidFill>
              </a:rPr>
              <a:t>2.2.3</a:t>
            </a:r>
            <a:r>
              <a:rPr lang="zh-CN" altLang="en-US" b="1" dirty="0" smtClean="0">
                <a:solidFill>
                  <a:srgbClr val="FFFF00"/>
                </a:solidFill>
              </a:rPr>
              <a:t> </a:t>
            </a:r>
            <a:r>
              <a:rPr lang="en-US" altLang="zh-CN" b="1" dirty="0" smtClean="0">
                <a:solidFill>
                  <a:srgbClr val="FFFF00"/>
                </a:solidFill>
              </a:rPr>
              <a:t>Finally, the sensory ways of mediated interaction become more.</a:t>
            </a:r>
            <a:endParaRPr lang="zh-CN" altLang="zh-CN" b="1" dirty="0" smtClean="0">
              <a:solidFill>
                <a:srgbClr val="FFFF00"/>
              </a:solidFill>
            </a:endParaRPr>
          </a:p>
          <a:p>
            <a:endParaRPr lang="zh-CN"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9144000" cy="1417638"/>
          </a:xfrm>
          <a:solidFill>
            <a:srgbClr val="002060"/>
          </a:solidFill>
        </p:spPr>
        <p:txBody>
          <a:bodyPr>
            <a:normAutofit fontScale="90000"/>
          </a:bodyPr>
          <a:lstStyle/>
          <a:p>
            <a:pPr algn="l"/>
            <a:r>
              <a:rPr lang="en-US" altLang="zh-CN" sz="4000" dirty="0" smtClean="0">
                <a:solidFill>
                  <a:srgbClr val="FFFF00"/>
                </a:solidFill>
              </a:rPr>
              <a:t/>
            </a:r>
            <a:br>
              <a:rPr lang="en-US" altLang="zh-CN" sz="4000" dirty="0" smtClean="0">
                <a:solidFill>
                  <a:srgbClr val="FFFF00"/>
                </a:solidFill>
              </a:rPr>
            </a:br>
            <a:r>
              <a:rPr lang="en-US" altLang="zh-CN" sz="3600" dirty="0" smtClean="0">
                <a:solidFill>
                  <a:srgbClr val="FFFF00"/>
                </a:solidFill>
              </a:rPr>
              <a:t>3.</a:t>
            </a:r>
            <a:r>
              <a:rPr lang="en-US" altLang="zh-CN" sz="3600" b="1" dirty="0" smtClean="0">
                <a:solidFill>
                  <a:srgbClr val="FFFF00"/>
                </a:solidFill>
              </a:rPr>
              <a:t> Characteristics of the development of communication technology and the expression of emotion</a:t>
            </a:r>
            <a:r>
              <a:rPr lang="zh-CN" altLang="zh-CN" dirty="0" smtClean="0">
                <a:solidFill>
                  <a:srgbClr val="FFFF00"/>
                </a:solidFill>
              </a:rPr>
              <a:t/>
            </a:r>
            <a:br>
              <a:rPr lang="zh-CN" altLang="zh-CN" dirty="0" smtClean="0">
                <a:solidFill>
                  <a:srgbClr val="FFFF00"/>
                </a:solidFill>
              </a:rPr>
            </a:br>
            <a:endParaRPr lang="zh-CN" altLang="en-US" dirty="0"/>
          </a:p>
        </p:txBody>
      </p:sp>
      <p:sp>
        <p:nvSpPr>
          <p:cNvPr id="3" name="内容占位符 2"/>
          <p:cNvSpPr>
            <a:spLocks noGrp="1"/>
          </p:cNvSpPr>
          <p:nvPr>
            <p:ph idx="1"/>
          </p:nvPr>
        </p:nvSpPr>
        <p:spPr>
          <a:xfrm>
            <a:off x="0" y="1412776"/>
            <a:ext cx="9144000" cy="5445224"/>
          </a:xfrm>
          <a:solidFill>
            <a:srgbClr val="002060"/>
          </a:solidFill>
        </p:spPr>
        <p:txBody>
          <a:bodyPr>
            <a:normAutofit lnSpcReduction="10000"/>
          </a:bodyPr>
          <a:lstStyle/>
          <a:p>
            <a:r>
              <a:rPr lang="en-US" altLang="zh-CN" b="1" dirty="0" smtClean="0">
                <a:solidFill>
                  <a:srgbClr val="FFFF00"/>
                </a:solidFill>
              </a:rPr>
              <a:t>Characteristics of the development of communication technology impact on expression of emotion about parting, mediated interaction and reunion, and the realization also compress imagination space of mediated interaction.</a:t>
            </a:r>
            <a:endParaRPr lang="zh-CN" altLang="zh-CN" b="1" dirty="0" smtClean="0">
              <a:solidFill>
                <a:srgbClr val="FFFF00"/>
              </a:solidFill>
            </a:endParaRPr>
          </a:p>
          <a:p>
            <a:r>
              <a:rPr lang="en-US" altLang="zh-CN" b="1" dirty="0" smtClean="0">
                <a:solidFill>
                  <a:srgbClr val="FFFF00"/>
                </a:solidFill>
              </a:rPr>
              <a:t>3.1 First, the realization compress imagination space of mediated interaction, even solidified on the electronic tablet.</a:t>
            </a:r>
          </a:p>
          <a:p>
            <a:r>
              <a:rPr lang="en-US" altLang="zh-CN" b="1" dirty="0" smtClean="0">
                <a:solidFill>
                  <a:srgbClr val="FFFF00"/>
                </a:solidFill>
              </a:rPr>
              <a:t>3.2 In addition, the abstraction and realization is in different way to influence the emotional expression of mediated interaction. </a:t>
            </a:r>
            <a:endParaRPr lang="zh-CN" altLang="en-US" b="1" dirty="0">
              <a:solidFill>
                <a:srgbClr val="FFFF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9144000" cy="1417638"/>
          </a:xfrm>
          <a:solidFill>
            <a:srgbClr val="002060"/>
          </a:solidFill>
        </p:spPr>
        <p:txBody>
          <a:bodyPr/>
          <a:lstStyle/>
          <a:p>
            <a:r>
              <a:rPr lang="en-US" altLang="zh-CN" dirty="0" smtClean="0">
                <a:solidFill>
                  <a:srgbClr val="FFFF00"/>
                </a:solidFill>
              </a:rPr>
              <a:t>3</a:t>
            </a:r>
            <a:r>
              <a:rPr lang="zh-CN" altLang="en-US" dirty="0" smtClean="0">
                <a:solidFill>
                  <a:srgbClr val="FFFF00"/>
                </a:solidFill>
              </a:rPr>
              <a:t>）</a:t>
            </a:r>
            <a:r>
              <a:rPr lang="zh-CN" altLang="zh-CN" b="1" dirty="0" smtClean="0">
                <a:solidFill>
                  <a:srgbClr val="FFFF00"/>
                </a:solidFill>
              </a:rPr>
              <a:t>通讯技术的发展特点与感情表达</a:t>
            </a:r>
            <a:endParaRPr lang="zh-CN" altLang="en-US" dirty="0">
              <a:solidFill>
                <a:srgbClr val="FFFF00"/>
              </a:solidFill>
            </a:endParaRPr>
          </a:p>
        </p:txBody>
      </p:sp>
      <p:sp>
        <p:nvSpPr>
          <p:cNvPr id="3" name="内容占位符 2"/>
          <p:cNvSpPr>
            <a:spLocks noGrp="1"/>
          </p:cNvSpPr>
          <p:nvPr>
            <p:ph idx="1"/>
          </p:nvPr>
        </p:nvSpPr>
        <p:spPr>
          <a:xfrm>
            <a:off x="0" y="1412776"/>
            <a:ext cx="9144000" cy="5445224"/>
          </a:xfrm>
          <a:solidFill>
            <a:srgbClr val="002060"/>
          </a:solidFill>
        </p:spPr>
        <p:txBody>
          <a:bodyPr/>
          <a:lstStyle/>
          <a:p>
            <a:r>
              <a:rPr lang="zh-CN" altLang="zh-CN" b="1" dirty="0" smtClean="0">
                <a:solidFill>
                  <a:srgbClr val="FFFF00"/>
                </a:solidFill>
              </a:rPr>
              <a:t>通讯技术的发展特点影响了离别、异地互动、重逢时的感情表达以及异地互动感情表达时伴随的想象力。</a:t>
            </a:r>
          </a:p>
          <a:p>
            <a:r>
              <a:rPr lang="zh-CN" altLang="en-US" b="1" dirty="0" smtClean="0">
                <a:solidFill>
                  <a:srgbClr val="FFFF00"/>
                </a:solidFill>
              </a:rPr>
              <a:t>（</a:t>
            </a:r>
            <a:r>
              <a:rPr lang="en-US" altLang="zh-CN" b="1" dirty="0" smtClean="0">
                <a:solidFill>
                  <a:srgbClr val="FFFF00"/>
                </a:solidFill>
              </a:rPr>
              <a:t>1</a:t>
            </a:r>
            <a:r>
              <a:rPr lang="zh-CN" altLang="en-US" b="1" dirty="0" smtClean="0">
                <a:solidFill>
                  <a:srgbClr val="FFFF00"/>
                </a:solidFill>
              </a:rPr>
              <a:t>）</a:t>
            </a:r>
            <a:r>
              <a:rPr lang="zh-CN" altLang="zh-CN" b="1" dirty="0" smtClean="0">
                <a:solidFill>
                  <a:srgbClr val="FFFF00"/>
                </a:solidFill>
              </a:rPr>
              <a:t>首先，真实化使异地互动的想象空间压缩，甚至凝固在电子平板上。</a:t>
            </a:r>
            <a:endParaRPr lang="en-US" altLang="zh-CN" b="1" dirty="0" smtClean="0">
              <a:solidFill>
                <a:srgbClr val="FFFF00"/>
              </a:solidFill>
            </a:endParaRPr>
          </a:p>
          <a:p>
            <a:r>
              <a:rPr lang="zh-CN" altLang="en-US" b="1" dirty="0" smtClean="0">
                <a:solidFill>
                  <a:srgbClr val="FFFF00"/>
                </a:solidFill>
              </a:rPr>
              <a:t>（</a:t>
            </a:r>
            <a:r>
              <a:rPr lang="en-US" altLang="zh-CN" b="1" dirty="0" smtClean="0">
                <a:solidFill>
                  <a:srgbClr val="FFFF00"/>
                </a:solidFill>
              </a:rPr>
              <a:t>2</a:t>
            </a:r>
            <a:r>
              <a:rPr lang="zh-CN" altLang="en-US" b="1" dirty="0" smtClean="0">
                <a:solidFill>
                  <a:srgbClr val="FFFF00"/>
                </a:solidFill>
              </a:rPr>
              <a:t>）</a:t>
            </a:r>
            <a:r>
              <a:rPr lang="zh-CN" altLang="zh-CN" b="1" dirty="0" smtClean="0">
                <a:solidFill>
                  <a:srgbClr val="FFFF00"/>
                </a:solidFill>
              </a:rPr>
              <a:t>另外，抽象化和真实化以不同的方式共同影响着异地互动的感情表达。</a:t>
            </a:r>
            <a:r>
              <a:rPr lang="zh-CN" altLang="en-US" b="1" dirty="0" smtClean="0">
                <a:solidFill>
                  <a:srgbClr val="FFFF00"/>
                </a:solidFill>
              </a:rPr>
              <a:t>①</a:t>
            </a:r>
            <a:r>
              <a:rPr lang="zh-CN" altLang="zh-CN" b="1" dirty="0" smtClean="0">
                <a:solidFill>
                  <a:srgbClr val="FFFF00"/>
                </a:solidFill>
              </a:rPr>
              <a:t>一方面，抽象化使异地互动的感情表达强度减弱。因为信息载体的抽象化使人们的感触方式减少，弱化，激发感情波动的效果变弱。</a:t>
            </a:r>
            <a:endParaRPr lang="zh-CN" altLang="en-US" b="1" dirty="0">
              <a:solidFill>
                <a:srgbClr val="FFFF00"/>
              </a:solidFill>
            </a:endParaRP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276</TotalTime>
  <Words>2876</Words>
  <Application>Microsoft Office PowerPoint</Application>
  <PresentationFormat>全屏显示(4:3)</PresentationFormat>
  <Paragraphs>70</Paragraphs>
  <Slides>23</Slides>
  <Notes>0</Notes>
  <HiddenSlides>0</HiddenSlides>
  <MMClips>0</MMClips>
  <ScaleCrop>false</ScaleCrop>
  <HeadingPairs>
    <vt:vector size="4" baseType="variant">
      <vt:variant>
        <vt:lpstr>主题</vt:lpstr>
      </vt:variant>
      <vt:variant>
        <vt:i4>1</vt:i4>
      </vt:variant>
      <vt:variant>
        <vt:lpstr>幻灯片标题</vt:lpstr>
      </vt:variant>
      <vt:variant>
        <vt:i4>23</vt:i4>
      </vt:variant>
    </vt:vector>
  </HeadingPairs>
  <TitlesOfParts>
    <vt:vector size="24" baseType="lpstr">
      <vt:lpstr>Office 主题</vt:lpstr>
      <vt:lpstr>  The development of communication technology and the spatial production of missing poetry of theme    </vt:lpstr>
      <vt:lpstr>Outline（大纲）</vt:lpstr>
      <vt:lpstr>幻灯片 3</vt:lpstr>
      <vt:lpstr>幻灯片 4</vt:lpstr>
      <vt:lpstr> 2）. The development of communication technology </vt:lpstr>
      <vt:lpstr>2）通讯技术的发展</vt:lpstr>
      <vt:lpstr>幻灯片 7</vt:lpstr>
      <vt:lpstr> 3. Characteristics of the development of communication technology and the expression of emotion </vt:lpstr>
      <vt:lpstr>3）通讯技术的发展特点与感情表达</vt:lpstr>
      <vt:lpstr>幻灯片 10</vt:lpstr>
      <vt:lpstr>幻灯片 11</vt:lpstr>
      <vt:lpstr> 4. The spatial production of missing poetry </vt:lpstr>
      <vt:lpstr>4）相思诗歌的空间生产</vt:lpstr>
      <vt:lpstr>幻灯片 14</vt:lpstr>
      <vt:lpstr>5）通讯技术与相思诗歌的未来及相关问题</vt:lpstr>
      <vt:lpstr>幻灯片 16</vt:lpstr>
      <vt:lpstr>幻灯片 17</vt:lpstr>
      <vt:lpstr>幻灯片 18</vt:lpstr>
      <vt:lpstr>幻灯片 19</vt:lpstr>
      <vt:lpstr> 5.The future of communication technology and missing poetry and related issues </vt:lpstr>
      <vt:lpstr>幻灯片 21</vt:lpstr>
      <vt:lpstr>幻灯片 22</vt:lpstr>
      <vt:lpstr>幻灯片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The development of communication technology and the spatial production of missing poetry of theme    </dc:title>
  <dc:creator>Administrator</dc:creator>
  <cp:lastModifiedBy>Administrator</cp:lastModifiedBy>
  <cp:revision>32</cp:revision>
  <dcterms:created xsi:type="dcterms:W3CDTF">2017-11-13T14:31:55Z</dcterms:created>
  <dcterms:modified xsi:type="dcterms:W3CDTF">2019-07-23T06:39:34Z</dcterms:modified>
</cp:coreProperties>
</file>