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44" r:id="rId2"/>
  </p:sldMasterIdLst>
  <p:notesMasterIdLst>
    <p:notesMasterId r:id="rId17"/>
  </p:notesMasterIdLst>
  <p:sldIdLst>
    <p:sldId id="256" r:id="rId3"/>
    <p:sldId id="257" r:id="rId4"/>
    <p:sldId id="258" r:id="rId5"/>
    <p:sldId id="262" r:id="rId6"/>
    <p:sldId id="274" r:id="rId7"/>
    <p:sldId id="261" r:id="rId8"/>
    <p:sldId id="275" r:id="rId9"/>
    <p:sldId id="263" r:id="rId10"/>
    <p:sldId id="267" r:id="rId11"/>
    <p:sldId id="268" r:id="rId12"/>
    <p:sldId id="269" r:id="rId13"/>
    <p:sldId id="271" r:id="rId14"/>
    <p:sldId id="276"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94660"/>
  </p:normalViewPr>
  <p:slideViewPr>
    <p:cSldViewPr snapToGrid="0">
      <p:cViewPr varScale="1">
        <p:scale>
          <a:sx n="91" d="100"/>
          <a:sy n="91" d="100"/>
        </p:scale>
        <p:origin x="33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F8851E-AF03-4572-AB6C-F4C4B4561A2A}" type="datetimeFigureOut">
              <a:rPr lang="zh-CN" altLang="en-US" smtClean="0"/>
              <a:t>2017/11/14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E933E7-426E-4DB6-B29E-976E29DB5F93}" type="slidenum">
              <a:rPr lang="zh-CN" altLang="en-US" smtClean="0"/>
              <a:t>‹#›</a:t>
            </a:fld>
            <a:endParaRPr lang="zh-CN" altLang="en-US"/>
          </a:p>
        </p:txBody>
      </p:sp>
    </p:spTree>
    <p:extLst>
      <p:ext uri="{BB962C8B-B14F-4D97-AF65-F5344CB8AC3E}">
        <p14:creationId xmlns:p14="http://schemas.microsoft.com/office/powerpoint/2010/main" val="2732861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CE933E7-426E-4DB6-B29E-976E29DB5F93}" type="slidenum">
              <a:rPr lang="zh-CN" altLang="en-US" smtClean="0"/>
              <a:t>3</a:t>
            </a:fld>
            <a:endParaRPr lang="zh-CN" altLang="en-US"/>
          </a:p>
        </p:txBody>
      </p:sp>
    </p:spTree>
    <p:extLst>
      <p:ext uri="{BB962C8B-B14F-4D97-AF65-F5344CB8AC3E}">
        <p14:creationId xmlns:p14="http://schemas.microsoft.com/office/powerpoint/2010/main" val="108990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AE12C394-9C5D-43F7-942C-AB8C3F21A5DD}" type="datetime1">
              <a:rPr lang="zh-CN" altLang="en-US" smtClean="0"/>
              <a:t>2017/11/14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217884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E0D1E755-5789-4CDA-B3BC-C221197863D2}" type="datetime1">
              <a:rPr lang="zh-CN" altLang="en-US" smtClean="0"/>
              <a:t>2017/11/14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28644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zh-CN" altLang="en-US"/>
              <a:t>单击此处编辑母版标题样式</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18051101-50A6-41FF-9F7C-795F958A99CB}" type="datetime1">
              <a:rPr lang="zh-CN" altLang="en-US" smtClean="0"/>
              <a:t>2017/11/14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2250452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18EBA29-BD23-49E9-A754-F49947C39034}"/>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C25ECB6F-9B6A-4010-9A51-0CEDCB8AAE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9B6301C9-242D-400C-A700-05E39A36A83A}"/>
              </a:ext>
            </a:extLst>
          </p:cNvPr>
          <p:cNvSpPr>
            <a:spLocks noGrp="1"/>
          </p:cNvSpPr>
          <p:nvPr>
            <p:ph type="dt" sz="half" idx="10"/>
          </p:nvPr>
        </p:nvSpPr>
        <p:spPr/>
        <p:txBody>
          <a:bodyPr/>
          <a:lstStyle/>
          <a:p>
            <a:fld id="{AE12C394-9C5D-43F7-942C-AB8C3F21A5DD}" type="datetime1">
              <a:rPr lang="zh-CN" altLang="en-US" smtClean="0"/>
              <a:t>2017/11/14</a:t>
            </a:fld>
            <a:endParaRPr lang="zh-CN" altLang="en-US"/>
          </a:p>
        </p:txBody>
      </p:sp>
      <p:sp>
        <p:nvSpPr>
          <p:cNvPr id="5" name="页脚占位符 4">
            <a:extLst>
              <a:ext uri="{FF2B5EF4-FFF2-40B4-BE49-F238E27FC236}">
                <a16:creationId xmlns:a16="http://schemas.microsoft.com/office/drawing/2014/main" id="{C9B379F7-B9C0-4040-B292-51C4D38E8CD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C4542B0-928D-4F32-B021-7511F259D928}"/>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2085121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FDEBA6A-22C1-4F61-A2A6-E081CA365D92}"/>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AB0A6F5-C0D7-4EE6-86F9-41CF8084D581}"/>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C8DF8D5-E895-4ECC-8FEF-067C4518B223}"/>
              </a:ext>
            </a:extLst>
          </p:cNvPr>
          <p:cNvSpPr>
            <a:spLocks noGrp="1"/>
          </p:cNvSpPr>
          <p:nvPr>
            <p:ph type="dt" sz="half" idx="10"/>
          </p:nvPr>
        </p:nvSpPr>
        <p:spPr/>
        <p:txBody>
          <a:bodyPr/>
          <a:lstStyle/>
          <a:p>
            <a:fld id="{6935F693-B32D-400C-B51A-16C52855BEF9}" type="datetime1">
              <a:rPr lang="zh-CN" altLang="en-US" smtClean="0"/>
              <a:t>2017/11/14</a:t>
            </a:fld>
            <a:endParaRPr lang="zh-CN" altLang="en-US"/>
          </a:p>
        </p:txBody>
      </p:sp>
      <p:sp>
        <p:nvSpPr>
          <p:cNvPr id="5" name="页脚占位符 4">
            <a:extLst>
              <a:ext uri="{FF2B5EF4-FFF2-40B4-BE49-F238E27FC236}">
                <a16:creationId xmlns:a16="http://schemas.microsoft.com/office/drawing/2014/main" id="{5C445D07-4614-447B-B81C-63676CD6088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35CB770-7125-4C38-AEE2-1EEBE671308D}"/>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1529820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4D7B22A-E8DC-4994-AAB6-A092CFAFE7CF}"/>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93BA6AF3-71DD-4B5B-BCF5-1277D06294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D1EF2127-F6F6-471D-800B-BE54ABB89980}"/>
              </a:ext>
            </a:extLst>
          </p:cNvPr>
          <p:cNvSpPr>
            <a:spLocks noGrp="1"/>
          </p:cNvSpPr>
          <p:nvPr>
            <p:ph type="dt" sz="half" idx="10"/>
          </p:nvPr>
        </p:nvSpPr>
        <p:spPr/>
        <p:txBody>
          <a:bodyPr/>
          <a:lstStyle/>
          <a:p>
            <a:fld id="{CAFE0B46-6A28-4E7E-932B-ABF1E3827696}" type="datetime1">
              <a:rPr lang="zh-CN" altLang="en-US" smtClean="0"/>
              <a:t>2017/11/14</a:t>
            </a:fld>
            <a:endParaRPr lang="zh-CN" altLang="en-US"/>
          </a:p>
        </p:txBody>
      </p:sp>
      <p:sp>
        <p:nvSpPr>
          <p:cNvPr id="5" name="页脚占位符 4">
            <a:extLst>
              <a:ext uri="{FF2B5EF4-FFF2-40B4-BE49-F238E27FC236}">
                <a16:creationId xmlns:a16="http://schemas.microsoft.com/office/drawing/2014/main" id="{24ED1274-6D0E-4783-B984-5A8C5335F1B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2AE0E3C-9CBF-4422-8DCA-6CDFD1AFFECF}"/>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17937472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3EB4EB-EA25-4526-B784-406F014F5B5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8E55CC59-32F3-4497-B8F7-791A85623E78}"/>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06CD3975-A514-48FF-934A-F510EEB36E09}"/>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0BDD0EE3-9789-43C8-B2F3-F2D0F8B9FAD7}"/>
              </a:ext>
            </a:extLst>
          </p:cNvPr>
          <p:cNvSpPr>
            <a:spLocks noGrp="1"/>
          </p:cNvSpPr>
          <p:nvPr>
            <p:ph type="dt" sz="half" idx="10"/>
          </p:nvPr>
        </p:nvSpPr>
        <p:spPr/>
        <p:txBody>
          <a:bodyPr/>
          <a:lstStyle/>
          <a:p>
            <a:fld id="{8FB8646F-949C-4393-9FDC-2C6DF4589A26}" type="datetime1">
              <a:rPr lang="zh-CN" altLang="en-US" smtClean="0"/>
              <a:t>2017/11/14</a:t>
            </a:fld>
            <a:endParaRPr lang="zh-CN" altLang="en-US"/>
          </a:p>
        </p:txBody>
      </p:sp>
      <p:sp>
        <p:nvSpPr>
          <p:cNvPr id="6" name="页脚占位符 5">
            <a:extLst>
              <a:ext uri="{FF2B5EF4-FFF2-40B4-BE49-F238E27FC236}">
                <a16:creationId xmlns:a16="http://schemas.microsoft.com/office/drawing/2014/main" id="{42786B9E-222A-48C2-8BCA-05DE24BDAE9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741E2BE-6D45-4A12-AE3B-007A974C1084}"/>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2062462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24CBFE-6788-47D3-897A-F645FD523C9D}"/>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887DED3C-B4F1-451B-9E9C-CFA1ECDEDA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81A5F32C-9190-4520-9C34-9007EAE62B2F}"/>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2E7D5EB5-BB07-4C8F-8D88-8E9D107F40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38B6B156-D40D-4C9D-9424-5D6F8CAF0FF2}"/>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D11D1447-831B-47CB-8955-E70CA2C11005}"/>
              </a:ext>
            </a:extLst>
          </p:cNvPr>
          <p:cNvSpPr>
            <a:spLocks noGrp="1"/>
          </p:cNvSpPr>
          <p:nvPr>
            <p:ph type="dt" sz="half" idx="10"/>
          </p:nvPr>
        </p:nvSpPr>
        <p:spPr/>
        <p:txBody>
          <a:bodyPr/>
          <a:lstStyle/>
          <a:p>
            <a:fld id="{AFF43658-9F40-4FCB-A7C0-E141FC3DEEEC}" type="datetime1">
              <a:rPr lang="zh-CN" altLang="en-US" smtClean="0"/>
              <a:t>2017/11/14</a:t>
            </a:fld>
            <a:endParaRPr lang="zh-CN" altLang="en-US"/>
          </a:p>
        </p:txBody>
      </p:sp>
      <p:sp>
        <p:nvSpPr>
          <p:cNvPr id="8" name="页脚占位符 7">
            <a:extLst>
              <a:ext uri="{FF2B5EF4-FFF2-40B4-BE49-F238E27FC236}">
                <a16:creationId xmlns:a16="http://schemas.microsoft.com/office/drawing/2014/main" id="{EFF25D91-9837-477B-9651-80CFC2D94ACF}"/>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3352D391-0AE8-47C9-80BA-2D05118EF95C}"/>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3223218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BC5FD5-0E91-40EB-BED7-8812F9AF4CEB}"/>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2AB97285-0C8E-4963-AD1E-366ACD36F45F}"/>
              </a:ext>
            </a:extLst>
          </p:cNvPr>
          <p:cNvSpPr>
            <a:spLocks noGrp="1"/>
          </p:cNvSpPr>
          <p:nvPr>
            <p:ph type="dt" sz="half" idx="10"/>
          </p:nvPr>
        </p:nvSpPr>
        <p:spPr/>
        <p:txBody>
          <a:bodyPr/>
          <a:lstStyle/>
          <a:p>
            <a:fld id="{37E1DA8D-29E6-41D8-B5FE-57E0D54B78A1}" type="datetime1">
              <a:rPr lang="zh-CN" altLang="en-US" smtClean="0"/>
              <a:t>2017/11/14</a:t>
            </a:fld>
            <a:endParaRPr lang="zh-CN" altLang="en-US"/>
          </a:p>
        </p:txBody>
      </p:sp>
      <p:sp>
        <p:nvSpPr>
          <p:cNvPr id="4" name="页脚占位符 3">
            <a:extLst>
              <a:ext uri="{FF2B5EF4-FFF2-40B4-BE49-F238E27FC236}">
                <a16:creationId xmlns:a16="http://schemas.microsoft.com/office/drawing/2014/main" id="{48D35CCC-AB2E-4FDE-8258-F4BEB24F734B}"/>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A87F8D56-9893-4A3C-B753-43A62F788F04}"/>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27285296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3F4DE0B9-9D07-4D9F-9F80-9498E93A62DB}"/>
              </a:ext>
            </a:extLst>
          </p:cNvPr>
          <p:cNvSpPr>
            <a:spLocks noGrp="1"/>
          </p:cNvSpPr>
          <p:nvPr>
            <p:ph type="dt" sz="half" idx="10"/>
          </p:nvPr>
        </p:nvSpPr>
        <p:spPr/>
        <p:txBody>
          <a:bodyPr/>
          <a:lstStyle/>
          <a:p>
            <a:fld id="{FDC8F21E-79D4-4F3B-9BC3-A5082F11E533}" type="datetime1">
              <a:rPr lang="zh-CN" altLang="en-US" smtClean="0"/>
              <a:t>2017/11/14</a:t>
            </a:fld>
            <a:endParaRPr lang="zh-CN" altLang="en-US"/>
          </a:p>
        </p:txBody>
      </p:sp>
      <p:sp>
        <p:nvSpPr>
          <p:cNvPr id="3" name="页脚占位符 2">
            <a:extLst>
              <a:ext uri="{FF2B5EF4-FFF2-40B4-BE49-F238E27FC236}">
                <a16:creationId xmlns:a16="http://schemas.microsoft.com/office/drawing/2014/main" id="{B3C87009-B45C-4205-97D2-0E8C703F5FF4}"/>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73C3AC06-DCA2-4A7D-B9B8-0825CD6E4787}"/>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2389002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E4CC488-78EC-401E-80CC-5DF0DFDDBAE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9A5939ED-5B38-4C10-B374-8103C2AE5E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A20ED847-F4B3-46D5-9993-7A936F1837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9EA864C6-B5FB-4C7B-B99F-7B058436D904}"/>
              </a:ext>
            </a:extLst>
          </p:cNvPr>
          <p:cNvSpPr>
            <a:spLocks noGrp="1"/>
          </p:cNvSpPr>
          <p:nvPr>
            <p:ph type="dt" sz="half" idx="10"/>
          </p:nvPr>
        </p:nvSpPr>
        <p:spPr/>
        <p:txBody>
          <a:bodyPr/>
          <a:lstStyle/>
          <a:p>
            <a:fld id="{931D1307-9D80-4437-8B28-32F9C21E7E10}" type="datetime1">
              <a:rPr lang="zh-CN" altLang="en-US" smtClean="0"/>
              <a:t>2017/11/14</a:t>
            </a:fld>
            <a:endParaRPr lang="zh-CN" altLang="en-US"/>
          </a:p>
        </p:txBody>
      </p:sp>
      <p:sp>
        <p:nvSpPr>
          <p:cNvPr id="6" name="页脚占位符 5">
            <a:extLst>
              <a:ext uri="{FF2B5EF4-FFF2-40B4-BE49-F238E27FC236}">
                <a16:creationId xmlns:a16="http://schemas.microsoft.com/office/drawing/2014/main" id="{055041C6-155F-464E-A4DD-9FD4BF16736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5FEBDB29-326A-4DAF-8576-837B4D372B14}"/>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1122776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6935F693-B32D-400C-B51A-16C52855BEF9}" type="datetime1">
              <a:rPr lang="zh-CN" altLang="en-US" smtClean="0"/>
              <a:t>2017/11/14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36974255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28DC327-8380-4F56-956D-85EED6268DC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F2452762-50D9-4F0A-A8C2-94B0905F11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08EBC2BC-C55B-40F5-BE79-12F301A498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C77A1B9F-9501-4018-AE6D-82D2176AA008}"/>
              </a:ext>
            </a:extLst>
          </p:cNvPr>
          <p:cNvSpPr>
            <a:spLocks noGrp="1"/>
          </p:cNvSpPr>
          <p:nvPr>
            <p:ph type="dt" sz="half" idx="10"/>
          </p:nvPr>
        </p:nvSpPr>
        <p:spPr/>
        <p:txBody>
          <a:bodyPr/>
          <a:lstStyle/>
          <a:p>
            <a:fld id="{CF5FB8C3-1526-40E8-A130-423BAD14B741}" type="datetime1">
              <a:rPr lang="zh-CN" altLang="en-US" smtClean="0"/>
              <a:t>2017/11/14</a:t>
            </a:fld>
            <a:endParaRPr lang="zh-CN" altLang="en-US"/>
          </a:p>
        </p:txBody>
      </p:sp>
      <p:sp>
        <p:nvSpPr>
          <p:cNvPr id="6" name="页脚占位符 5">
            <a:extLst>
              <a:ext uri="{FF2B5EF4-FFF2-40B4-BE49-F238E27FC236}">
                <a16:creationId xmlns:a16="http://schemas.microsoft.com/office/drawing/2014/main" id="{01A8C051-5A0D-4A15-9178-929AA489467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8FA27B0-B431-46D8-A033-400DB508F5AD}"/>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35442204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B1D7FB-5291-4290-92AE-5E83547B9B21}"/>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FE76E526-F005-4A0A-AF80-FEE5F554F07E}"/>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D6772B2-6D67-4B35-BC9B-DAB7DB89EFB9}"/>
              </a:ext>
            </a:extLst>
          </p:cNvPr>
          <p:cNvSpPr>
            <a:spLocks noGrp="1"/>
          </p:cNvSpPr>
          <p:nvPr>
            <p:ph type="dt" sz="half" idx="10"/>
          </p:nvPr>
        </p:nvSpPr>
        <p:spPr/>
        <p:txBody>
          <a:bodyPr/>
          <a:lstStyle/>
          <a:p>
            <a:fld id="{E0D1E755-5789-4CDA-B3BC-C221197863D2}" type="datetime1">
              <a:rPr lang="zh-CN" altLang="en-US" smtClean="0"/>
              <a:t>2017/11/14</a:t>
            </a:fld>
            <a:endParaRPr lang="zh-CN" altLang="en-US"/>
          </a:p>
        </p:txBody>
      </p:sp>
      <p:sp>
        <p:nvSpPr>
          <p:cNvPr id="5" name="页脚占位符 4">
            <a:extLst>
              <a:ext uri="{FF2B5EF4-FFF2-40B4-BE49-F238E27FC236}">
                <a16:creationId xmlns:a16="http://schemas.microsoft.com/office/drawing/2014/main" id="{85A964A1-DCF8-4A63-9B1A-5A3B42FA093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82E9294F-38B0-46AC-A52D-71EA30EEF1A2}"/>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38311644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DE2172AA-76B0-45F4-B4F2-F06F827DB103}"/>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F3034041-26C2-4C0B-92A9-4C2D1F52A466}"/>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38F3BF36-17D5-4D25-AF7E-183C4762099A}"/>
              </a:ext>
            </a:extLst>
          </p:cNvPr>
          <p:cNvSpPr>
            <a:spLocks noGrp="1"/>
          </p:cNvSpPr>
          <p:nvPr>
            <p:ph type="dt" sz="half" idx="10"/>
          </p:nvPr>
        </p:nvSpPr>
        <p:spPr/>
        <p:txBody>
          <a:bodyPr/>
          <a:lstStyle/>
          <a:p>
            <a:fld id="{18051101-50A6-41FF-9F7C-795F958A99CB}" type="datetime1">
              <a:rPr lang="zh-CN" altLang="en-US" smtClean="0"/>
              <a:t>2017/11/14</a:t>
            </a:fld>
            <a:endParaRPr lang="zh-CN" altLang="en-US"/>
          </a:p>
        </p:txBody>
      </p:sp>
      <p:sp>
        <p:nvSpPr>
          <p:cNvPr id="5" name="页脚占位符 4">
            <a:extLst>
              <a:ext uri="{FF2B5EF4-FFF2-40B4-BE49-F238E27FC236}">
                <a16:creationId xmlns:a16="http://schemas.microsoft.com/office/drawing/2014/main" id="{99347016-EDC6-46DA-A630-6C10A9BF39A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B5365B8-FF94-428B-B0A2-6E69F86C1039}"/>
              </a:ext>
            </a:extLst>
          </p:cNvPr>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3318055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CAFE0B46-6A28-4E7E-932B-ABF1E3827696}" type="datetime1">
              <a:rPr lang="zh-CN" altLang="en-US" smtClean="0"/>
              <a:t>2017/11/14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7337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8FB8646F-949C-4393-9FDC-2C6DF4589A26}" type="datetime1">
              <a:rPr lang="zh-CN" altLang="en-US" smtClean="0"/>
              <a:t>2017/11/14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3556656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845127" y="2507550"/>
            <a:ext cx="5156200" cy="3680525"/>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6172200" y="2507550"/>
            <a:ext cx="5181601" cy="3680525"/>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7" name="Date Placeholder 6"/>
          <p:cNvSpPr>
            <a:spLocks noGrp="1"/>
          </p:cNvSpPr>
          <p:nvPr>
            <p:ph type="dt" sz="half" idx="10"/>
          </p:nvPr>
        </p:nvSpPr>
        <p:spPr/>
        <p:txBody>
          <a:bodyPr/>
          <a:lstStyle/>
          <a:p>
            <a:fld id="{AFF43658-9F40-4FCB-A7C0-E141FC3DEEEC}" type="datetime1">
              <a:rPr lang="zh-CN" altLang="en-US" smtClean="0"/>
              <a:t>2017/11/14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F9F9217-2093-44DC-88FC-18977604FAC1}" type="slidenum">
              <a:rPr lang="zh-CN" altLang="en-US" smtClean="0"/>
              <a:t>‹#›</a:t>
            </a:fld>
            <a:endParaRPr lang="zh-CN" altLang="en-US"/>
          </a:p>
        </p:txBody>
      </p:sp>
      <p:sp>
        <p:nvSpPr>
          <p:cNvPr id="10" name="Title 9"/>
          <p:cNvSpPr>
            <a:spLocks noGrp="1"/>
          </p:cNvSpPr>
          <p:nvPr>
            <p:ph type="title"/>
          </p:nvPr>
        </p:nvSpPr>
        <p:spPr/>
        <p:txBody>
          <a:bodyPr/>
          <a:lstStyle/>
          <a:p>
            <a:r>
              <a:rPr lang="zh-CN" altLang="en-US"/>
              <a:t>单击此处编辑母版标题样式</a:t>
            </a:r>
            <a:endParaRPr lang="en-US" dirty="0"/>
          </a:p>
        </p:txBody>
      </p:sp>
    </p:spTree>
    <p:extLst>
      <p:ext uri="{BB962C8B-B14F-4D97-AF65-F5344CB8AC3E}">
        <p14:creationId xmlns:p14="http://schemas.microsoft.com/office/powerpoint/2010/main" val="3856261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E1DA8D-29E6-41D8-B5FE-57E0D54B78A1}" type="datetime1">
              <a:rPr lang="zh-CN" altLang="en-US" smtClean="0"/>
              <a:t>2017/11/14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F9F9217-2093-44DC-88FC-18977604FAC1}" type="slidenum">
              <a:rPr lang="zh-CN" altLang="en-US" smtClean="0"/>
              <a:t>‹#›</a:t>
            </a:fld>
            <a:endParaRPr lang="zh-CN" altLang="en-US"/>
          </a:p>
        </p:txBody>
      </p:sp>
      <p:sp>
        <p:nvSpPr>
          <p:cNvPr id="6" name="Title 5"/>
          <p:cNvSpPr>
            <a:spLocks noGrp="1"/>
          </p:cNvSpPr>
          <p:nvPr>
            <p:ph type="title"/>
          </p:nvPr>
        </p:nvSpPr>
        <p:spPr/>
        <p:txBody>
          <a:bodyPr/>
          <a:lstStyle/>
          <a:p>
            <a:r>
              <a:rPr lang="zh-CN" altLang="en-US"/>
              <a:t>单击此处编辑母版标题样式</a:t>
            </a:r>
            <a:endParaRPr lang="en-US"/>
          </a:p>
        </p:txBody>
      </p:sp>
    </p:spTree>
    <p:extLst>
      <p:ext uri="{BB962C8B-B14F-4D97-AF65-F5344CB8AC3E}">
        <p14:creationId xmlns:p14="http://schemas.microsoft.com/office/powerpoint/2010/main" val="4184908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C8F21E-79D4-4F3B-9BC3-A5082F11E533}" type="datetime1">
              <a:rPr lang="zh-CN" altLang="en-US" smtClean="0"/>
              <a:t>2017/11/14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2664821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zh-CN" altLang="en-US"/>
              <a:t>单击此处编辑母版标题样式</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931D1307-9D80-4437-8B28-32F9C21E7E10}" type="datetime1">
              <a:rPr lang="zh-CN" altLang="en-US" smtClean="0"/>
              <a:t>2017/11/14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2256697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zh-CN" altLang="en-US"/>
              <a:t>单击此处编辑母版标题样式</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CF5FB8C3-1526-40E8-A130-423BAD14B741}" type="datetime1">
              <a:rPr lang="zh-CN" altLang="en-US" smtClean="0"/>
              <a:t>2017/11/14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369112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48E1BAFA-EA1E-4A95-B579-50C41DC051C3}" type="datetime1">
              <a:rPr lang="zh-CN" altLang="en-US" smtClean="0"/>
              <a:t>2017/11/14</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zh-CN"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100585803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F7572501-48C8-424B-B3DB-7D7340EEA4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67A81A8E-EF26-421F-B0FE-B2FD94EB8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222FA40E-D508-4EDB-AE23-824B50CF6A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E1BAFA-EA1E-4A95-B579-50C41DC051C3}" type="datetime1">
              <a:rPr lang="zh-CN" altLang="en-US" smtClean="0"/>
              <a:t>2017/11/14</a:t>
            </a:fld>
            <a:endParaRPr lang="zh-CN" altLang="en-US"/>
          </a:p>
        </p:txBody>
      </p:sp>
      <p:sp>
        <p:nvSpPr>
          <p:cNvPr id="5" name="页脚占位符 4">
            <a:extLst>
              <a:ext uri="{FF2B5EF4-FFF2-40B4-BE49-F238E27FC236}">
                <a16:creationId xmlns:a16="http://schemas.microsoft.com/office/drawing/2014/main" id="{7A990246-7C56-4B17-9D21-CCC711853C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89D08194-0E8A-42D6-8536-2BE639C23C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F9217-2093-44DC-88FC-18977604FAC1}" type="slidenum">
              <a:rPr lang="zh-CN" altLang="en-US" smtClean="0"/>
              <a:t>‹#›</a:t>
            </a:fld>
            <a:endParaRPr lang="zh-CN" altLang="en-US"/>
          </a:p>
        </p:txBody>
      </p:sp>
    </p:spTree>
    <p:extLst>
      <p:ext uri="{BB962C8B-B14F-4D97-AF65-F5344CB8AC3E}">
        <p14:creationId xmlns:p14="http://schemas.microsoft.com/office/powerpoint/2010/main" val="363501759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C5AFFD1-46D8-4EBE-8196-0CE646912E13}"/>
              </a:ext>
            </a:extLst>
          </p:cNvPr>
          <p:cNvSpPr>
            <a:spLocks noGrp="1"/>
          </p:cNvSpPr>
          <p:nvPr>
            <p:ph type="ctrTitle"/>
          </p:nvPr>
        </p:nvSpPr>
        <p:spPr>
          <a:xfrm>
            <a:off x="1417739" y="1122363"/>
            <a:ext cx="9250261" cy="1897674"/>
          </a:xfrm>
        </p:spPr>
        <p:txBody>
          <a:bodyPr>
            <a:normAutofit/>
          </a:bodyPr>
          <a:lstStyle/>
          <a:p>
            <a:pPr>
              <a:lnSpc>
                <a:spcPct val="100000"/>
              </a:lnSpc>
            </a:pPr>
            <a:r>
              <a:rPr lang="zh-CN" altLang="en-US" sz="3600" b="1" dirty="0">
                <a:latin typeface="宋体" panose="02010600030101010101" pitchFamily="2" charset="-122"/>
                <a:ea typeface="宋体" panose="02010600030101010101" pitchFamily="2" charset="-122"/>
              </a:rPr>
              <a:t>空间与社会行为：研究综述与案例初探</a:t>
            </a:r>
            <a:br>
              <a:rPr lang="en-US" altLang="zh-CN" sz="3600" b="1" dirty="0">
                <a:latin typeface="宋体" panose="02010600030101010101" pitchFamily="2" charset="-122"/>
                <a:ea typeface="宋体" panose="02010600030101010101" pitchFamily="2" charset="-122"/>
              </a:rPr>
            </a:br>
            <a:r>
              <a:rPr lang="en-US" altLang="zh-CN" sz="3600" b="1" dirty="0">
                <a:latin typeface="宋体" panose="02010600030101010101" pitchFamily="2" charset="-122"/>
                <a:ea typeface="宋体" panose="02010600030101010101" pitchFamily="2" charset="-122"/>
              </a:rPr>
              <a:t>Space and Social Behavior: </a:t>
            </a:r>
            <a:br>
              <a:rPr lang="en-US" altLang="zh-CN" sz="3600" b="1" dirty="0">
                <a:latin typeface="宋体" panose="02010600030101010101" pitchFamily="2" charset="-122"/>
                <a:ea typeface="宋体" panose="02010600030101010101" pitchFamily="2" charset="-122"/>
              </a:rPr>
            </a:br>
            <a:r>
              <a:rPr lang="en-US" altLang="zh-CN" sz="3600" b="1" dirty="0">
                <a:latin typeface="宋体" panose="02010600030101010101" pitchFamily="2" charset="-122"/>
                <a:ea typeface="宋体" panose="02010600030101010101" pitchFamily="2" charset="-122"/>
              </a:rPr>
              <a:t>Literature Review and Case Study</a:t>
            </a:r>
            <a:endParaRPr lang="zh-CN" altLang="en-US" sz="3600" b="1" dirty="0">
              <a:latin typeface="宋体" panose="02010600030101010101" pitchFamily="2" charset="-122"/>
              <a:ea typeface="宋体" panose="02010600030101010101" pitchFamily="2" charset="-122"/>
            </a:endParaRPr>
          </a:p>
        </p:txBody>
      </p:sp>
      <p:sp>
        <p:nvSpPr>
          <p:cNvPr id="3" name="副标题 2">
            <a:extLst>
              <a:ext uri="{FF2B5EF4-FFF2-40B4-BE49-F238E27FC236}">
                <a16:creationId xmlns:a16="http://schemas.microsoft.com/office/drawing/2014/main" id="{E00BE422-E4C0-40EF-A6A5-E464F48DE271}"/>
              </a:ext>
            </a:extLst>
          </p:cNvPr>
          <p:cNvSpPr>
            <a:spLocks noGrp="1"/>
          </p:cNvSpPr>
          <p:nvPr>
            <p:ph type="subTitle" idx="1"/>
          </p:nvPr>
        </p:nvSpPr>
        <p:spPr/>
        <p:txBody>
          <a:bodyPr>
            <a:normAutofit fontScale="92500" lnSpcReduction="10000"/>
          </a:bodyPr>
          <a:lstStyle/>
          <a:p>
            <a:pPr algn="r"/>
            <a:r>
              <a:rPr lang="zh-CN" altLang="en-US" sz="1800" b="1" dirty="0">
                <a:latin typeface="宋体" panose="02010600030101010101" pitchFamily="2" charset="-122"/>
                <a:ea typeface="宋体" panose="02010600030101010101" pitchFamily="2" charset="-122"/>
              </a:rPr>
              <a:t>林伟挚</a:t>
            </a:r>
            <a:endParaRPr lang="en-US" altLang="zh-CN" sz="1800" b="1" dirty="0">
              <a:latin typeface="宋体" panose="02010600030101010101" pitchFamily="2" charset="-122"/>
              <a:ea typeface="宋体" panose="02010600030101010101" pitchFamily="2" charset="-122"/>
            </a:endParaRPr>
          </a:p>
          <a:p>
            <a:pPr algn="r"/>
            <a:r>
              <a:rPr lang="en-US" altLang="zh-CN" sz="1800" b="1" dirty="0">
                <a:latin typeface="宋体" panose="02010600030101010101" pitchFamily="2" charset="-122"/>
                <a:ea typeface="宋体" panose="02010600030101010101" pitchFamily="2" charset="-122"/>
              </a:rPr>
              <a:t>LIN WEIZHI</a:t>
            </a:r>
          </a:p>
          <a:p>
            <a:pPr algn="r"/>
            <a:r>
              <a:rPr lang="zh-CN" altLang="en-US" sz="1800" b="1" dirty="0">
                <a:latin typeface="宋体" panose="02010600030101010101" pitchFamily="2" charset="-122"/>
                <a:ea typeface="宋体" panose="02010600030101010101" pitchFamily="2" charset="-122"/>
              </a:rPr>
              <a:t>上海大学社会学院</a:t>
            </a:r>
            <a:endParaRPr lang="en-US" altLang="zh-CN" sz="1800" b="1" dirty="0">
              <a:latin typeface="宋体" panose="02010600030101010101" pitchFamily="2" charset="-122"/>
              <a:ea typeface="宋体" panose="02010600030101010101" pitchFamily="2" charset="-122"/>
            </a:endParaRPr>
          </a:p>
          <a:p>
            <a:pPr algn="r"/>
            <a:r>
              <a:rPr lang="en-US" altLang="zh-CN" sz="1800" b="1" dirty="0">
                <a:latin typeface="宋体" panose="02010600030101010101" pitchFamily="2" charset="-122"/>
                <a:ea typeface="宋体" panose="02010600030101010101" pitchFamily="2" charset="-122"/>
              </a:rPr>
              <a:t>School of Sociology and Political Sciences</a:t>
            </a:r>
          </a:p>
          <a:p>
            <a:pPr algn="r"/>
            <a:r>
              <a:rPr lang="en-US" altLang="zh-CN" sz="1800" b="1" dirty="0">
                <a:latin typeface="宋体" panose="02010600030101010101" pitchFamily="2" charset="-122"/>
                <a:ea typeface="宋体" panose="02010600030101010101" pitchFamily="2" charset="-122"/>
              </a:rPr>
              <a:t> Shanghai University</a:t>
            </a:r>
            <a:endParaRPr lang="zh-CN" altLang="en-US" sz="1800" b="1" dirty="0">
              <a:latin typeface="宋体" panose="02010600030101010101" pitchFamily="2" charset="-122"/>
              <a:ea typeface="宋体" panose="02010600030101010101" pitchFamily="2" charset="-122"/>
            </a:endParaRPr>
          </a:p>
        </p:txBody>
      </p:sp>
      <p:sp>
        <p:nvSpPr>
          <p:cNvPr id="4" name="日期占位符 3">
            <a:extLst>
              <a:ext uri="{FF2B5EF4-FFF2-40B4-BE49-F238E27FC236}">
                <a16:creationId xmlns:a16="http://schemas.microsoft.com/office/drawing/2014/main" id="{1C68DBAB-C108-41D7-8072-0AFF16716A0D}"/>
              </a:ext>
            </a:extLst>
          </p:cNvPr>
          <p:cNvSpPr>
            <a:spLocks noGrp="1"/>
          </p:cNvSpPr>
          <p:nvPr>
            <p:ph type="dt" sz="half" idx="10"/>
          </p:nvPr>
        </p:nvSpPr>
        <p:spPr/>
        <p:txBody>
          <a:bodyPr/>
          <a:lstStyle/>
          <a:p>
            <a:fld id="{054E799A-46A2-4404-B008-E8713E717F4B}"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06A1C281-2E9F-47E2-A459-F8ED5F4217D0}"/>
              </a:ext>
            </a:extLst>
          </p:cNvPr>
          <p:cNvSpPr>
            <a:spLocks noGrp="1"/>
          </p:cNvSpPr>
          <p:nvPr>
            <p:ph type="sldNum" sz="quarter" idx="12"/>
          </p:nvPr>
        </p:nvSpPr>
        <p:spPr/>
        <p:txBody>
          <a:bodyPr/>
          <a:lstStyle/>
          <a:p>
            <a:fld id="{3F9F9217-2093-44DC-88FC-18977604FAC1}" type="slidenum">
              <a:rPr lang="zh-CN" altLang="en-US" smtClean="0"/>
              <a:t>1</a:t>
            </a:fld>
            <a:endParaRPr lang="zh-CN" altLang="en-US"/>
          </a:p>
        </p:txBody>
      </p:sp>
    </p:spTree>
    <p:extLst>
      <p:ext uri="{BB962C8B-B14F-4D97-AF65-F5344CB8AC3E}">
        <p14:creationId xmlns:p14="http://schemas.microsoft.com/office/powerpoint/2010/main" val="3425283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87B935C-EC3A-4AFB-85FF-99F029FADF52}"/>
              </a:ext>
            </a:extLst>
          </p:cNvPr>
          <p:cNvSpPr>
            <a:spLocks noGrp="1"/>
          </p:cNvSpPr>
          <p:nvPr>
            <p:ph type="title"/>
          </p:nvPr>
        </p:nvSpPr>
        <p:spPr>
          <a:xfrm>
            <a:off x="838200" y="365125"/>
            <a:ext cx="10515600" cy="918391"/>
          </a:xfrm>
        </p:spPr>
        <p:txBody>
          <a:bodyPr>
            <a:normAutofit/>
          </a:bodyPr>
          <a:lstStyle/>
          <a:p>
            <a:r>
              <a:rPr lang="zh-CN" altLang="en-US" sz="2800" b="1" dirty="0"/>
              <a:t>从改造空间到修改规矩</a:t>
            </a:r>
            <a:br>
              <a:rPr lang="en-US" altLang="zh-CN" sz="2800" b="1" dirty="0"/>
            </a:br>
            <a:r>
              <a:rPr lang="en-US" altLang="zh-CN" sz="2800" b="1" dirty="0"/>
              <a:t>Transform the Space to Modify the Rules</a:t>
            </a:r>
            <a:endParaRPr lang="zh-CN" altLang="en-US" sz="2800" b="1" dirty="0"/>
          </a:p>
        </p:txBody>
      </p:sp>
      <p:sp>
        <p:nvSpPr>
          <p:cNvPr id="3" name="内容占位符 2">
            <a:extLst>
              <a:ext uri="{FF2B5EF4-FFF2-40B4-BE49-F238E27FC236}">
                <a16:creationId xmlns:a16="http://schemas.microsoft.com/office/drawing/2014/main" id="{5005163C-C8FD-4231-A6AA-93C1AF972E20}"/>
              </a:ext>
            </a:extLst>
          </p:cNvPr>
          <p:cNvSpPr>
            <a:spLocks noGrp="1"/>
          </p:cNvSpPr>
          <p:nvPr>
            <p:ph idx="1"/>
          </p:nvPr>
        </p:nvSpPr>
        <p:spPr>
          <a:xfrm>
            <a:off x="838200" y="1283516"/>
            <a:ext cx="10515600" cy="4893447"/>
          </a:xfrm>
        </p:spPr>
        <p:txBody>
          <a:bodyPr>
            <a:normAutofit fontScale="92500" lnSpcReduction="20000"/>
          </a:bodyPr>
          <a:lstStyle/>
          <a:p>
            <a:pPr>
              <a:lnSpc>
                <a:spcPct val="150000"/>
              </a:lnSpc>
            </a:pPr>
            <a:r>
              <a:rPr lang="zh-CN" altLang="en-US" sz="1900" dirty="0">
                <a:latin typeface="宋体" panose="02010600030101010101" pitchFamily="2" charset="-122"/>
                <a:ea typeface="宋体" panose="02010600030101010101" pitchFamily="2" charset="-122"/>
              </a:rPr>
              <a:t>近年来，丧葬仪式的价格快速上涨，殡仪馆成为道师们潜在的庞大的业务市场。在经济利益的推动下，道师尝试与民政局沟通，希望能够改变殡仪馆的空间布局，设置空间的区隔，以便道师在遵循空间规矩的条件下进入殡仪馆。</a:t>
            </a:r>
            <a:endParaRPr lang="en-US" altLang="zh-CN" sz="1900" dirty="0">
              <a:latin typeface="宋体" panose="02010600030101010101" pitchFamily="2" charset="-122"/>
              <a:ea typeface="宋体" panose="02010600030101010101" pitchFamily="2" charset="-122"/>
            </a:endParaRPr>
          </a:p>
          <a:p>
            <a:pPr marL="457200" lvl="1" indent="0">
              <a:lnSpc>
                <a:spcPct val="150000"/>
              </a:lnSpc>
              <a:buNone/>
            </a:pPr>
            <a:r>
              <a:rPr lang="en-US" altLang="zh-CN" sz="1900" dirty="0">
                <a:latin typeface="Times New Roman" panose="02020603050405020304" pitchFamily="18" charset="0"/>
                <a:ea typeface="宋体" panose="02010600030101010101" pitchFamily="2" charset="-122"/>
                <a:cs typeface="Times New Roman" panose="02020603050405020304" pitchFamily="18" charset="0"/>
              </a:rPr>
              <a:t>In recent years, the price of funeral rites has risen rapidly and the funeral parlor has become a potential and huge market for Taoists. Under the impetus of economic interests, Taoists tried to communicate with the Civil Affairs Bureau in the hope of changing the layout of the funeral parlors and establishing the separation of spaces. So that Taoists could enter the funeral parlors in accordance with the rules of religion</a:t>
            </a:r>
            <a:r>
              <a:rPr lang="en-US" altLang="zh-CN" sz="1900" dirty="0">
                <a:latin typeface="宋体" panose="02010600030101010101" pitchFamily="2" charset="-122"/>
                <a:ea typeface="宋体" panose="02010600030101010101" pitchFamily="2" charset="-122"/>
              </a:rPr>
              <a:t>.</a:t>
            </a:r>
          </a:p>
          <a:p>
            <a:pPr>
              <a:lnSpc>
                <a:spcPct val="150000"/>
              </a:lnSpc>
            </a:pPr>
            <a:r>
              <a:rPr lang="zh-CN" altLang="en-US" sz="1900" dirty="0">
                <a:latin typeface="宋体" panose="02010600030101010101" pitchFamily="2" charset="-122"/>
                <a:ea typeface="宋体" panose="02010600030101010101" pitchFamily="2" charset="-122"/>
              </a:rPr>
              <a:t>但这一计划还在洽谈之中，改造殡仪馆不是件轻易的事情。</a:t>
            </a:r>
            <a:endParaRPr lang="en-US" altLang="zh-CN" sz="1900" dirty="0">
              <a:latin typeface="宋体" panose="02010600030101010101" pitchFamily="2" charset="-122"/>
              <a:ea typeface="宋体" panose="02010600030101010101" pitchFamily="2" charset="-122"/>
            </a:endParaRPr>
          </a:p>
          <a:p>
            <a:pPr marL="457200" lvl="1" indent="0">
              <a:lnSpc>
                <a:spcPct val="150000"/>
              </a:lnSpc>
              <a:buNone/>
            </a:pPr>
            <a:r>
              <a:rPr lang="en-US" altLang="zh-CN" sz="1900" dirty="0">
                <a:latin typeface="Times New Roman" panose="02020603050405020304" pitchFamily="18" charset="0"/>
                <a:ea typeface="宋体" panose="02010600030101010101" pitchFamily="2" charset="-122"/>
                <a:cs typeface="Times New Roman" panose="02020603050405020304" pitchFamily="18" charset="0"/>
              </a:rPr>
              <a:t>However, this plan is still under negotiation. It is not an easy task to transform the funeral parlor.</a:t>
            </a:r>
          </a:p>
          <a:p>
            <a:pPr>
              <a:lnSpc>
                <a:spcPct val="150000"/>
              </a:lnSpc>
            </a:pPr>
            <a:r>
              <a:rPr lang="zh-CN" altLang="en-US" sz="1900" dirty="0">
                <a:latin typeface="宋体" panose="02010600030101010101" pitchFamily="2" charset="-122"/>
                <a:ea typeface="宋体" panose="02010600030101010101" pitchFamily="2" charset="-122"/>
              </a:rPr>
              <a:t>在利益和行为规范的矛盾下，道师有突破（修改）规范的倾向，使之能够进入殡仪馆。</a:t>
            </a:r>
            <a:endParaRPr lang="en-US" altLang="zh-CN" sz="1900" dirty="0">
              <a:latin typeface="宋体" panose="02010600030101010101" pitchFamily="2" charset="-122"/>
              <a:ea typeface="宋体" panose="02010600030101010101" pitchFamily="2" charset="-122"/>
            </a:endParaRPr>
          </a:p>
          <a:p>
            <a:pPr marL="457200" lvl="1" indent="0">
              <a:lnSpc>
                <a:spcPct val="150000"/>
              </a:lnSpc>
              <a:buNone/>
            </a:pPr>
            <a:r>
              <a:rPr lang="en-US" altLang="zh-CN" sz="1900" dirty="0">
                <a:latin typeface="Times New Roman" panose="02020603050405020304" pitchFamily="18" charset="0"/>
                <a:ea typeface="宋体" panose="02010600030101010101" pitchFamily="2" charset="-122"/>
                <a:cs typeface="Times New Roman" panose="02020603050405020304" pitchFamily="18" charset="0"/>
              </a:rPr>
              <a:t>Under the contradiction between interests and codes of conduct, Taoists have a tendency to break (modify) the norms so that they can enter the funeral parlor</a:t>
            </a:r>
            <a:r>
              <a:rPr lang="en-US" altLang="zh-CN" sz="1400" dirty="0">
                <a:latin typeface="Times New Roman" panose="02020603050405020304" pitchFamily="18" charset="0"/>
                <a:ea typeface="宋体" panose="02010600030101010101" pitchFamily="2" charset="-122"/>
                <a:cs typeface="Times New Roman" panose="02020603050405020304" pitchFamily="18" charset="0"/>
              </a:rPr>
              <a:t>.</a:t>
            </a:r>
          </a:p>
          <a:p>
            <a:pPr>
              <a:lnSpc>
                <a:spcPct val="150000"/>
              </a:lnSpc>
            </a:pPr>
            <a:endParaRPr lang="en-US" altLang="zh-CN" sz="1800" dirty="0">
              <a:latin typeface="宋体" panose="02010600030101010101" pitchFamily="2" charset="-122"/>
              <a:ea typeface="宋体" panose="02010600030101010101" pitchFamily="2" charset="-122"/>
            </a:endParaRPr>
          </a:p>
          <a:p>
            <a:pPr>
              <a:lnSpc>
                <a:spcPct val="150000"/>
              </a:lnSpc>
            </a:pPr>
            <a:endParaRPr lang="zh-CN" altLang="en-US" sz="2000" dirty="0"/>
          </a:p>
        </p:txBody>
      </p:sp>
      <p:sp>
        <p:nvSpPr>
          <p:cNvPr id="4" name="日期占位符 3">
            <a:extLst>
              <a:ext uri="{FF2B5EF4-FFF2-40B4-BE49-F238E27FC236}">
                <a16:creationId xmlns:a16="http://schemas.microsoft.com/office/drawing/2014/main" id="{AA290249-C0D1-40D3-B8F5-99815714340E}"/>
              </a:ext>
            </a:extLst>
          </p:cNvPr>
          <p:cNvSpPr>
            <a:spLocks noGrp="1"/>
          </p:cNvSpPr>
          <p:nvPr>
            <p:ph type="dt" sz="half" idx="10"/>
          </p:nvPr>
        </p:nvSpPr>
        <p:spPr/>
        <p:txBody>
          <a:bodyPr/>
          <a:lstStyle/>
          <a:p>
            <a:fld id="{30291C82-EF90-4632-9119-EC879D2D4D6D}"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C52541BF-A66B-4C1B-B392-2D8A9DCFEF41}"/>
              </a:ext>
            </a:extLst>
          </p:cNvPr>
          <p:cNvSpPr>
            <a:spLocks noGrp="1"/>
          </p:cNvSpPr>
          <p:nvPr>
            <p:ph type="sldNum" sz="quarter" idx="12"/>
          </p:nvPr>
        </p:nvSpPr>
        <p:spPr/>
        <p:txBody>
          <a:bodyPr/>
          <a:lstStyle/>
          <a:p>
            <a:fld id="{3F9F9217-2093-44DC-88FC-18977604FAC1}" type="slidenum">
              <a:rPr lang="zh-CN" altLang="en-US" smtClean="0"/>
              <a:t>10</a:t>
            </a:fld>
            <a:endParaRPr lang="zh-CN" altLang="en-US"/>
          </a:p>
        </p:txBody>
      </p:sp>
    </p:spTree>
    <p:extLst>
      <p:ext uri="{BB962C8B-B14F-4D97-AF65-F5344CB8AC3E}">
        <p14:creationId xmlns:p14="http://schemas.microsoft.com/office/powerpoint/2010/main" val="3746501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9473675-9AA4-47C1-845D-9EE36655136C}"/>
              </a:ext>
            </a:extLst>
          </p:cNvPr>
          <p:cNvSpPr>
            <a:spLocks noGrp="1"/>
          </p:cNvSpPr>
          <p:nvPr>
            <p:ph type="title"/>
          </p:nvPr>
        </p:nvSpPr>
        <p:spPr/>
        <p:txBody>
          <a:bodyPr>
            <a:normAutofit/>
          </a:bodyPr>
          <a:lstStyle/>
          <a:p>
            <a:r>
              <a:rPr lang="zh-CN" altLang="en-US" sz="3600" b="1" dirty="0"/>
              <a:t>案例二：难以挪移的祖屋</a:t>
            </a:r>
            <a:br>
              <a:rPr lang="en-US" altLang="zh-CN" sz="3600" b="1" dirty="0"/>
            </a:br>
            <a:r>
              <a:rPr lang="en-US" altLang="zh-CN" sz="3600" b="1" dirty="0"/>
              <a:t>Case 2: Immovable </a:t>
            </a:r>
            <a:r>
              <a:rPr lang="en-US" altLang="zh-CN" sz="3600" b="1" i="1" dirty="0" err="1"/>
              <a:t>ZuWu</a:t>
            </a:r>
            <a:r>
              <a:rPr lang="zh-CN" altLang="en-US" sz="3600" b="1" dirty="0"/>
              <a:t>（</a:t>
            </a:r>
            <a:r>
              <a:rPr lang="en-US" altLang="zh-CN" sz="3600" b="1" dirty="0"/>
              <a:t>Ancestral House</a:t>
            </a:r>
            <a:r>
              <a:rPr lang="zh-CN" altLang="en-US" sz="3600" b="1" dirty="0"/>
              <a:t>）</a:t>
            </a:r>
          </a:p>
        </p:txBody>
      </p:sp>
      <p:sp>
        <p:nvSpPr>
          <p:cNvPr id="3" name="内容占位符 2">
            <a:extLst>
              <a:ext uri="{FF2B5EF4-FFF2-40B4-BE49-F238E27FC236}">
                <a16:creationId xmlns:a16="http://schemas.microsoft.com/office/drawing/2014/main" id="{3A7EE276-8BF4-4B1A-A358-24C029319443}"/>
              </a:ext>
            </a:extLst>
          </p:cNvPr>
          <p:cNvSpPr>
            <a:spLocks noGrp="1"/>
          </p:cNvSpPr>
          <p:nvPr>
            <p:ph idx="1"/>
          </p:nvPr>
        </p:nvSpPr>
        <p:spPr>
          <a:xfrm>
            <a:off x="545285" y="1690688"/>
            <a:ext cx="10808515" cy="4665662"/>
          </a:xfrm>
        </p:spPr>
        <p:txBody>
          <a:bodyPr>
            <a:noAutofit/>
          </a:bodyPr>
          <a:lstStyle/>
          <a:p>
            <a:r>
              <a:rPr lang="zh-CN" altLang="en-US" sz="1700" dirty="0">
                <a:latin typeface="宋体" panose="02010600030101010101" pitchFamily="2" charset="-122"/>
                <a:ea typeface="宋体" panose="02010600030101010101" pitchFamily="2" charset="-122"/>
              </a:rPr>
              <a:t>祖屋是华南地区家族的重要象征。在传统社会中，祖屋的正厅摆放神像和列代先祖的牌位，偏房才作为起居室。</a:t>
            </a:r>
            <a:endParaRPr lang="en-US" altLang="zh-CN" sz="1700" dirty="0">
              <a:latin typeface="宋体" panose="02010600030101010101" pitchFamily="2" charset="-122"/>
              <a:ea typeface="宋体" panose="02010600030101010101" pitchFamily="2" charset="-122"/>
            </a:endParaRPr>
          </a:p>
          <a:p>
            <a:pPr marL="457200" lvl="1" indent="0">
              <a:buNone/>
            </a:pPr>
            <a:r>
              <a:rPr lang="en-US" altLang="zh-CN" sz="1700" i="1" dirty="0" err="1">
                <a:latin typeface="Times New Roman" panose="02020603050405020304" pitchFamily="18" charset="0"/>
                <a:ea typeface="宋体" panose="02010600030101010101" pitchFamily="2" charset="-122"/>
                <a:cs typeface="Times New Roman" panose="02020603050405020304" pitchFamily="18" charset="0"/>
              </a:rPr>
              <a:t>ZuWu</a:t>
            </a:r>
            <a:r>
              <a:rPr lang="en-US" altLang="zh-CN" sz="1700" dirty="0">
                <a:latin typeface="Times New Roman" panose="02020603050405020304" pitchFamily="18" charset="0"/>
                <a:ea typeface="宋体" panose="02010600030101010101" pitchFamily="2" charset="-122"/>
                <a:cs typeface="Times New Roman" panose="02020603050405020304" pitchFamily="18" charset="0"/>
              </a:rPr>
              <a:t> is an important symbol of the family in southern China. In traditional society, the ancestral house possesses the statues of the ancestors and ancestral tablets, while the atrium serves as the living room.</a:t>
            </a:r>
          </a:p>
          <a:p>
            <a:r>
              <a:rPr lang="zh-CN" altLang="en-US" sz="1700" dirty="0">
                <a:latin typeface="宋体" panose="02010600030101010101" pitchFamily="2" charset="-122"/>
                <a:ea typeface="宋体" panose="02010600030101010101" pitchFamily="2" charset="-122"/>
              </a:rPr>
              <a:t>神牌的摆放有特定的空间规范：“上要接天、下要接地”。</a:t>
            </a:r>
            <a:endParaRPr lang="en-US" altLang="zh-CN" sz="1700" dirty="0">
              <a:latin typeface="宋体" panose="02010600030101010101" pitchFamily="2" charset="-122"/>
              <a:ea typeface="宋体" panose="02010600030101010101" pitchFamily="2" charset="-122"/>
            </a:endParaRPr>
          </a:p>
          <a:p>
            <a:pPr marL="457200" lvl="1" indent="0">
              <a:buNone/>
            </a:pPr>
            <a:r>
              <a:rPr lang="en-US" altLang="zh-CN" sz="1700" i="1" dirty="0" err="1">
                <a:latin typeface="Times New Roman" panose="02020603050405020304" pitchFamily="18" charset="0"/>
                <a:ea typeface="宋体" panose="02010600030101010101" pitchFamily="2" charset="-122"/>
                <a:cs typeface="Times New Roman" panose="02020603050405020304" pitchFamily="18" charset="0"/>
              </a:rPr>
              <a:t>ShenPai</a:t>
            </a:r>
            <a:r>
              <a:rPr lang="en-US" altLang="zh-CN" sz="1700" dirty="0">
                <a:latin typeface="Times New Roman" panose="02020603050405020304" pitchFamily="18" charset="0"/>
                <a:ea typeface="宋体" panose="02010600030101010101" pitchFamily="2" charset="-122"/>
                <a:cs typeface="Times New Roman" panose="02020603050405020304" pitchFamily="18" charset="0"/>
              </a:rPr>
              <a:t> placed a specific space norms: “ upward  connect the sky, downward to the  ground."</a:t>
            </a:r>
          </a:p>
          <a:p>
            <a:r>
              <a:rPr lang="zh-CN" altLang="en-US" sz="1700" dirty="0">
                <a:latin typeface="宋体" panose="02010600030101010101" pitchFamily="2" charset="-122"/>
                <a:ea typeface="宋体" panose="02010600030101010101" pitchFamily="2" charset="-122"/>
              </a:rPr>
              <a:t>随着生活水平提高，村民建新楼房要对老旧祖屋进行拆除，神牌摆放如何在满足空间规范的同时来改造祖屋？</a:t>
            </a:r>
            <a:endParaRPr lang="en-US" altLang="zh-CN" sz="1700" dirty="0">
              <a:latin typeface="宋体" panose="02010600030101010101" pitchFamily="2" charset="-122"/>
              <a:ea typeface="宋体" panose="02010600030101010101" pitchFamily="2" charset="-122"/>
            </a:endParaRPr>
          </a:p>
          <a:p>
            <a:pPr marL="457200" lvl="1" indent="0">
              <a:buNone/>
            </a:pPr>
            <a:r>
              <a:rPr lang="en-US" altLang="zh-CN" sz="1700" dirty="0">
                <a:latin typeface="Times New Roman" panose="02020603050405020304" pitchFamily="18" charset="0"/>
                <a:ea typeface="宋体" panose="02010600030101010101" pitchFamily="2" charset="-122"/>
                <a:cs typeface="Times New Roman" panose="02020603050405020304" pitchFamily="18" charset="0"/>
              </a:rPr>
              <a:t>With the living standards increasing, Building new house requested villagers removed the old the ancestral home , how to meet the space norms and transform the ancestral home at the same time ? </a:t>
            </a:r>
          </a:p>
          <a:p>
            <a:r>
              <a:rPr lang="zh-CN" altLang="en-US" sz="1700" dirty="0">
                <a:latin typeface="宋体" panose="02010600030101010101" pitchFamily="2" charset="-122"/>
                <a:ea typeface="宋体" panose="02010600030101010101" pitchFamily="2" charset="-122"/>
              </a:rPr>
              <a:t>策略：拆除大祖屋修建楼房，同时修一小房子存放神牌。</a:t>
            </a:r>
            <a:endParaRPr lang="en-US" altLang="zh-CN" sz="1700" dirty="0">
              <a:latin typeface="宋体" panose="02010600030101010101" pitchFamily="2" charset="-122"/>
              <a:ea typeface="宋体" panose="02010600030101010101" pitchFamily="2" charset="-122"/>
            </a:endParaRPr>
          </a:p>
          <a:p>
            <a:pPr marL="457200" lvl="1" indent="0">
              <a:buNone/>
            </a:pPr>
            <a:r>
              <a:rPr lang="en-US" altLang="zh-CN" sz="1700" dirty="0">
                <a:latin typeface="Times New Roman" panose="02020603050405020304" pitchFamily="18" charset="0"/>
                <a:ea typeface="宋体" panose="02010600030101010101" pitchFamily="2" charset="-122"/>
                <a:cs typeface="Times New Roman" panose="02020603050405020304" pitchFamily="18" charset="0"/>
              </a:rPr>
              <a:t>Strategy: Dismantling </a:t>
            </a:r>
            <a:r>
              <a:rPr lang="en-US" altLang="zh-CN" sz="1700" i="1" dirty="0" err="1">
                <a:latin typeface="Times New Roman" panose="02020603050405020304" pitchFamily="18" charset="0"/>
                <a:ea typeface="宋体" panose="02010600030101010101" pitchFamily="2" charset="-122"/>
                <a:cs typeface="Times New Roman" panose="02020603050405020304" pitchFamily="18" charset="0"/>
              </a:rPr>
              <a:t>ZuWu</a:t>
            </a:r>
            <a:r>
              <a:rPr lang="en-US" altLang="zh-CN" sz="1700" i="1"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1700" dirty="0">
                <a:latin typeface="Times New Roman" panose="02020603050405020304" pitchFamily="18" charset="0"/>
                <a:ea typeface="宋体" panose="02010600030101010101" pitchFamily="2" charset="-122"/>
                <a:cs typeface="Times New Roman" panose="02020603050405020304" pitchFamily="18" charset="0"/>
              </a:rPr>
              <a:t>to build a new </a:t>
            </a:r>
            <a:r>
              <a:rPr lang="en-US" altLang="zh-CN" sz="1700" dirty="0" err="1">
                <a:latin typeface="Times New Roman" panose="02020603050405020304" pitchFamily="18" charset="0"/>
                <a:ea typeface="宋体" panose="02010600030101010101" pitchFamily="2" charset="-122"/>
                <a:cs typeface="Times New Roman" panose="02020603050405020304" pitchFamily="18" charset="0"/>
              </a:rPr>
              <a:t>buliding</a:t>
            </a:r>
            <a:r>
              <a:rPr lang="en-US" altLang="zh-CN" sz="1700" dirty="0">
                <a:latin typeface="Times New Roman" panose="02020603050405020304" pitchFamily="18" charset="0"/>
                <a:ea typeface="宋体" panose="02010600030101010101" pitchFamily="2" charset="-122"/>
                <a:cs typeface="Times New Roman" panose="02020603050405020304" pitchFamily="18" charset="0"/>
              </a:rPr>
              <a:t>, while building a small house to store </a:t>
            </a:r>
            <a:r>
              <a:rPr lang="en-US" altLang="zh-CN" sz="1700" i="1" dirty="0" err="1">
                <a:latin typeface="Times New Roman" panose="02020603050405020304" pitchFamily="18" charset="0"/>
                <a:ea typeface="宋体" panose="02010600030101010101" pitchFamily="2" charset="-122"/>
                <a:cs typeface="Times New Roman" panose="02020603050405020304" pitchFamily="18" charset="0"/>
              </a:rPr>
              <a:t>ShenPai</a:t>
            </a:r>
            <a:r>
              <a:rPr lang="en-US" altLang="zh-CN" sz="1700" dirty="0">
                <a:latin typeface="Times New Roman" panose="02020603050405020304" pitchFamily="18" charset="0"/>
                <a:ea typeface="宋体" panose="02010600030101010101" pitchFamily="2" charset="-122"/>
                <a:cs typeface="Times New Roman" panose="02020603050405020304" pitchFamily="18" charset="0"/>
              </a:rPr>
              <a:t>.</a:t>
            </a:r>
          </a:p>
          <a:p>
            <a:r>
              <a:rPr lang="zh-CN" altLang="en-US" sz="1700" dirty="0">
                <a:latin typeface="宋体" panose="02010600030101010101" pitchFamily="2" charset="-122"/>
                <a:ea typeface="宋体" panose="02010600030101010101" pitchFamily="2" charset="-122"/>
              </a:rPr>
              <a:t>通过改造空间，满足了神牌空间摆放规范的要求。但近年城市扩张、农村拆迁运动中，村民上楼政策因触犯了神牌的空间摆放要求而受到抵制。</a:t>
            </a:r>
            <a:endParaRPr lang="en-US" altLang="zh-CN" sz="1700" dirty="0">
              <a:latin typeface="宋体" panose="02010600030101010101" pitchFamily="2" charset="-122"/>
              <a:ea typeface="宋体" panose="02010600030101010101" pitchFamily="2" charset="-122"/>
            </a:endParaRPr>
          </a:p>
          <a:p>
            <a:pPr marL="457200" lvl="1" indent="0">
              <a:buNone/>
            </a:pPr>
            <a:r>
              <a:rPr lang="en-US" altLang="zh-CN" sz="1700" dirty="0">
                <a:latin typeface="Times New Roman" panose="02020603050405020304" pitchFamily="18" charset="0"/>
                <a:ea typeface="宋体" panose="02010600030101010101" pitchFamily="2" charset="-122"/>
                <a:cs typeface="Times New Roman" panose="02020603050405020304" pitchFamily="18" charset="0"/>
              </a:rPr>
              <a:t>By means of transform the space, villagers  meet the requirements of the space layout of </a:t>
            </a:r>
            <a:r>
              <a:rPr lang="en-US" altLang="zh-CN" sz="1700" i="1" dirty="0" err="1">
                <a:latin typeface="Times New Roman" panose="02020603050405020304" pitchFamily="18" charset="0"/>
                <a:ea typeface="宋体" panose="02010600030101010101" pitchFamily="2" charset="-122"/>
                <a:cs typeface="Times New Roman" panose="02020603050405020304" pitchFamily="18" charset="0"/>
              </a:rPr>
              <a:t>ShenPai</a:t>
            </a:r>
            <a:r>
              <a:rPr lang="en-US" altLang="zh-CN" sz="1700" dirty="0">
                <a:latin typeface="Times New Roman" panose="02020603050405020304" pitchFamily="18" charset="0"/>
                <a:ea typeface="宋体" panose="02010600030101010101" pitchFamily="2" charset="-122"/>
                <a:cs typeface="Times New Roman" panose="02020603050405020304" pitchFamily="18" charset="0"/>
              </a:rPr>
              <a:t>. However, in recent years, due to the expansion of cities and the demolition movement in rural areas, villagers boycott arrange for relocation household because the planning violated the requirements of </a:t>
            </a:r>
            <a:r>
              <a:rPr lang="en-US" altLang="zh-CN" sz="1700" i="1" dirty="0" err="1">
                <a:latin typeface="Times New Roman" panose="02020603050405020304" pitchFamily="18" charset="0"/>
                <a:ea typeface="宋体" panose="02010600030101010101" pitchFamily="2" charset="-122"/>
                <a:cs typeface="Times New Roman" panose="02020603050405020304" pitchFamily="18" charset="0"/>
              </a:rPr>
              <a:t>ShenPai's</a:t>
            </a:r>
            <a:r>
              <a:rPr lang="en-US" altLang="zh-CN" sz="1700" dirty="0">
                <a:latin typeface="Times New Roman" panose="02020603050405020304" pitchFamily="18" charset="0"/>
                <a:ea typeface="宋体" panose="02010600030101010101" pitchFamily="2" charset="-122"/>
                <a:cs typeface="Times New Roman" panose="02020603050405020304" pitchFamily="18" charset="0"/>
              </a:rPr>
              <a:t> space layout.</a:t>
            </a:r>
          </a:p>
        </p:txBody>
      </p:sp>
      <p:sp>
        <p:nvSpPr>
          <p:cNvPr id="4" name="日期占位符 3">
            <a:extLst>
              <a:ext uri="{FF2B5EF4-FFF2-40B4-BE49-F238E27FC236}">
                <a16:creationId xmlns:a16="http://schemas.microsoft.com/office/drawing/2014/main" id="{6C785EA8-1B3D-4798-B0D3-A8E767D0F5EB}"/>
              </a:ext>
            </a:extLst>
          </p:cNvPr>
          <p:cNvSpPr>
            <a:spLocks noGrp="1"/>
          </p:cNvSpPr>
          <p:nvPr>
            <p:ph type="dt" sz="half" idx="10"/>
          </p:nvPr>
        </p:nvSpPr>
        <p:spPr/>
        <p:txBody>
          <a:bodyPr/>
          <a:lstStyle/>
          <a:p>
            <a:fld id="{ED3D09E3-E6D0-41E4-BCD0-F30531FF46D8}"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BBB247F6-BDD0-45FD-8DD3-53F3069C4266}"/>
              </a:ext>
            </a:extLst>
          </p:cNvPr>
          <p:cNvSpPr>
            <a:spLocks noGrp="1"/>
          </p:cNvSpPr>
          <p:nvPr>
            <p:ph type="sldNum" sz="quarter" idx="12"/>
          </p:nvPr>
        </p:nvSpPr>
        <p:spPr/>
        <p:txBody>
          <a:bodyPr/>
          <a:lstStyle/>
          <a:p>
            <a:fld id="{3F9F9217-2093-44DC-88FC-18977604FAC1}" type="slidenum">
              <a:rPr lang="zh-CN" altLang="en-US" smtClean="0"/>
              <a:t>11</a:t>
            </a:fld>
            <a:endParaRPr lang="zh-CN" altLang="en-US"/>
          </a:p>
        </p:txBody>
      </p:sp>
    </p:spTree>
    <p:extLst>
      <p:ext uri="{BB962C8B-B14F-4D97-AF65-F5344CB8AC3E}">
        <p14:creationId xmlns:p14="http://schemas.microsoft.com/office/powerpoint/2010/main" val="1617534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E0B62E9-BB06-4063-8FA6-AFE63D2528C2}"/>
              </a:ext>
            </a:extLst>
          </p:cNvPr>
          <p:cNvSpPr>
            <a:spLocks noGrp="1"/>
          </p:cNvSpPr>
          <p:nvPr>
            <p:ph type="title"/>
          </p:nvPr>
        </p:nvSpPr>
        <p:spPr/>
        <p:txBody>
          <a:bodyPr>
            <a:normAutofit/>
          </a:bodyPr>
          <a:lstStyle/>
          <a:p>
            <a:r>
              <a:rPr lang="zh-CN" altLang="en-US" sz="3600" b="1" dirty="0"/>
              <a:t>讨论：一个初步的分析框架</a:t>
            </a:r>
            <a:br>
              <a:rPr lang="en-US" altLang="zh-CN" sz="3600" b="1" dirty="0"/>
            </a:br>
            <a:r>
              <a:rPr lang="en-US" altLang="zh-CN" sz="3600" b="1" dirty="0"/>
              <a:t>Discussion: A Preliminary Framework</a:t>
            </a:r>
            <a:endParaRPr lang="zh-CN" altLang="en-US" sz="3600" b="1" dirty="0"/>
          </a:p>
        </p:txBody>
      </p:sp>
      <p:sp>
        <p:nvSpPr>
          <p:cNvPr id="4" name="日期占位符 3">
            <a:extLst>
              <a:ext uri="{FF2B5EF4-FFF2-40B4-BE49-F238E27FC236}">
                <a16:creationId xmlns:a16="http://schemas.microsoft.com/office/drawing/2014/main" id="{938995BC-3807-4831-A6B7-7D10B358EC1C}"/>
              </a:ext>
            </a:extLst>
          </p:cNvPr>
          <p:cNvSpPr>
            <a:spLocks noGrp="1"/>
          </p:cNvSpPr>
          <p:nvPr>
            <p:ph type="dt" sz="half" idx="10"/>
          </p:nvPr>
        </p:nvSpPr>
        <p:spPr/>
        <p:txBody>
          <a:bodyPr/>
          <a:lstStyle/>
          <a:p>
            <a:fld id="{C0ED6C8B-6AF4-4155-A62A-CA4780BB7504}"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1DA95E28-8B6F-4F12-827A-520833E5F645}"/>
              </a:ext>
            </a:extLst>
          </p:cNvPr>
          <p:cNvSpPr>
            <a:spLocks noGrp="1"/>
          </p:cNvSpPr>
          <p:nvPr>
            <p:ph type="sldNum" sz="quarter" idx="12"/>
          </p:nvPr>
        </p:nvSpPr>
        <p:spPr/>
        <p:txBody>
          <a:bodyPr/>
          <a:lstStyle/>
          <a:p>
            <a:fld id="{3F9F9217-2093-44DC-88FC-18977604FAC1}" type="slidenum">
              <a:rPr lang="zh-CN" altLang="en-US" smtClean="0"/>
              <a:t>12</a:t>
            </a:fld>
            <a:endParaRPr lang="zh-CN" altLang="en-US"/>
          </a:p>
        </p:txBody>
      </p:sp>
      <p:sp>
        <p:nvSpPr>
          <p:cNvPr id="14" name="文本框 13">
            <a:extLst>
              <a:ext uri="{FF2B5EF4-FFF2-40B4-BE49-F238E27FC236}">
                <a16:creationId xmlns:a16="http://schemas.microsoft.com/office/drawing/2014/main" id="{F6FA2168-7F91-4E47-9EFA-036E49FE252A}"/>
              </a:ext>
            </a:extLst>
          </p:cNvPr>
          <p:cNvSpPr txBox="1"/>
          <p:nvPr/>
        </p:nvSpPr>
        <p:spPr>
          <a:xfrm>
            <a:off x="7139030" y="1803633"/>
            <a:ext cx="4420999" cy="4524315"/>
          </a:xfrm>
          <a:prstGeom prst="rect">
            <a:avLst/>
          </a:prstGeom>
          <a:noFill/>
        </p:spPr>
        <p:txBody>
          <a:bodyPr wrap="square" rtlCol="0">
            <a:spAutoFit/>
          </a:bodyPr>
          <a:lstStyle/>
          <a:p>
            <a:pPr marL="285750" indent="-285750">
              <a:buFont typeface="Arial" panose="020B0604020202020204" pitchFamily="34" charset="0"/>
              <a:buChar char="•"/>
            </a:pPr>
            <a:r>
              <a:rPr lang="zh-CN" altLang="en-US" dirty="0"/>
              <a:t>空间规范：指这一规范的有效性带有空间的条件，如道师不能见死人。</a:t>
            </a:r>
            <a:endParaRPr lang="en-US" altLang="zh-CN" dirty="0"/>
          </a:p>
          <a:p>
            <a:pPr lvl="1"/>
            <a:r>
              <a:rPr lang="en-US" altLang="zh-CN" dirty="0">
                <a:latin typeface="Times New Roman" panose="02020603050405020304" pitchFamily="18" charset="0"/>
                <a:cs typeface="Times New Roman" panose="02020603050405020304" pitchFamily="18" charset="0"/>
              </a:rPr>
              <a:t>Spatial norms: refers to the validity of this norms with space conditions, such as Taoist can not see the dead.</a:t>
            </a:r>
          </a:p>
          <a:p>
            <a:pPr marL="285750" indent="-285750">
              <a:buFont typeface="Arial" panose="020B0604020202020204" pitchFamily="34" charset="0"/>
              <a:buChar char="•"/>
            </a:pPr>
            <a:r>
              <a:rPr lang="zh-CN" altLang="en-US" dirty="0"/>
              <a:t>无空间的规范：指规范具有普遍适用性，没有空间的限制，如在任何空间内都不能杀人。</a:t>
            </a:r>
            <a:endParaRPr lang="en-US" altLang="zh-CN" dirty="0"/>
          </a:p>
          <a:p>
            <a:pPr lvl="1"/>
            <a:r>
              <a:rPr lang="en-US" altLang="zh-CN" dirty="0">
                <a:latin typeface="Times New Roman" panose="02020603050405020304" pitchFamily="18" charset="0"/>
                <a:cs typeface="Times New Roman" panose="02020603050405020304" pitchFamily="18" charset="0"/>
              </a:rPr>
              <a:t>No-spatial norms: refers to the norms of universal applicability, there is no space constraints, such as in any space we can not kill.</a:t>
            </a:r>
          </a:p>
          <a:p>
            <a:pPr marL="285750" indent="-285750">
              <a:buFont typeface="Arial" panose="020B0604020202020204" pitchFamily="34" charset="0"/>
              <a:buChar char="•"/>
            </a:pPr>
            <a:r>
              <a:rPr lang="zh-CN" altLang="en-US" dirty="0"/>
              <a:t>场域规范：任一空间（场所）中的规范，比如：学校规范。</a:t>
            </a:r>
            <a:endParaRPr lang="en-US" altLang="zh-CN" dirty="0"/>
          </a:p>
          <a:p>
            <a:pPr lvl="1"/>
            <a:r>
              <a:rPr lang="en-US" altLang="zh-CN" dirty="0">
                <a:latin typeface="Times New Roman" panose="02020603050405020304" pitchFamily="18" charset="0"/>
                <a:cs typeface="Times New Roman" panose="02020603050405020304" pitchFamily="18" charset="0"/>
              </a:rPr>
              <a:t>Field norms: The norms in any space (place), </a:t>
            </a:r>
            <a:r>
              <a:rPr lang="en-US" altLang="zh-CN" dirty="0" err="1">
                <a:latin typeface="Times New Roman" panose="02020603050405020304" pitchFamily="18" charset="0"/>
                <a:cs typeface="Times New Roman" panose="02020603050405020304" pitchFamily="18" charset="0"/>
              </a:rPr>
              <a:t>eg</a:t>
            </a:r>
            <a:r>
              <a:rPr lang="en-US" altLang="zh-CN" dirty="0">
                <a:latin typeface="Times New Roman" panose="02020603050405020304" pitchFamily="18" charset="0"/>
                <a:cs typeface="Times New Roman" panose="02020603050405020304" pitchFamily="18" charset="0"/>
              </a:rPr>
              <a:t>. School norm</a:t>
            </a:r>
            <a:endParaRPr lang="zh-CN" altLang="en-US" dirty="0">
              <a:latin typeface="Times New Roman" panose="02020603050405020304" pitchFamily="18" charset="0"/>
              <a:cs typeface="Times New Roman" panose="02020603050405020304" pitchFamily="18" charset="0"/>
            </a:endParaRPr>
          </a:p>
        </p:txBody>
      </p:sp>
      <p:pic>
        <p:nvPicPr>
          <p:cNvPr id="17" name="内容占位符 16">
            <a:extLst>
              <a:ext uri="{FF2B5EF4-FFF2-40B4-BE49-F238E27FC236}">
                <a16:creationId xmlns:a16="http://schemas.microsoft.com/office/drawing/2014/main" id="{35E57A40-577B-4078-BB55-EF29B04B024F}"/>
              </a:ext>
            </a:extLst>
          </p:cNvPr>
          <p:cNvPicPr>
            <a:picLocks noGrp="1" noChangeAspect="1"/>
          </p:cNvPicPr>
          <p:nvPr>
            <p:ph idx="1"/>
          </p:nvPr>
        </p:nvPicPr>
        <p:blipFill>
          <a:blip r:embed="rId2"/>
          <a:stretch>
            <a:fillRect/>
          </a:stretch>
        </p:blipFill>
        <p:spPr>
          <a:xfrm>
            <a:off x="720499" y="1921079"/>
            <a:ext cx="6418531" cy="4435271"/>
          </a:xfrm>
          <a:prstGeom prst="rect">
            <a:avLst/>
          </a:prstGeom>
        </p:spPr>
      </p:pic>
    </p:spTree>
    <p:extLst>
      <p:ext uri="{BB962C8B-B14F-4D97-AF65-F5344CB8AC3E}">
        <p14:creationId xmlns:p14="http://schemas.microsoft.com/office/powerpoint/2010/main" val="1477327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EFEB268-1EFC-4113-A5E7-017B63419DA3}"/>
              </a:ext>
            </a:extLst>
          </p:cNvPr>
          <p:cNvSpPr>
            <a:spLocks noGrp="1"/>
          </p:cNvSpPr>
          <p:nvPr>
            <p:ph type="title"/>
          </p:nvPr>
        </p:nvSpPr>
        <p:spPr>
          <a:xfrm flipV="1">
            <a:off x="838200" y="310394"/>
            <a:ext cx="10210101" cy="54732"/>
          </a:xfrm>
        </p:spPr>
        <p:txBody>
          <a:bodyPr>
            <a:normAutofit fontScale="90000"/>
          </a:bodyPr>
          <a:lstStyle/>
          <a:p>
            <a:endParaRPr lang="zh-CN" altLang="en-US" dirty="0"/>
          </a:p>
        </p:txBody>
      </p:sp>
      <p:sp>
        <p:nvSpPr>
          <p:cNvPr id="3" name="内容占位符 2">
            <a:extLst>
              <a:ext uri="{FF2B5EF4-FFF2-40B4-BE49-F238E27FC236}">
                <a16:creationId xmlns:a16="http://schemas.microsoft.com/office/drawing/2014/main" id="{39D455F2-7F02-43E7-A1A9-C2F885B35F42}"/>
              </a:ext>
            </a:extLst>
          </p:cNvPr>
          <p:cNvSpPr>
            <a:spLocks noGrp="1"/>
          </p:cNvSpPr>
          <p:nvPr>
            <p:ph idx="1"/>
          </p:nvPr>
        </p:nvSpPr>
        <p:spPr>
          <a:xfrm>
            <a:off x="838200" y="677411"/>
            <a:ext cx="10515600" cy="5503177"/>
          </a:xfrm>
        </p:spPr>
        <p:txBody>
          <a:bodyPr>
            <a:normAutofit fontScale="25000" lnSpcReduction="20000"/>
          </a:bodyPr>
          <a:lstStyle/>
          <a:p>
            <a:pPr marL="0" indent="0">
              <a:lnSpc>
                <a:spcPct val="170000"/>
              </a:lnSpc>
              <a:buNone/>
            </a:pPr>
            <a:r>
              <a:rPr lang="en-US" altLang="zh-CN" sz="5600" dirty="0">
                <a:latin typeface="宋体" panose="02010600030101010101" pitchFamily="2" charset="-122"/>
                <a:ea typeface="宋体" panose="02010600030101010101" pitchFamily="2" charset="-122"/>
              </a:rPr>
              <a:t>1</a:t>
            </a:r>
            <a:r>
              <a:rPr lang="zh-CN" altLang="en-US" sz="5600" dirty="0">
                <a:latin typeface="宋体" panose="02010600030101010101" pitchFamily="2" charset="-122"/>
                <a:ea typeface="宋体" panose="02010600030101010101" pitchFamily="2" charset="-122"/>
              </a:rPr>
              <a:t>、行动者以特定目标要与空间发生关系，进入</a:t>
            </a:r>
            <a:r>
              <a:rPr lang="en-US" altLang="zh-CN" sz="5600" dirty="0">
                <a:latin typeface="宋体" panose="02010600030101010101" pitchFamily="2" charset="-122"/>
                <a:ea typeface="宋体" panose="02010600030101010101" pitchFamily="2" charset="-122"/>
              </a:rPr>
              <a:t>/</a:t>
            </a:r>
            <a:r>
              <a:rPr lang="zh-CN" altLang="en-US" sz="5600" dirty="0">
                <a:latin typeface="宋体" panose="02010600030101010101" pitchFamily="2" charset="-122"/>
                <a:ea typeface="宋体" panose="02010600030101010101" pitchFamily="2" charset="-122"/>
              </a:rPr>
              <a:t>掌控</a:t>
            </a:r>
            <a:r>
              <a:rPr lang="en-US" altLang="zh-CN" sz="5600" dirty="0">
                <a:latin typeface="宋体" panose="02010600030101010101" pitchFamily="2" charset="-122"/>
                <a:ea typeface="宋体" panose="02010600030101010101" pitchFamily="2" charset="-122"/>
              </a:rPr>
              <a:t>/</a:t>
            </a:r>
            <a:r>
              <a:rPr lang="zh-CN" altLang="en-US" sz="5600" dirty="0">
                <a:latin typeface="宋体" panose="02010600030101010101" pitchFamily="2" charset="-122"/>
                <a:ea typeface="宋体" panose="02010600030101010101" pitchFamily="2" charset="-122"/>
              </a:rPr>
              <a:t>保留。</a:t>
            </a:r>
            <a:endParaRPr lang="en-US" altLang="zh-CN" sz="5600" dirty="0">
              <a:latin typeface="宋体" panose="02010600030101010101" pitchFamily="2" charset="-122"/>
              <a:ea typeface="宋体" panose="02010600030101010101" pitchFamily="2" charset="-122"/>
            </a:endParaRPr>
          </a:p>
          <a:p>
            <a:pPr marL="0" indent="0">
              <a:lnSpc>
                <a:spcPct val="170000"/>
              </a:lnSpc>
              <a:buNone/>
            </a:pPr>
            <a:r>
              <a:rPr lang="en-US" altLang="zh-CN" sz="5600" dirty="0">
                <a:latin typeface="宋体" panose="02010600030101010101" pitchFamily="2" charset="-122"/>
                <a:ea typeface="宋体" panose="02010600030101010101" pitchFamily="2" charset="-122"/>
              </a:rPr>
              <a:t>Actors have specific goals to relate to space, enter / control / retain.</a:t>
            </a:r>
          </a:p>
          <a:p>
            <a:pPr marL="0" indent="0">
              <a:lnSpc>
                <a:spcPct val="170000"/>
              </a:lnSpc>
              <a:buNone/>
            </a:pPr>
            <a:r>
              <a:rPr lang="en-US" altLang="zh-CN" sz="5600" dirty="0">
                <a:latin typeface="宋体" panose="02010600030101010101" pitchFamily="2" charset="-122"/>
                <a:ea typeface="宋体" panose="02010600030101010101" pitchFamily="2" charset="-122"/>
              </a:rPr>
              <a:t>2</a:t>
            </a:r>
            <a:r>
              <a:rPr lang="zh-CN" altLang="en-US" sz="5600" dirty="0">
                <a:latin typeface="宋体" panose="02010600030101010101" pitchFamily="2" charset="-122"/>
                <a:ea typeface="宋体" panose="02010600030101010101" pitchFamily="2" charset="-122"/>
              </a:rPr>
              <a:t>、社会行动需要遵守个体行为规范，同时受制于空间内的制度性、非制度性规范。</a:t>
            </a:r>
            <a:endParaRPr lang="en-US" altLang="zh-CN" sz="5600" dirty="0">
              <a:latin typeface="宋体" panose="02010600030101010101" pitchFamily="2" charset="-122"/>
              <a:ea typeface="宋体" panose="02010600030101010101" pitchFamily="2" charset="-122"/>
            </a:endParaRPr>
          </a:p>
          <a:p>
            <a:pPr marL="0" indent="0">
              <a:lnSpc>
                <a:spcPct val="170000"/>
              </a:lnSpc>
              <a:buNone/>
            </a:pPr>
            <a:r>
              <a:rPr lang="en-US" altLang="zh-CN" sz="5600" dirty="0">
                <a:latin typeface="Times New Roman" panose="02020603050405020304" pitchFamily="18" charset="0"/>
                <a:ea typeface="宋体" panose="02010600030101010101" pitchFamily="2" charset="-122"/>
                <a:cs typeface="Times New Roman" panose="02020603050405020304" pitchFamily="18" charset="0"/>
              </a:rPr>
              <a:t>social action needs to comply with individual behavior norms, subject to the institutional and non-institutional norms in space.</a:t>
            </a:r>
          </a:p>
          <a:p>
            <a:pPr marL="0" indent="0">
              <a:lnSpc>
                <a:spcPct val="170000"/>
              </a:lnSpc>
              <a:buNone/>
            </a:pPr>
            <a:r>
              <a:rPr lang="en-US" altLang="zh-CN" sz="5600" dirty="0">
                <a:latin typeface="宋体" panose="02010600030101010101" pitchFamily="2" charset="-122"/>
                <a:ea typeface="宋体" panose="02010600030101010101" pitchFamily="2" charset="-122"/>
              </a:rPr>
              <a:t>3</a:t>
            </a:r>
            <a:r>
              <a:rPr lang="zh-CN" altLang="en-US" sz="5600" dirty="0">
                <a:latin typeface="宋体" panose="02010600030101010101" pitchFamily="2" charset="-122"/>
                <a:ea typeface="宋体" panose="02010600030101010101" pitchFamily="2" charset="-122"/>
              </a:rPr>
              <a:t>、当行为规范涉及空间时，行动者需要改造空间来满足的目标需求；当行为规范不涉及空间时，行动者不需要改变空间，除非是基于目标要求改变空间。</a:t>
            </a:r>
            <a:endParaRPr lang="en-US" altLang="zh-CN" sz="5600" dirty="0">
              <a:latin typeface="宋体" panose="02010600030101010101" pitchFamily="2" charset="-122"/>
              <a:ea typeface="宋体" panose="02010600030101010101" pitchFamily="2" charset="-122"/>
            </a:endParaRPr>
          </a:p>
          <a:p>
            <a:pPr marL="0" indent="0">
              <a:lnSpc>
                <a:spcPct val="170000"/>
              </a:lnSpc>
              <a:buNone/>
            </a:pPr>
            <a:r>
              <a:rPr lang="en-US" altLang="zh-CN" sz="5600" dirty="0">
                <a:latin typeface="Times New Roman" panose="02020603050405020304" pitchFamily="18" charset="0"/>
                <a:ea typeface="宋体" panose="02010600030101010101" pitchFamily="2" charset="-122"/>
                <a:cs typeface="Times New Roman" panose="02020603050405020304" pitchFamily="18" charset="0"/>
              </a:rPr>
              <a:t>When the code of conduct involves space, the actors need to adapt the space to meet the needs of the target. When the behavior norms does not involve space, the actors do not need to change the space. unless a specific goal requires a change of space.</a:t>
            </a:r>
          </a:p>
          <a:p>
            <a:pPr marL="0" indent="0">
              <a:lnSpc>
                <a:spcPct val="170000"/>
              </a:lnSpc>
              <a:buNone/>
            </a:pPr>
            <a:r>
              <a:rPr lang="en-US" altLang="zh-CN" sz="5600" dirty="0">
                <a:latin typeface="宋体" panose="02010600030101010101" pitchFamily="2" charset="-122"/>
                <a:ea typeface="宋体" panose="02010600030101010101" pitchFamily="2" charset="-122"/>
              </a:rPr>
              <a:t>4</a:t>
            </a:r>
            <a:r>
              <a:rPr lang="zh-CN" altLang="en-US" sz="5600" dirty="0">
                <a:latin typeface="宋体" panose="02010600030101010101" pitchFamily="2" charset="-122"/>
                <a:ea typeface="宋体" panose="02010600030101010101" pitchFamily="2" charset="-122"/>
              </a:rPr>
              <a:t>、行动者不一定能够改变空间。当改造空间成本难以支付时，行动者可以通过改变空间规范来达成目的。这一过程是行为适应空间的结果，同时空间固化这种行为选择。</a:t>
            </a:r>
            <a:endParaRPr lang="en-US" altLang="zh-CN" sz="5600" dirty="0">
              <a:latin typeface="宋体" panose="02010600030101010101" pitchFamily="2" charset="-122"/>
              <a:ea typeface="宋体" panose="02010600030101010101" pitchFamily="2" charset="-122"/>
            </a:endParaRPr>
          </a:p>
          <a:p>
            <a:pPr marL="0" indent="0">
              <a:lnSpc>
                <a:spcPct val="170000"/>
              </a:lnSpc>
              <a:buNone/>
            </a:pPr>
            <a:r>
              <a:rPr lang="en-US" altLang="zh-CN" sz="5600" dirty="0">
                <a:latin typeface="Times New Roman" panose="02020603050405020304" pitchFamily="18" charset="0"/>
                <a:ea typeface="宋体" panose="02010600030101010101" pitchFamily="2" charset="-122"/>
                <a:cs typeface="Times New Roman" panose="02020603050405020304" pitchFamily="18" charset="0"/>
              </a:rPr>
              <a:t>Actors may not be able to change the space. When the cost of remodeling space is high, actors can achieve their goals by changing  the spatial norms. This process is the result of behavior adapt the  space, while space can cure this behavioral choice.</a:t>
            </a:r>
          </a:p>
          <a:p>
            <a:pPr marL="0" indent="0">
              <a:lnSpc>
                <a:spcPct val="170000"/>
              </a:lnSpc>
              <a:buNone/>
            </a:pPr>
            <a:r>
              <a:rPr lang="en-US" altLang="zh-CN" sz="5600" dirty="0">
                <a:latin typeface="宋体" panose="02010600030101010101" pitchFamily="2" charset="-122"/>
                <a:ea typeface="宋体" panose="02010600030101010101" pitchFamily="2" charset="-122"/>
              </a:rPr>
              <a:t>5</a:t>
            </a:r>
            <a:r>
              <a:rPr lang="zh-CN" altLang="en-US" sz="5600" dirty="0">
                <a:latin typeface="宋体" panose="02010600030101010101" pitchFamily="2" charset="-122"/>
                <a:ea typeface="宋体" panose="02010600030101010101" pitchFamily="2" charset="-122"/>
              </a:rPr>
              <a:t>、</a:t>
            </a:r>
            <a:r>
              <a:rPr lang="zh-CN" altLang="en-US" sz="5600">
                <a:latin typeface="宋体" panose="02010600030101010101" pitchFamily="2" charset="-122"/>
                <a:ea typeface="宋体" panose="02010600030101010101" pitchFamily="2" charset="-122"/>
              </a:rPr>
              <a:t>如果行为的目标（利益）与</a:t>
            </a:r>
            <a:r>
              <a:rPr lang="zh-CN" altLang="en-US" sz="5600" dirty="0">
                <a:latin typeface="宋体" panose="02010600030101010101" pitchFamily="2" charset="-122"/>
                <a:ea typeface="宋体" panose="02010600030101010101" pitchFamily="2" charset="-122"/>
              </a:rPr>
              <a:t>空间规范发生矛盾时，目标需求越大，越容易促进更改行为规范。</a:t>
            </a:r>
            <a:endParaRPr lang="en-US" altLang="zh-CN" sz="5600" dirty="0">
              <a:latin typeface="宋体" panose="02010600030101010101" pitchFamily="2" charset="-122"/>
              <a:ea typeface="宋体" panose="02010600030101010101" pitchFamily="2" charset="-122"/>
            </a:endParaRPr>
          </a:p>
          <a:p>
            <a:pPr marL="0" indent="0">
              <a:lnSpc>
                <a:spcPct val="170000"/>
              </a:lnSpc>
              <a:buNone/>
            </a:pPr>
            <a:r>
              <a:rPr lang="en-US" altLang="zh-CN" sz="5600" dirty="0">
                <a:latin typeface="Times New Roman" panose="02020603050405020304" pitchFamily="18" charset="0"/>
                <a:ea typeface="宋体" panose="02010600030101010101" pitchFamily="2" charset="-122"/>
                <a:cs typeface="Times New Roman" panose="02020603050405020304" pitchFamily="18" charset="0"/>
              </a:rPr>
              <a:t>If the actor’s target and the spatial norms conflict, the greater the target needs, the easier it is to promote the change of spatial norm.</a:t>
            </a:r>
          </a:p>
          <a:p>
            <a:pPr>
              <a:lnSpc>
                <a:spcPct val="170000"/>
              </a:lnSpc>
            </a:pPr>
            <a:endParaRPr lang="en-US" altLang="zh-CN" sz="5600" dirty="0">
              <a:latin typeface="宋体" panose="02010600030101010101" pitchFamily="2" charset="-122"/>
              <a:ea typeface="宋体" panose="02010600030101010101" pitchFamily="2" charset="-122"/>
            </a:endParaRPr>
          </a:p>
          <a:p>
            <a:endParaRPr lang="zh-CN" altLang="en-US" dirty="0"/>
          </a:p>
        </p:txBody>
      </p:sp>
      <p:sp>
        <p:nvSpPr>
          <p:cNvPr id="4" name="日期占位符 3">
            <a:extLst>
              <a:ext uri="{FF2B5EF4-FFF2-40B4-BE49-F238E27FC236}">
                <a16:creationId xmlns:a16="http://schemas.microsoft.com/office/drawing/2014/main" id="{80A2C27F-955A-46DA-8CCB-ADDB4494A2C8}"/>
              </a:ext>
            </a:extLst>
          </p:cNvPr>
          <p:cNvSpPr>
            <a:spLocks noGrp="1"/>
          </p:cNvSpPr>
          <p:nvPr>
            <p:ph type="dt" sz="half" idx="10"/>
          </p:nvPr>
        </p:nvSpPr>
        <p:spPr/>
        <p:txBody>
          <a:bodyPr/>
          <a:lstStyle/>
          <a:p>
            <a:fld id="{6935F693-B32D-400C-B51A-16C52855BEF9}"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F7FF59A7-9642-4EB6-B301-30C7EFD481CF}"/>
              </a:ext>
            </a:extLst>
          </p:cNvPr>
          <p:cNvSpPr>
            <a:spLocks noGrp="1"/>
          </p:cNvSpPr>
          <p:nvPr>
            <p:ph type="sldNum" sz="quarter" idx="12"/>
          </p:nvPr>
        </p:nvSpPr>
        <p:spPr/>
        <p:txBody>
          <a:bodyPr/>
          <a:lstStyle/>
          <a:p>
            <a:fld id="{3F9F9217-2093-44DC-88FC-18977604FAC1}" type="slidenum">
              <a:rPr lang="zh-CN" altLang="en-US" smtClean="0"/>
              <a:t>13</a:t>
            </a:fld>
            <a:endParaRPr lang="zh-CN" altLang="en-US"/>
          </a:p>
        </p:txBody>
      </p:sp>
    </p:spTree>
    <p:extLst>
      <p:ext uri="{BB962C8B-B14F-4D97-AF65-F5344CB8AC3E}">
        <p14:creationId xmlns:p14="http://schemas.microsoft.com/office/powerpoint/2010/main" val="700399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27CF646-800A-433D-B192-58F1B4AB42C8}"/>
              </a:ext>
            </a:extLst>
          </p:cNvPr>
          <p:cNvSpPr>
            <a:spLocks noGrp="1"/>
          </p:cNvSpPr>
          <p:nvPr>
            <p:ph type="ctrTitle"/>
          </p:nvPr>
        </p:nvSpPr>
        <p:spPr/>
        <p:txBody>
          <a:bodyPr>
            <a:normAutofit/>
          </a:bodyPr>
          <a:lstStyle/>
          <a:p>
            <a:r>
              <a:rPr lang="en-US" altLang="zh-CN" sz="4000" b="1" i="1" dirty="0"/>
              <a:t>THANK YOU </a:t>
            </a:r>
            <a:r>
              <a:rPr lang="zh-CN" altLang="en-US" sz="4000" b="1" i="1" dirty="0"/>
              <a:t>！</a:t>
            </a:r>
          </a:p>
        </p:txBody>
      </p:sp>
      <p:sp>
        <p:nvSpPr>
          <p:cNvPr id="3" name="副标题 2">
            <a:extLst>
              <a:ext uri="{FF2B5EF4-FFF2-40B4-BE49-F238E27FC236}">
                <a16:creationId xmlns:a16="http://schemas.microsoft.com/office/drawing/2014/main" id="{650034AD-3553-4C8A-987B-D007C4A77A87}"/>
              </a:ext>
            </a:extLst>
          </p:cNvPr>
          <p:cNvSpPr>
            <a:spLocks noGrp="1"/>
          </p:cNvSpPr>
          <p:nvPr>
            <p:ph type="subTitle" idx="1"/>
          </p:nvPr>
        </p:nvSpPr>
        <p:spPr/>
        <p:txBody>
          <a:bodyPr/>
          <a:lstStyle/>
          <a:p>
            <a:endParaRPr lang="zh-CN" altLang="en-US"/>
          </a:p>
        </p:txBody>
      </p:sp>
      <p:sp>
        <p:nvSpPr>
          <p:cNvPr id="4" name="日期占位符 3">
            <a:extLst>
              <a:ext uri="{FF2B5EF4-FFF2-40B4-BE49-F238E27FC236}">
                <a16:creationId xmlns:a16="http://schemas.microsoft.com/office/drawing/2014/main" id="{7EC1171A-7539-475B-9FA8-8457CD846CF8}"/>
              </a:ext>
            </a:extLst>
          </p:cNvPr>
          <p:cNvSpPr>
            <a:spLocks noGrp="1"/>
          </p:cNvSpPr>
          <p:nvPr>
            <p:ph type="dt" sz="half" idx="10"/>
          </p:nvPr>
        </p:nvSpPr>
        <p:spPr/>
        <p:txBody>
          <a:bodyPr/>
          <a:lstStyle/>
          <a:p>
            <a:fld id="{532B7EF5-01EE-4147-9077-780D1ED4EC36}"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DA3EE601-F7FA-49E6-BF51-0FC885583DDF}"/>
              </a:ext>
            </a:extLst>
          </p:cNvPr>
          <p:cNvSpPr>
            <a:spLocks noGrp="1"/>
          </p:cNvSpPr>
          <p:nvPr>
            <p:ph type="sldNum" sz="quarter" idx="12"/>
          </p:nvPr>
        </p:nvSpPr>
        <p:spPr/>
        <p:txBody>
          <a:bodyPr/>
          <a:lstStyle/>
          <a:p>
            <a:fld id="{3F9F9217-2093-44DC-88FC-18977604FAC1}" type="slidenum">
              <a:rPr lang="zh-CN" altLang="en-US" smtClean="0"/>
              <a:t>14</a:t>
            </a:fld>
            <a:endParaRPr lang="zh-CN" altLang="en-US"/>
          </a:p>
        </p:txBody>
      </p:sp>
    </p:spTree>
    <p:extLst>
      <p:ext uri="{BB962C8B-B14F-4D97-AF65-F5344CB8AC3E}">
        <p14:creationId xmlns:p14="http://schemas.microsoft.com/office/powerpoint/2010/main" val="1808994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5D6E132-D96B-49EE-B68A-D4367DB601D8}"/>
              </a:ext>
            </a:extLst>
          </p:cNvPr>
          <p:cNvSpPr>
            <a:spLocks noGrp="1"/>
          </p:cNvSpPr>
          <p:nvPr>
            <p:ph type="title"/>
          </p:nvPr>
        </p:nvSpPr>
        <p:spPr>
          <a:xfrm>
            <a:off x="838200" y="423848"/>
            <a:ext cx="10381375" cy="1325563"/>
          </a:xfrm>
        </p:spPr>
        <p:txBody>
          <a:bodyPr>
            <a:normAutofit/>
          </a:bodyPr>
          <a:lstStyle/>
          <a:p>
            <a:r>
              <a:rPr lang="zh-CN" altLang="en-US" sz="3600" b="1" dirty="0"/>
              <a:t>主要内容</a:t>
            </a:r>
            <a:br>
              <a:rPr lang="en-US" altLang="zh-CN" sz="3600" b="1" dirty="0"/>
            </a:br>
            <a:r>
              <a:rPr lang="en-US" altLang="zh-CN" sz="3600" b="1" dirty="0"/>
              <a:t>Main Content</a:t>
            </a:r>
            <a:endParaRPr lang="zh-CN" altLang="en-US" sz="3600" b="1" dirty="0"/>
          </a:p>
        </p:txBody>
      </p:sp>
      <p:sp>
        <p:nvSpPr>
          <p:cNvPr id="3" name="内容占位符 2">
            <a:extLst>
              <a:ext uri="{FF2B5EF4-FFF2-40B4-BE49-F238E27FC236}">
                <a16:creationId xmlns:a16="http://schemas.microsoft.com/office/drawing/2014/main" id="{EEBBF711-2DAC-4F8F-BEA5-DD7CD40ADACA}"/>
              </a:ext>
            </a:extLst>
          </p:cNvPr>
          <p:cNvSpPr>
            <a:spLocks noGrp="1"/>
          </p:cNvSpPr>
          <p:nvPr>
            <p:ph idx="1"/>
          </p:nvPr>
        </p:nvSpPr>
        <p:spPr/>
        <p:txBody>
          <a:bodyPr>
            <a:normAutofit fontScale="77500" lnSpcReduction="20000"/>
          </a:bodyPr>
          <a:lstStyle/>
          <a:p>
            <a:pPr>
              <a:lnSpc>
                <a:spcPct val="100000"/>
              </a:lnSpc>
            </a:pPr>
            <a:r>
              <a:rPr lang="zh-CN" altLang="en-US" dirty="0">
                <a:latin typeface="宋体" panose="02010600030101010101" pitchFamily="2" charset="-122"/>
                <a:ea typeface="宋体" panose="02010600030101010101" pitchFamily="2" charset="-122"/>
              </a:rPr>
              <a:t>研究源起</a:t>
            </a:r>
            <a:endParaRPr lang="en-US" altLang="zh-CN" dirty="0">
              <a:latin typeface="宋体" panose="02010600030101010101" pitchFamily="2" charset="-122"/>
              <a:ea typeface="宋体" panose="02010600030101010101" pitchFamily="2" charset="-122"/>
            </a:endParaRPr>
          </a:p>
          <a:p>
            <a:pPr marL="0" indent="0">
              <a:lnSpc>
                <a:spcPct val="100000"/>
              </a:lnSpc>
              <a:buNone/>
            </a:pPr>
            <a:r>
              <a:rPr lang="en-US" altLang="zh-CN" dirty="0">
                <a:latin typeface="宋体" panose="02010600030101010101" pitchFamily="2" charset="-122"/>
                <a:ea typeface="宋体" panose="02010600030101010101" pitchFamily="2" charset="-122"/>
              </a:rPr>
              <a:t>   </a:t>
            </a:r>
            <a:r>
              <a:rPr lang="en-US" altLang="zh-CN" dirty="0">
                <a:latin typeface="Times New Roman" panose="02020603050405020304" pitchFamily="18" charset="0"/>
                <a:ea typeface="宋体" panose="02010600030101010101" pitchFamily="2" charset="-122"/>
                <a:cs typeface="Times New Roman" panose="02020603050405020304" pitchFamily="18" charset="0"/>
              </a:rPr>
              <a:t>Researching origin</a:t>
            </a:r>
          </a:p>
          <a:p>
            <a:pPr>
              <a:lnSpc>
                <a:spcPct val="100000"/>
              </a:lnSpc>
            </a:pPr>
            <a:r>
              <a:rPr lang="zh-CN" altLang="en-US" dirty="0">
                <a:latin typeface="宋体" panose="02010600030101010101" pitchFamily="2" charset="-122"/>
                <a:ea typeface="宋体" panose="02010600030101010101" pitchFamily="2" charset="-122"/>
              </a:rPr>
              <a:t>文献综述：空间与社会行为的关系</a:t>
            </a:r>
            <a:endParaRPr lang="en-US" altLang="zh-CN" dirty="0">
              <a:latin typeface="宋体" panose="02010600030101010101" pitchFamily="2" charset="-122"/>
              <a:ea typeface="宋体" panose="02010600030101010101" pitchFamily="2" charset="-122"/>
            </a:endParaRPr>
          </a:p>
          <a:p>
            <a:pPr marL="0" indent="0">
              <a:lnSpc>
                <a:spcPct val="100000"/>
              </a:lnSpc>
              <a:buNone/>
            </a:pPr>
            <a:r>
              <a:rPr lang="en-US" altLang="zh-CN" dirty="0">
                <a:latin typeface="宋体" panose="02010600030101010101" pitchFamily="2" charset="-122"/>
                <a:ea typeface="宋体" panose="02010600030101010101" pitchFamily="2" charset="-122"/>
              </a:rPr>
              <a:t>   </a:t>
            </a:r>
            <a:r>
              <a:rPr lang="en-US" altLang="zh-CN" sz="2900" dirty="0">
                <a:latin typeface="Times New Roman" panose="02020603050405020304" pitchFamily="18" charset="0"/>
                <a:ea typeface="宋体" panose="02010600030101010101" pitchFamily="2" charset="-122"/>
                <a:cs typeface="Times New Roman" panose="02020603050405020304" pitchFamily="18" charset="0"/>
              </a:rPr>
              <a:t>Literature Review: The Relationship between Space and Social Behavior</a:t>
            </a:r>
          </a:p>
          <a:p>
            <a:pPr>
              <a:lnSpc>
                <a:spcPct val="100000"/>
              </a:lnSpc>
            </a:pPr>
            <a:r>
              <a:rPr lang="zh-CN" altLang="en-US" dirty="0">
                <a:latin typeface="宋体" panose="02010600030101010101" pitchFamily="2" charset="-122"/>
                <a:ea typeface="宋体" panose="02010600030101010101" pitchFamily="2" charset="-122"/>
              </a:rPr>
              <a:t>案例一：道师空间禁忌</a:t>
            </a:r>
            <a:endParaRPr lang="en-US" altLang="zh-CN" dirty="0">
              <a:latin typeface="宋体" panose="02010600030101010101" pitchFamily="2" charset="-122"/>
              <a:ea typeface="宋体" panose="02010600030101010101" pitchFamily="2" charset="-122"/>
            </a:endParaRPr>
          </a:p>
          <a:p>
            <a:pPr marL="0" indent="0">
              <a:lnSpc>
                <a:spcPct val="100000"/>
              </a:lnSpc>
              <a:buNone/>
            </a:pPr>
            <a:r>
              <a:rPr lang="en-US" altLang="zh-CN" dirty="0">
                <a:latin typeface="宋体" panose="02010600030101010101" pitchFamily="2" charset="-122"/>
                <a:ea typeface="宋体" panose="02010600030101010101" pitchFamily="2" charset="-122"/>
              </a:rPr>
              <a:t>   </a:t>
            </a:r>
            <a:r>
              <a:rPr lang="en-US" altLang="zh-CN" sz="2900" dirty="0">
                <a:latin typeface="Times New Roman" panose="02020603050405020304" pitchFamily="18" charset="0"/>
                <a:ea typeface="宋体" panose="02010600030101010101" pitchFamily="2" charset="-122"/>
                <a:cs typeface="Times New Roman" panose="02020603050405020304" pitchFamily="18" charset="0"/>
              </a:rPr>
              <a:t>Case 1: Space Taboo of Taoist</a:t>
            </a:r>
          </a:p>
          <a:p>
            <a:pPr>
              <a:lnSpc>
                <a:spcPct val="100000"/>
              </a:lnSpc>
            </a:pPr>
            <a:r>
              <a:rPr lang="zh-CN" altLang="en-US" dirty="0">
                <a:latin typeface="宋体" panose="02010600030101010101" pitchFamily="2" charset="-122"/>
                <a:ea typeface="宋体" panose="02010600030101010101" pitchFamily="2" charset="-122"/>
              </a:rPr>
              <a:t>案例二：难以挪移的祖屋</a:t>
            </a:r>
            <a:endParaRPr lang="en-US" altLang="zh-CN" dirty="0">
              <a:latin typeface="宋体" panose="02010600030101010101" pitchFamily="2" charset="-122"/>
              <a:ea typeface="宋体" panose="02010600030101010101" pitchFamily="2" charset="-122"/>
            </a:endParaRPr>
          </a:p>
          <a:p>
            <a:pPr marL="0" indent="0">
              <a:lnSpc>
                <a:spcPct val="100000"/>
              </a:lnSpc>
              <a:buNone/>
            </a:pPr>
            <a:r>
              <a:rPr lang="en-US" altLang="zh-CN" dirty="0">
                <a:latin typeface="宋体" panose="02010600030101010101" pitchFamily="2" charset="-122"/>
                <a:ea typeface="宋体" panose="02010600030101010101" pitchFamily="2" charset="-122"/>
              </a:rPr>
              <a:t>   </a:t>
            </a:r>
            <a:r>
              <a:rPr lang="en-US" altLang="zh-CN" sz="2900" dirty="0">
                <a:latin typeface="Times New Roman" panose="02020603050405020304" pitchFamily="18" charset="0"/>
                <a:ea typeface="宋体" panose="02010600030101010101" pitchFamily="2" charset="-122"/>
                <a:cs typeface="Times New Roman" panose="02020603050405020304" pitchFamily="18" charset="0"/>
              </a:rPr>
              <a:t>Case 2: Immovable Ancestral House</a:t>
            </a:r>
          </a:p>
          <a:p>
            <a:pPr>
              <a:lnSpc>
                <a:spcPct val="100000"/>
              </a:lnSpc>
            </a:pPr>
            <a:r>
              <a:rPr lang="zh-CN" altLang="en-US" dirty="0">
                <a:latin typeface="宋体" panose="02010600030101010101" pitchFamily="2" charset="-122"/>
                <a:ea typeface="宋体" panose="02010600030101010101" pitchFamily="2" charset="-122"/>
              </a:rPr>
              <a:t>讨论：“空间</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规范</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行为”</a:t>
            </a:r>
            <a:r>
              <a:rPr lang="en-US" altLang="zh-CN" dirty="0">
                <a:latin typeface="宋体" panose="02010600030101010101" pitchFamily="2" charset="-122"/>
                <a:ea typeface="宋体" panose="02010600030101010101" pitchFamily="2" charset="-122"/>
              </a:rPr>
              <a:t>——</a:t>
            </a:r>
            <a:r>
              <a:rPr lang="zh-CN" altLang="en-US" dirty="0">
                <a:latin typeface="宋体" panose="02010600030101010101" pitchFamily="2" charset="-122"/>
                <a:ea typeface="宋体" panose="02010600030101010101" pitchFamily="2" charset="-122"/>
              </a:rPr>
              <a:t>一个初步的框架</a:t>
            </a:r>
            <a:endParaRPr lang="en-US" altLang="zh-CN" dirty="0">
              <a:latin typeface="宋体" panose="02010600030101010101" pitchFamily="2" charset="-122"/>
              <a:ea typeface="宋体" panose="02010600030101010101" pitchFamily="2" charset="-122"/>
            </a:endParaRPr>
          </a:p>
          <a:p>
            <a:pPr marL="0" indent="0">
              <a:lnSpc>
                <a:spcPct val="100000"/>
              </a:lnSpc>
              <a:buNone/>
            </a:pPr>
            <a:r>
              <a:rPr lang="en-US" altLang="zh-CN" dirty="0">
                <a:latin typeface="宋体" panose="02010600030101010101" pitchFamily="2" charset="-122"/>
                <a:ea typeface="宋体" panose="02010600030101010101" pitchFamily="2" charset="-122"/>
              </a:rPr>
              <a:t>  </a:t>
            </a:r>
            <a:r>
              <a:rPr lang="en-US" altLang="zh-CN" dirty="0">
                <a:latin typeface="Times New Roman" panose="02020603050405020304" pitchFamily="18" charset="0"/>
                <a:ea typeface="宋体" panose="02010600030101010101" pitchFamily="2" charset="-122"/>
                <a:cs typeface="Times New Roman" panose="02020603050405020304" pitchFamily="18" charset="0"/>
              </a:rPr>
              <a:t>Discussion</a:t>
            </a:r>
            <a:r>
              <a:rPr lang="zh-CN" altLang="en-US" dirty="0">
                <a:latin typeface="宋体" panose="02010600030101010101" pitchFamily="2" charset="-122"/>
                <a:ea typeface="宋体" panose="02010600030101010101" pitchFamily="2" charset="-122"/>
                <a:cs typeface="Times New Roman" panose="02020603050405020304" pitchFamily="18" charset="0"/>
              </a:rPr>
              <a:t>：“</a:t>
            </a:r>
            <a:r>
              <a:rPr lang="en-US" altLang="zh-CN" dirty="0">
                <a:latin typeface="Times New Roman" panose="02020603050405020304" pitchFamily="18" charset="0"/>
                <a:ea typeface="宋体" panose="02010600030101010101" pitchFamily="2" charset="-122"/>
                <a:cs typeface="Times New Roman" panose="02020603050405020304" pitchFamily="18" charset="0"/>
              </a:rPr>
              <a:t>Space- Norms - Behavior</a:t>
            </a:r>
            <a:r>
              <a:rPr lang="zh-CN" altLang="en-US" dirty="0">
                <a:latin typeface="宋体" panose="02010600030101010101" pitchFamily="2" charset="-122"/>
                <a:ea typeface="宋体" panose="02010600030101010101" pitchFamily="2" charset="-122"/>
                <a:cs typeface="Times New Roman" panose="02020603050405020304" pitchFamily="18" charset="0"/>
              </a:rPr>
              <a:t>”</a:t>
            </a:r>
            <a:r>
              <a:rPr lang="en-US" altLang="zh-CN" dirty="0">
                <a:latin typeface="宋体" panose="02010600030101010101" pitchFamily="2" charset="-122"/>
                <a:ea typeface="宋体" panose="02010600030101010101" pitchFamily="2" charset="-122"/>
                <a:cs typeface="Times New Roman" panose="02020603050405020304" pitchFamily="18" charset="0"/>
              </a:rPr>
              <a:t>- A Preliminary Framework</a:t>
            </a:r>
            <a:endParaRPr lang="en-US" altLang="zh-CN" dirty="0">
              <a:latin typeface="宋体" panose="02010600030101010101" pitchFamily="2" charset="-122"/>
              <a:ea typeface="宋体" panose="02010600030101010101" pitchFamily="2" charset="-122"/>
            </a:endParaRPr>
          </a:p>
          <a:p>
            <a:pPr marL="0" indent="0">
              <a:lnSpc>
                <a:spcPct val="100000"/>
              </a:lnSpc>
              <a:buNone/>
            </a:pPr>
            <a:r>
              <a:rPr lang="en-US" altLang="zh-CN" dirty="0">
                <a:latin typeface="宋体" panose="02010600030101010101" pitchFamily="2" charset="-122"/>
                <a:ea typeface="宋体" panose="02010600030101010101" pitchFamily="2" charset="-122"/>
              </a:rPr>
              <a:t>   </a:t>
            </a:r>
            <a:endParaRPr lang="en-US" altLang="zh-CN" sz="2900" dirty="0">
              <a:latin typeface="Times New Roman" panose="02020603050405020304" pitchFamily="18" charset="0"/>
              <a:ea typeface="宋体" panose="02010600030101010101" pitchFamily="2" charset="-122"/>
              <a:cs typeface="Times New Roman" panose="02020603050405020304" pitchFamily="18" charset="0"/>
            </a:endParaRPr>
          </a:p>
          <a:p>
            <a:pPr>
              <a:lnSpc>
                <a:spcPct val="100000"/>
              </a:lnSpc>
            </a:pPr>
            <a:endParaRPr lang="en-US" altLang="zh-CN" dirty="0"/>
          </a:p>
        </p:txBody>
      </p:sp>
      <p:sp>
        <p:nvSpPr>
          <p:cNvPr id="4" name="日期占位符 3">
            <a:extLst>
              <a:ext uri="{FF2B5EF4-FFF2-40B4-BE49-F238E27FC236}">
                <a16:creationId xmlns:a16="http://schemas.microsoft.com/office/drawing/2014/main" id="{5FA218C3-4CE8-4DAA-9234-EF874F3651E3}"/>
              </a:ext>
            </a:extLst>
          </p:cNvPr>
          <p:cNvSpPr>
            <a:spLocks noGrp="1"/>
          </p:cNvSpPr>
          <p:nvPr>
            <p:ph type="dt" sz="half" idx="10"/>
          </p:nvPr>
        </p:nvSpPr>
        <p:spPr/>
        <p:txBody>
          <a:bodyPr/>
          <a:lstStyle/>
          <a:p>
            <a:fld id="{54B68DA4-0E10-4471-A31C-10E190B99813}"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773D4E21-49DE-444A-A503-0EB3DB022A54}"/>
              </a:ext>
            </a:extLst>
          </p:cNvPr>
          <p:cNvSpPr>
            <a:spLocks noGrp="1"/>
          </p:cNvSpPr>
          <p:nvPr>
            <p:ph type="sldNum" sz="quarter" idx="12"/>
          </p:nvPr>
        </p:nvSpPr>
        <p:spPr/>
        <p:txBody>
          <a:bodyPr/>
          <a:lstStyle/>
          <a:p>
            <a:fld id="{3F9F9217-2093-44DC-88FC-18977604FAC1}" type="slidenum">
              <a:rPr lang="zh-CN" altLang="en-US" smtClean="0"/>
              <a:t>2</a:t>
            </a:fld>
            <a:endParaRPr lang="zh-CN" altLang="en-US"/>
          </a:p>
        </p:txBody>
      </p:sp>
    </p:spTree>
    <p:extLst>
      <p:ext uri="{BB962C8B-B14F-4D97-AF65-F5344CB8AC3E}">
        <p14:creationId xmlns:p14="http://schemas.microsoft.com/office/powerpoint/2010/main" val="1137012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E43768C-9B77-4AA9-9028-FDE522E2EB64}"/>
              </a:ext>
            </a:extLst>
          </p:cNvPr>
          <p:cNvSpPr>
            <a:spLocks noGrp="1"/>
          </p:cNvSpPr>
          <p:nvPr>
            <p:ph type="title"/>
          </p:nvPr>
        </p:nvSpPr>
        <p:spPr>
          <a:xfrm>
            <a:off x="771786" y="365125"/>
            <a:ext cx="10582013" cy="1325563"/>
          </a:xfrm>
        </p:spPr>
        <p:txBody>
          <a:bodyPr>
            <a:normAutofit/>
          </a:bodyPr>
          <a:lstStyle/>
          <a:p>
            <a:r>
              <a:rPr lang="zh-CN" altLang="en-US" sz="3600" b="1" dirty="0"/>
              <a:t>研究源起</a:t>
            </a:r>
            <a:br>
              <a:rPr lang="en-US" altLang="zh-CN" sz="3600" b="1" dirty="0"/>
            </a:br>
            <a:r>
              <a:rPr lang="en-US" altLang="zh-CN" sz="3600" b="1" dirty="0"/>
              <a:t>Researching origin</a:t>
            </a:r>
            <a:endParaRPr lang="zh-CN" altLang="en-US" sz="3600" b="1" dirty="0"/>
          </a:p>
        </p:txBody>
      </p:sp>
      <p:sp>
        <p:nvSpPr>
          <p:cNvPr id="3" name="内容占位符 2">
            <a:extLst>
              <a:ext uri="{FF2B5EF4-FFF2-40B4-BE49-F238E27FC236}">
                <a16:creationId xmlns:a16="http://schemas.microsoft.com/office/drawing/2014/main" id="{6659104E-C467-4BDC-ABE3-1C3621F02CE4}"/>
              </a:ext>
            </a:extLst>
          </p:cNvPr>
          <p:cNvSpPr>
            <a:spLocks noGrp="1"/>
          </p:cNvSpPr>
          <p:nvPr>
            <p:ph idx="1"/>
          </p:nvPr>
        </p:nvSpPr>
        <p:spPr>
          <a:xfrm>
            <a:off x="771787" y="1690688"/>
            <a:ext cx="10321954" cy="4419163"/>
          </a:xfrm>
        </p:spPr>
        <p:txBody>
          <a:bodyPr>
            <a:normAutofit fontScale="85000" lnSpcReduction="20000"/>
          </a:bodyPr>
          <a:lstStyle/>
          <a:p>
            <a:pPr>
              <a:lnSpc>
                <a:spcPct val="120000"/>
              </a:lnSpc>
            </a:pPr>
            <a:r>
              <a:rPr lang="zh-CN" altLang="en-US" sz="2400" dirty="0">
                <a:latin typeface="宋体" panose="02010600030101010101" pitchFamily="2" charset="-122"/>
                <a:ea typeface="宋体" panose="02010600030101010101" pitchFamily="2" charset="-122"/>
              </a:rPr>
              <a:t>在社会中，每个空间都有特定的规范，告诉我们能做什么不能做什么（如：课堂规范），甚至有些空间限制人们进入（如：禁止</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入内），通过空间将人与人之间区隔开。</a:t>
            </a:r>
            <a:endParaRPr lang="en-US" altLang="zh-CN" sz="2400" dirty="0">
              <a:latin typeface="宋体" panose="02010600030101010101" pitchFamily="2" charset="-122"/>
              <a:ea typeface="宋体" panose="02010600030101010101" pitchFamily="2" charset="-122"/>
            </a:endParaRPr>
          </a:p>
          <a:p>
            <a:pPr marL="0" indent="0">
              <a:lnSpc>
                <a:spcPct val="120000"/>
              </a:lnSpc>
              <a:buNone/>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In society, every space has its own specific norms that guide us behavior (</a:t>
            </a:r>
            <a:r>
              <a:rPr lang="en-US" altLang="zh-CN" sz="2400" dirty="0" err="1">
                <a:latin typeface="Times New Roman" panose="02020603050405020304" pitchFamily="18" charset="0"/>
                <a:ea typeface="宋体" panose="02010600030101010101" pitchFamily="2" charset="-122"/>
                <a:cs typeface="Times New Roman" panose="02020603050405020304" pitchFamily="18" charset="0"/>
              </a:rPr>
              <a:t>eg</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classroom norms), and even some space limits people's access.</a:t>
            </a:r>
          </a:p>
          <a:p>
            <a:pPr>
              <a:lnSpc>
                <a:spcPct val="120000"/>
              </a:lnSpc>
            </a:pPr>
            <a:r>
              <a:rPr lang="zh-CN" altLang="en-US" sz="2400" dirty="0">
                <a:latin typeface="宋体" panose="02010600030101010101" pitchFamily="2" charset="-122"/>
                <a:ea typeface="宋体" panose="02010600030101010101" pitchFamily="2" charset="-122"/>
              </a:rPr>
              <a:t>此外，人的行为受到规范的约束，有些规范指涉了具体的空间性（如：道师不能在殡仪馆做仪式；神牌的摆放要上接天、下连地）。</a:t>
            </a:r>
            <a:endParaRPr lang="en-US" altLang="zh-CN" sz="2400" dirty="0">
              <a:latin typeface="宋体" panose="02010600030101010101" pitchFamily="2" charset="-122"/>
              <a:ea typeface="宋体" panose="02010600030101010101" pitchFamily="2" charset="-122"/>
            </a:endParaRPr>
          </a:p>
          <a:p>
            <a:pPr marL="0" indent="0">
              <a:lnSpc>
                <a:spcPct val="120000"/>
              </a:lnSpc>
              <a:buNone/>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In addition, human behavior is regulated by norms, and some norms refer to specific space (</a:t>
            </a:r>
            <a:r>
              <a:rPr lang="en-US" altLang="zh-CN" sz="2400" dirty="0" err="1">
                <a:latin typeface="Times New Roman" panose="02020603050405020304" pitchFamily="18" charset="0"/>
                <a:ea typeface="宋体" panose="02010600030101010101" pitchFamily="2" charset="-122"/>
                <a:cs typeface="Times New Roman" panose="02020603050405020304" pitchFamily="18" charset="0"/>
              </a:rPr>
              <a:t>eg</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Taoist can not perform ceremonies at the funeral parlor)</a:t>
            </a:r>
          </a:p>
          <a:p>
            <a:pPr>
              <a:lnSpc>
                <a:spcPct val="120000"/>
              </a:lnSpc>
            </a:pPr>
            <a:r>
              <a:rPr lang="zh-CN" altLang="en-US" sz="2400" dirty="0">
                <a:latin typeface="宋体" panose="02010600030101010101" pitchFamily="2" charset="-122"/>
                <a:ea typeface="宋体" panose="02010600030101010101" pitchFamily="2" charset="-122"/>
              </a:rPr>
              <a:t>空间与社会行为之间的关系：空间规范怎么支配社会行动？行动者如何进行反动？对空间、规范变迁造成什么影响？</a:t>
            </a:r>
            <a:endParaRPr lang="en-US" altLang="zh-CN" sz="2400" dirty="0">
              <a:latin typeface="宋体" panose="02010600030101010101" pitchFamily="2" charset="-122"/>
              <a:ea typeface="宋体" panose="02010600030101010101" pitchFamily="2" charset="-122"/>
            </a:endParaRPr>
          </a:p>
          <a:p>
            <a:pPr marL="0" indent="0">
              <a:lnSpc>
                <a:spcPct val="120000"/>
              </a:lnSpc>
              <a:buNone/>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The relationship between space and social behavior: how space norms dominate social action? How do the actors react? What is the impact on space and normative changes?</a:t>
            </a:r>
          </a:p>
          <a:p>
            <a:pPr>
              <a:lnSpc>
                <a:spcPct val="120000"/>
              </a:lnSpc>
            </a:pPr>
            <a:endParaRPr lang="en-US" altLang="zh-CN" sz="2400" dirty="0"/>
          </a:p>
          <a:p>
            <a:endParaRPr lang="zh-CN" altLang="en-US" dirty="0"/>
          </a:p>
        </p:txBody>
      </p:sp>
      <p:sp>
        <p:nvSpPr>
          <p:cNvPr id="4" name="日期占位符 3">
            <a:extLst>
              <a:ext uri="{FF2B5EF4-FFF2-40B4-BE49-F238E27FC236}">
                <a16:creationId xmlns:a16="http://schemas.microsoft.com/office/drawing/2014/main" id="{93CB3C6B-4AF0-4155-BC6D-A609A47C28FE}"/>
              </a:ext>
            </a:extLst>
          </p:cNvPr>
          <p:cNvSpPr>
            <a:spLocks noGrp="1"/>
          </p:cNvSpPr>
          <p:nvPr>
            <p:ph type="dt" sz="half" idx="10"/>
          </p:nvPr>
        </p:nvSpPr>
        <p:spPr/>
        <p:txBody>
          <a:bodyPr/>
          <a:lstStyle/>
          <a:p>
            <a:fld id="{6D7498B2-E8AA-46A9-88CE-07F2689E6389}"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ABE53CA5-5575-4765-A1A1-70A7AB1A5465}"/>
              </a:ext>
            </a:extLst>
          </p:cNvPr>
          <p:cNvSpPr>
            <a:spLocks noGrp="1"/>
          </p:cNvSpPr>
          <p:nvPr>
            <p:ph type="sldNum" sz="quarter" idx="12"/>
          </p:nvPr>
        </p:nvSpPr>
        <p:spPr/>
        <p:txBody>
          <a:bodyPr/>
          <a:lstStyle/>
          <a:p>
            <a:fld id="{3F9F9217-2093-44DC-88FC-18977604FAC1}" type="slidenum">
              <a:rPr lang="zh-CN" altLang="en-US" smtClean="0"/>
              <a:t>3</a:t>
            </a:fld>
            <a:endParaRPr lang="zh-CN" altLang="en-US"/>
          </a:p>
        </p:txBody>
      </p:sp>
    </p:spTree>
    <p:extLst>
      <p:ext uri="{BB962C8B-B14F-4D97-AF65-F5344CB8AC3E}">
        <p14:creationId xmlns:p14="http://schemas.microsoft.com/office/powerpoint/2010/main" val="28787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3A3A4B0-E9B7-43E0-87ED-AD6710DC035F}"/>
              </a:ext>
            </a:extLst>
          </p:cNvPr>
          <p:cNvSpPr>
            <a:spLocks noGrp="1"/>
          </p:cNvSpPr>
          <p:nvPr>
            <p:ph type="title"/>
          </p:nvPr>
        </p:nvSpPr>
        <p:spPr>
          <a:xfrm>
            <a:off x="913701" y="336708"/>
            <a:ext cx="10515600" cy="1325563"/>
          </a:xfrm>
        </p:spPr>
        <p:txBody>
          <a:bodyPr>
            <a:noAutofit/>
          </a:bodyPr>
          <a:lstStyle/>
          <a:p>
            <a:r>
              <a:rPr lang="zh-CN" altLang="en-US" sz="3600" b="1" dirty="0">
                <a:solidFill>
                  <a:prstClr val="black"/>
                </a:solidFill>
              </a:rPr>
              <a:t>文献综述</a:t>
            </a:r>
            <a:r>
              <a:rPr lang="en-US" altLang="zh-CN" sz="3600" b="1" dirty="0">
                <a:solidFill>
                  <a:prstClr val="black"/>
                </a:solidFill>
              </a:rPr>
              <a:t>Ⅰ</a:t>
            </a:r>
            <a:r>
              <a:rPr lang="zh-CN" altLang="en-US" sz="3600" b="1" dirty="0">
                <a:solidFill>
                  <a:prstClr val="black"/>
                </a:solidFill>
              </a:rPr>
              <a:t>：空间影响社会行为</a:t>
            </a:r>
            <a:br>
              <a:rPr lang="en-US" altLang="zh-CN" sz="3600" b="1" dirty="0">
                <a:solidFill>
                  <a:prstClr val="black"/>
                </a:solidFill>
              </a:rPr>
            </a:br>
            <a:r>
              <a:rPr lang="en-US" altLang="zh-CN" sz="3600" b="1" dirty="0">
                <a:solidFill>
                  <a:prstClr val="black"/>
                </a:solidFill>
              </a:rPr>
              <a:t>Literature Review Ⅰ: Space</a:t>
            </a:r>
            <a:r>
              <a:rPr lang="zh-CN" altLang="en-US" sz="3600" b="1" dirty="0">
                <a:solidFill>
                  <a:prstClr val="black"/>
                </a:solidFill>
              </a:rPr>
              <a:t> </a:t>
            </a:r>
            <a:r>
              <a:rPr lang="en-US" altLang="zh-CN" sz="3600" b="1" dirty="0">
                <a:solidFill>
                  <a:prstClr val="black"/>
                </a:solidFill>
              </a:rPr>
              <a:t>impact Social Behavior</a:t>
            </a:r>
            <a:endParaRPr lang="zh-CN" altLang="en-US" sz="3600" b="1" dirty="0"/>
          </a:p>
        </p:txBody>
      </p:sp>
      <p:sp>
        <p:nvSpPr>
          <p:cNvPr id="3" name="内容占位符 2">
            <a:extLst>
              <a:ext uri="{FF2B5EF4-FFF2-40B4-BE49-F238E27FC236}">
                <a16:creationId xmlns:a16="http://schemas.microsoft.com/office/drawing/2014/main" id="{517994A7-1B63-430F-BDE4-75099D19F206}"/>
              </a:ext>
            </a:extLst>
          </p:cNvPr>
          <p:cNvSpPr>
            <a:spLocks noGrp="1"/>
          </p:cNvSpPr>
          <p:nvPr>
            <p:ph idx="1"/>
          </p:nvPr>
        </p:nvSpPr>
        <p:spPr>
          <a:xfrm>
            <a:off x="738231" y="1820410"/>
            <a:ext cx="10301682" cy="4219663"/>
          </a:xfrm>
        </p:spPr>
        <p:txBody>
          <a:bodyPr>
            <a:normAutofit fontScale="55000" lnSpcReduction="20000"/>
          </a:bodyPr>
          <a:lstStyle/>
          <a:p>
            <a:pPr>
              <a:lnSpc>
                <a:spcPct val="120000"/>
              </a:lnSpc>
            </a:pPr>
            <a:r>
              <a:rPr lang="zh-CN" altLang="en-US" sz="3200" dirty="0">
                <a:latin typeface="宋体" panose="02010600030101010101" pitchFamily="2" charset="-122"/>
                <a:ea typeface="宋体" panose="02010600030101010101" pitchFamily="2" charset="-122"/>
              </a:rPr>
              <a:t>城市社会学采用生态学的方法来解释城市空间形态演化过程（麦肯齐，</a:t>
            </a:r>
            <a:r>
              <a:rPr lang="en-US" altLang="zh-CN" sz="3200" dirty="0">
                <a:latin typeface="宋体" panose="02010600030101010101" pitchFamily="2" charset="-122"/>
                <a:ea typeface="宋体" panose="02010600030101010101" pitchFamily="2" charset="-122"/>
              </a:rPr>
              <a:t>2016</a:t>
            </a:r>
            <a:r>
              <a:rPr lang="zh-CN" altLang="en-US" sz="3200" dirty="0">
                <a:latin typeface="宋体" panose="02010600030101010101" pitchFamily="2" charset="-122"/>
                <a:ea typeface="宋体" panose="02010600030101010101" pitchFamily="2" charset="-122"/>
              </a:rPr>
              <a:t>）；并广泛研究了城市空间对社会行为的影响，如青少年犯罪（帕克，</a:t>
            </a:r>
            <a:r>
              <a:rPr lang="en-US" altLang="zh-CN" sz="3200" dirty="0">
                <a:latin typeface="宋体" panose="02010600030101010101" pitchFamily="2" charset="-122"/>
                <a:ea typeface="宋体" panose="02010600030101010101" pitchFamily="2" charset="-122"/>
              </a:rPr>
              <a:t>2016</a:t>
            </a:r>
            <a:r>
              <a:rPr lang="zh-CN" altLang="en-US" sz="3200" dirty="0">
                <a:latin typeface="宋体" panose="02010600030101010101" pitchFamily="2" charset="-122"/>
                <a:ea typeface="宋体" panose="02010600030101010101" pitchFamily="2" charset="-122"/>
              </a:rPr>
              <a:t>）；高密度的都市生活对于城市交往的影响等（沃思，</a:t>
            </a:r>
            <a:r>
              <a:rPr lang="en-US" altLang="zh-CN" sz="3200" dirty="0">
                <a:latin typeface="宋体" panose="02010600030101010101" pitchFamily="2" charset="-122"/>
                <a:ea typeface="宋体" panose="02010600030101010101" pitchFamily="2" charset="-122"/>
              </a:rPr>
              <a:t>1938 </a:t>
            </a:r>
            <a:r>
              <a:rPr lang="zh-CN" altLang="en-US" sz="3200" dirty="0">
                <a:latin typeface="宋体" panose="02010600030101010101" pitchFamily="2" charset="-122"/>
                <a:ea typeface="宋体" panose="02010600030101010101" pitchFamily="2" charset="-122"/>
              </a:rPr>
              <a:t>）。</a:t>
            </a:r>
            <a:endParaRPr lang="en-US" altLang="zh-CN" sz="3200" dirty="0">
              <a:latin typeface="宋体" panose="02010600030101010101" pitchFamily="2" charset="-122"/>
              <a:ea typeface="宋体" panose="02010600030101010101" pitchFamily="2" charset="-122"/>
            </a:endParaRPr>
          </a:p>
          <a:p>
            <a:pPr marL="180000" indent="0">
              <a:lnSpc>
                <a:spcPct val="120000"/>
              </a:lnSpc>
              <a:buNone/>
            </a:pPr>
            <a:r>
              <a:rPr lang="en-US" altLang="zh-CN" sz="3200" dirty="0">
                <a:latin typeface="Times New Roman" panose="02020603050405020304" pitchFamily="18" charset="0"/>
                <a:cs typeface="Times New Roman" panose="02020603050405020304" pitchFamily="18" charset="0"/>
              </a:rPr>
              <a:t>Urban sociology uses ecological methods to explain the evolution of urban space (Mackenzie, 2016); and  studies the impact of urban space on social behavior, such as juvenile delinquency (Parker, 2016); high-density urban life impacts urban interaction , etc. (Worth, 1938).</a:t>
            </a:r>
          </a:p>
          <a:p>
            <a:pPr marL="180000" indent="0">
              <a:lnSpc>
                <a:spcPct val="120000"/>
              </a:lnSpc>
              <a:buNone/>
            </a:pPr>
            <a:endParaRPr lang="en-US" altLang="zh-CN" sz="3200" dirty="0">
              <a:latin typeface="宋体" panose="02010600030101010101" pitchFamily="2" charset="-122"/>
              <a:ea typeface="宋体" panose="02010600030101010101" pitchFamily="2" charset="-122"/>
            </a:endParaRPr>
          </a:p>
          <a:p>
            <a:pPr>
              <a:lnSpc>
                <a:spcPct val="120000"/>
              </a:lnSpc>
            </a:pPr>
            <a:r>
              <a:rPr lang="zh-CN" altLang="en-US" sz="3200" dirty="0">
                <a:latin typeface="宋体" panose="02010600030101010101" pitchFamily="2" charset="-122"/>
                <a:ea typeface="宋体" panose="02010600030101010101" pitchFamily="2" charset="-122"/>
              </a:rPr>
              <a:t>赛维</a:t>
            </a:r>
            <a:r>
              <a:rPr lang="en-US" altLang="zh-CN" sz="3200" dirty="0">
                <a:latin typeface="宋体" panose="02010600030101010101" pitchFamily="2" charset="-122"/>
                <a:ea typeface="宋体" panose="02010600030101010101" pitchFamily="2" charset="-122"/>
              </a:rPr>
              <a:t>(2006)</a:t>
            </a:r>
            <a:r>
              <a:rPr lang="zh-CN" altLang="en-US" sz="3200" dirty="0">
                <a:latin typeface="宋体" panose="02010600030101010101" pitchFamily="2" charset="-122"/>
                <a:ea typeface="宋体" panose="02010600030101010101" pitchFamily="2" charset="-122"/>
              </a:rPr>
              <a:t>尽管我们可能忽视空间，空间却影响着我们，并控制着我们的精神活动</a:t>
            </a:r>
            <a:r>
              <a:rPr lang="en-US" altLang="zh-CN" sz="3200" dirty="0">
                <a:latin typeface="宋体" panose="02010600030101010101" pitchFamily="2" charset="-122"/>
                <a:ea typeface="宋体" panose="02010600030101010101" pitchFamily="2" charset="-122"/>
              </a:rPr>
              <a:t>.......”</a:t>
            </a:r>
            <a:r>
              <a:rPr lang="zh-CN" altLang="en-US" sz="3200" dirty="0">
                <a:latin typeface="宋体" panose="02010600030101010101" pitchFamily="2" charset="-122"/>
                <a:ea typeface="宋体" panose="02010600030101010101" pitchFamily="2" charset="-122"/>
              </a:rPr>
              <a:t>。建筑空间通过强制性的约束、指向明确地推动、潜移默化地诱导几种手段来塑造社会行为（</a:t>
            </a:r>
            <a:r>
              <a:rPr lang="en-US" altLang="zh-CN" sz="3200" dirty="0">
                <a:latin typeface="宋体" panose="02010600030101010101" pitchFamily="2" charset="-122"/>
                <a:ea typeface="宋体" panose="02010600030101010101" pitchFamily="2" charset="-122"/>
              </a:rPr>
              <a:t>Fu Ning</a:t>
            </a:r>
            <a:r>
              <a:rPr lang="zh-CN" altLang="en-US" sz="3200" dirty="0">
                <a:latin typeface="宋体" panose="02010600030101010101" pitchFamily="2" charset="-122"/>
                <a:ea typeface="宋体" panose="02010600030101010101" pitchFamily="2" charset="-122"/>
              </a:rPr>
              <a:t>，</a:t>
            </a:r>
            <a:r>
              <a:rPr lang="en-US" altLang="zh-CN" sz="3200" dirty="0">
                <a:latin typeface="宋体" panose="02010600030101010101" pitchFamily="2" charset="-122"/>
                <a:ea typeface="宋体" panose="02010600030101010101" pitchFamily="2" charset="-122"/>
              </a:rPr>
              <a:t>2008</a:t>
            </a:r>
            <a:r>
              <a:rPr lang="zh-CN" altLang="en-US" sz="3200" dirty="0">
                <a:latin typeface="宋体" panose="02010600030101010101" pitchFamily="2" charset="-122"/>
                <a:ea typeface="宋体" panose="02010600030101010101" pitchFamily="2" charset="-122"/>
              </a:rPr>
              <a:t>）</a:t>
            </a:r>
            <a:endParaRPr lang="en-US" altLang="zh-CN" sz="3200" dirty="0">
              <a:latin typeface="宋体" panose="02010600030101010101" pitchFamily="2" charset="-122"/>
              <a:ea typeface="宋体" panose="02010600030101010101" pitchFamily="2" charset="-122"/>
            </a:endParaRPr>
          </a:p>
          <a:p>
            <a:pPr marL="180000" indent="0">
              <a:lnSpc>
                <a:spcPct val="120000"/>
              </a:lnSpc>
              <a:buNone/>
            </a:pPr>
            <a:r>
              <a:rPr lang="en-US" altLang="zh-CN" sz="3200" dirty="0">
                <a:latin typeface="Times New Roman" panose="02020603050405020304" pitchFamily="18" charset="0"/>
                <a:cs typeface="Times New Roman" panose="02020603050405020304" pitchFamily="18" charset="0"/>
              </a:rPr>
              <a:t>Bruno Zevi (2006) Although space may be overlooked, space affect us and controls our mental activities. Space for architecture shape social behavior via to  mandatory restraints, explicitly driven and induce (Fu Ning, 2008).</a:t>
            </a:r>
          </a:p>
          <a:p>
            <a:pPr>
              <a:lnSpc>
                <a:spcPct val="150000"/>
              </a:lnSpc>
            </a:pPr>
            <a:endParaRPr lang="en-US" altLang="zh-CN" sz="1800" dirty="0"/>
          </a:p>
        </p:txBody>
      </p:sp>
      <p:sp>
        <p:nvSpPr>
          <p:cNvPr id="4" name="日期占位符 3">
            <a:extLst>
              <a:ext uri="{FF2B5EF4-FFF2-40B4-BE49-F238E27FC236}">
                <a16:creationId xmlns:a16="http://schemas.microsoft.com/office/drawing/2014/main" id="{496844D2-FB08-457A-BE35-D02BA2DBB8BD}"/>
              </a:ext>
            </a:extLst>
          </p:cNvPr>
          <p:cNvSpPr>
            <a:spLocks noGrp="1"/>
          </p:cNvSpPr>
          <p:nvPr>
            <p:ph type="dt" sz="half" idx="10"/>
          </p:nvPr>
        </p:nvSpPr>
        <p:spPr/>
        <p:txBody>
          <a:bodyPr/>
          <a:lstStyle/>
          <a:p>
            <a:fld id="{745248DA-4186-406B-BE3F-BF695C019873}"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5AB0D150-1BA8-4A9B-B9D1-D7156634796A}"/>
              </a:ext>
            </a:extLst>
          </p:cNvPr>
          <p:cNvSpPr>
            <a:spLocks noGrp="1"/>
          </p:cNvSpPr>
          <p:nvPr>
            <p:ph type="sldNum" sz="quarter" idx="12"/>
          </p:nvPr>
        </p:nvSpPr>
        <p:spPr/>
        <p:txBody>
          <a:bodyPr/>
          <a:lstStyle/>
          <a:p>
            <a:fld id="{3F9F9217-2093-44DC-88FC-18977604FAC1}" type="slidenum">
              <a:rPr lang="zh-CN" altLang="en-US" smtClean="0"/>
              <a:t>4</a:t>
            </a:fld>
            <a:endParaRPr lang="zh-CN" altLang="en-US"/>
          </a:p>
        </p:txBody>
      </p:sp>
    </p:spTree>
    <p:extLst>
      <p:ext uri="{BB962C8B-B14F-4D97-AF65-F5344CB8AC3E}">
        <p14:creationId xmlns:p14="http://schemas.microsoft.com/office/powerpoint/2010/main" val="2611519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EB6F441-E75E-408B-873D-63DFD220653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2BBFD7F-5A27-45F1-B399-B6E2E0A5206D}"/>
              </a:ext>
            </a:extLst>
          </p:cNvPr>
          <p:cNvSpPr>
            <a:spLocks noGrp="1"/>
          </p:cNvSpPr>
          <p:nvPr>
            <p:ph idx="1"/>
          </p:nvPr>
        </p:nvSpPr>
        <p:spPr>
          <a:xfrm>
            <a:off x="729842" y="1350628"/>
            <a:ext cx="10623958" cy="4672667"/>
          </a:xfrm>
        </p:spPr>
        <p:txBody>
          <a:bodyPr>
            <a:normAutofit lnSpcReduction="10000"/>
          </a:bodyPr>
          <a:lstStyle/>
          <a:p>
            <a:r>
              <a:rPr lang="zh-CN" altLang="en-US" sz="2200" dirty="0">
                <a:latin typeface="宋体" panose="02010600030101010101" pitchFamily="2" charset="-122"/>
                <a:ea typeface="宋体" panose="02010600030101010101" pitchFamily="2" charset="-122"/>
              </a:rPr>
              <a:t>福柯：空间是权力进行身体规训的工具（福柯，</a:t>
            </a:r>
            <a:r>
              <a:rPr lang="en-US" altLang="zh-CN" sz="2200" dirty="0">
                <a:latin typeface="宋体" panose="02010600030101010101" pitchFamily="2" charset="-122"/>
                <a:ea typeface="宋体" panose="02010600030101010101" pitchFamily="2" charset="-122"/>
              </a:rPr>
              <a:t>2001</a:t>
            </a:r>
            <a:r>
              <a:rPr lang="zh-CN" altLang="en-US" sz="2200" dirty="0">
                <a:latin typeface="宋体" panose="02010600030101010101" pitchFamily="2" charset="-122"/>
                <a:ea typeface="宋体" panose="02010600030101010101" pitchFamily="2" charset="-122"/>
              </a:rPr>
              <a:t>：</a:t>
            </a:r>
            <a:r>
              <a:rPr lang="en-US" altLang="zh-CN" sz="2200" dirty="0">
                <a:latin typeface="宋体" panose="02010600030101010101" pitchFamily="2" charset="-122"/>
                <a:ea typeface="宋体" panose="02010600030101010101" pitchFamily="2" charset="-122"/>
              </a:rPr>
              <a:t>21</a:t>
            </a:r>
            <a:r>
              <a:rPr lang="zh-CN" altLang="en-US" sz="2200" dirty="0">
                <a:latin typeface="宋体" panose="02010600030101010101" pitchFamily="2" charset="-122"/>
                <a:ea typeface="宋体" panose="02010600030101010101" pitchFamily="2" charset="-122"/>
              </a:rPr>
              <a:t>）。</a:t>
            </a:r>
          </a:p>
          <a:p>
            <a:pPr marL="0" indent="0">
              <a:buNone/>
            </a:pPr>
            <a:r>
              <a:rPr lang="en-US" altLang="zh-CN" sz="2200" dirty="0">
                <a:latin typeface="Times New Roman" panose="02020603050405020304" pitchFamily="18" charset="0"/>
                <a:ea typeface="宋体" panose="02010600030101010101" pitchFamily="2" charset="-122"/>
                <a:cs typeface="Times New Roman" panose="02020603050405020304" pitchFamily="18" charset="0"/>
              </a:rPr>
              <a:t>   Foucault: Space is a tool of power to discipline the body (Foucault, 2001: 21).</a:t>
            </a:r>
          </a:p>
          <a:p>
            <a:pPr marL="0" indent="0">
              <a:buNone/>
            </a:pPr>
            <a:endParaRPr lang="en-US" altLang="zh-CN" sz="2200" dirty="0">
              <a:latin typeface="宋体" panose="02010600030101010101" pitchFamily="2" charset="-122"/>
              <a:ea typeface="宋体" panose="02010600030101010101" pitchFamily="2" charset="-122"/>
            </a:endParaRPr>
          </a:p>
          <a:p>
            <a:pPr>
              <a:lnSpc>
                <a:spcPct val="150000"/>
              </a:lnSpc>
            </a:pPr>
            <a:r>
              <a:rPr lang="zh-CN" altLang="en-US" sz="2200" dirty="0">
                <a:latin typeface="宋体" panose="02010600030101010101" pitchFamily="2" charset="-122"/>
                <a:ea typeface="宋体" panose="02010600030101010101" pitchFamily="2" charset="-122"/>
              </a:rPr>
              <a:t>布迪厄：人们居于一定的社会空间会形成一定的个人方位感，并由此会形成比较一致的惯习。惯习固化自己对于环境的看法，维系了社会秩序、阶级关系的再生产，最后构成不同的阶级惯习和品味（布尔迪厄，</a:t>
            </a:r>
            <a:r>
              <a:rPr lang="en-US" altLang="zh-CN" sz="2200" dirty="0">
                <a:latin typeface="宋体" panose="02010600030101010101" pitchFamily="2" charset="-122"/>
                <a:ea typeface="宋体" panose="02010600030101010101" pitchFamily="2" charset="-122"/>
              </a:rPr>
              <a:t>2004</a:t>
            </a:r>
            <a:r>
              <a:rPr lang="zh-CN" altLang="en-US" sz="2200" dirty="0">
                <a:latin typeface="宋体" panose="02010600030101010101" pitchFamily="2" charset="-122"/>
                <a:ea typeface="宋体" panose="02010600030101010101" pitchFamily="2" charset="-122"/>
              </a:rPr>
              <a:t>）。</a:t>
            </a:r>
            <a:endParaRPr lang="en-US" altLang="zh-CN" sz="2200" dirty="0">
              <a:latin typeface="宋体" panose="02010600030101010101" pitchFamily="2" charset="-122"/>
              <a:ea typeface="宋体" panose="02010600030101010101" pitchFamily="2" charset="-122"/>
            </a:endParaRPr>
          </a:p>
          <a:p>
            <a:pPr marL="457200" lvl="1" indent="0">
              <a:lnSpc>
                <a:spcPct val="150000"/>
              </a:lnSpc>
              <a:buNone/>
            </a:pPr>
            <a:r>
              <a:rPr lang="en-US" altLang="zh-CN" sz="2200" dirty="0">
                <a:latin typeface="Times New Roman" panose="02020603050405020304" pitchFamily="18" charset="0"/>
                <a:ea typeface="宋体" panose="02010600030101010101" pitchFamily="2" charset="-122"/>
                <a:cs typeface="Times New Roman" panose="02020603050405020304" pitchFamily="18" charset="0"/>
              </a:rPr>
              <a:t>Bourdieu: People living in a certain social space will form a certain sense of personal orientation, and thus will form a consistent habit. Habit cures their own perceptions of the environment and maintains the social order, the reproduction of class relations. Finally, it constitutes different class habits and tastes (Bourdieu, 2004).</a:t>
            </a:r>
          </a:p>
          <a:p>
            <a:endParaRPr lang="zh-CN" altLang="en-US" dirty="0"/>
          </a:p>
        </p:txBody>
      </p:sp>
      <p:sp>
        <p:nvSpPr>
          <p:cNvPr id="4" name="日期占位符 3">
            <a:extLst>
              <a:ext uri="{FF2B5EF4-FFF2-40B4-BE49-F238E27FC236}">
                <a16:creationId xmlns:a16="http://schemas.microsoft.com/office/drawing/2014/main" id="{155FF6DC-7C27-406B-8422-7BBE5C083F74}"/>
              </a:ext>
            </a:extLst>
          </p:cNvPr>
          <p:cNvSpPr>
            <a:spLocks noGrp="1"/>
          </p:cNvSpPr>
          <p:nvPr>
            <p:ph type="dt" sz="half" idx="10"/>
          </p:nvPr>
        </p:nvSpPr>
        <p:spPr/>
        <p:txBody>
          <a:bodyPr/>
          <a:lstStyle/>
          <a:p>
            <a:fld id="{6935F693-B32D-400C-B51A-16C52855BEF9}"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05549B0E-EA6F-4427-B04D-D2F0ED4A7EBB}"/>
              </a:ext>
            </a:extLst>
          </p:cNvPr>
          <p:cNvSpPr>
            <a:spLocks noGrp="1"/>
          </p:cNvSpPr>
          <p:nvPr>
            <p:ph type="sldNum" sz="quarter" idx="12"/>
          </p:nvPr>
        </p:nvSpPr>
        <p:spPr/>
        <p:txBody>
          <a:bodyPr/>
          <a:lstStyle/>
          <a:p>
            <a:fld id="{3F9F9217-2093-44DC-88FC-18977604FAC1}" type="slidenum">
              <a:rPr lang="zh-CN" altLang="en-US" smtClean="0"/>
              <a:t>5</a:t>
            </a:fld>
            <a:endParaRPr lang="zh-CN" altLang="en-US"/>
          </a:p>
        </p:txBody>
      </p:sp>
    </p:spTree>
    <p:extLst>
      <p:ext uri="{BB962C8B-B14F-4D97-AF65-F5344CB8AC3E}">
        <p14:creationId xmlns:p14="http://schemas.microsoft.com/office/powerpoint/2010/main" val="3075637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3E3FBE-9B13-45B9-85CE-A736D3E93A60}"/>
              </a:ext>
            </a:extLst>
          </p:cNvPr>
          <p:cNvSpPr>
            <a:spLocks noGrp="1"/>
          </p:cNvSpPr>
          <p:nvPr>
            <p:ph type="title"/>
          </p:nvPr>
        </p:nvSpPr>
        <p:spPr/>
        <p:txBody>
          <a:bodyPr>
            <a:normAutofit/>
          </a:bodyPr>
          <a:lstStyle/>
          <a:p>
            <a:r>
              <a:rPr lang="zh-CN" altLang="en-US" sz="3600" b="1" dirty="0"/>
              <a:t>文献综述</a:t>
            </a:r>
            <a:r>
              <a:rPr lang="en-US" altLang="zh-CN" sz="3600" b="1" dirty="0"/>
              <a:t>Ⅱ</a:t>
            </a:r>
            <a:r>
              <a:rPr lang="zh-CN" altLang="en-US" sz="3600" b="1" dirty="0"/>
              <a:t>：社会行为影响空间</a:t>
            </a:r>
            <a:br>
              <a:rPr lang="en-US" altLang="zh-CN" sz="3600" b="1" dirty="0"/>
            </a:br>
            <a:r>
              <a:rPr lang="en-US" altLang="zh-CN" sz="3600" b="1" dirty="0"/>
              <a:t>Literature Review Ⅱ: Social Behavior impact Space</a:t>
            </a:r>
            <a:endParaRPr lang="zh-CN" altLang="en-US" sz="3600" b="1" dirty="0"/>
          </a:p>
        </p:txBody>
      </p:sp>
      <p:sp>
        <p:nvSpPr>
          <p:cNvPr id="5" name="内容占位符 4">
            <a:extLst>
              <a:ext uri="{FF2B5EF4-FFF2-40B4-BE49-F238E27FC236}">
                <a16:creationId xmlns:a16="http://schemas.microsoft.com/office/drawing/2014/main" id="{104A20D3-9BB8-4A31-BE8B-0DA3412DD3E3}"/>
              </a:ext>
            </a:extLst>
          </p:cNvPr>
          <p:cNvSpPr>
            <a:spLocks noGrp="1"/>
          </p:cNvSpPr>
          <p:nvPr>
            <p:ph idx="1"/>
          </p:nvPr>
        </p:nvSpPr>
        <p:spPr>
          <a:xfrm>
            <a:off x="528506" y="1690688"/>
            <a:ext cx="10825294" cy="5167311"/>
          </a:xfrm>
        </p:spPr>
        <p:txBody>
          <a:bodyPr>
            <a:normAutofit fontScale="55000" lnSpcReduction="20000"/>
          </a:bodyPr>
          <a:lstStyle/>
          <a:p>
            <a:pPr>
              <a:lnSpc>
                <a:spcPct val="150000"/>
              </a:lnSpc>
            </a:pPr>
            <a:r>
              <a:rPr lang="zh-CN" altLang="en-US" sz="2900" dirty="0">
                <a:latin typeface="宋体" panose="02010600030101010101" pitchFamily="2" charset="-122"/>
                <a:ea typeface="宋体" panose="02010600030101010101" pitchFamily="2" charset="-122"/>
              </a:rPr>
              <a:t>行为地理学主要探讨人类如何对空间进行挑选、改造以适应人类生存（柴彦威，</a:t>
            </a:r>
            <a:r>
              <a:rPr lang="en-US" altLang="zh-CN" sz="2900" dirty="0">
                <a:latin typeface="宋体" panose="02010600030101010101" pitchFamily="2" charset="-122"/>
                <a:ea typeface="宋体" panose="02010600030101010101" pitchFamily="2" charset="-122"/>
              </a:rPr>
              <a:t>2008</a:t>
            </a:r>
            <a:r>
              <a:rPr lang="zh-CN" altLang="en-US" sz="2900" dirty="0">
                <a:latin typeface="宋体" panose="02010600030101010101" pitchFamily="2" charset="-122"/>
                <a:ea typeface="宋体" panose="02010600030101010101" pitchFamily="2" charset="-122"/>
              </a:rPr>
              <a:t>）。（根据认知、偏好）</a:t>
            </a:r>
            <a:endParaRPr lang="en-US" altLang="zh-CN" sz="2900" dirty="0">
              <a:latin typeface="宋体" panose="02010600030101010101" pitchFamily="2" charset="-122"/>
              <a:ea typeface="宋体" panose="02010600030101010101" pitchFamily="2" charset="-122"/>
            </a:endParaRPr>
          </a:p>
          <a:p>
            <a:pPr marL="457200" lvl="1" indent="0">
              <a:lnSpc>
                <a:spcPct val="150000"/>
              </a:lnSpc>
              <a:buNone/>
            </a:pPr>
            <a:r>
              <a:rPr lang="en-US" altLang="zh-CN" sz="2900" dirty="0">
                <a:latin typeface="Times New Roman" panose="02020603050405020304" pitchFamily="18" charset="0"/>
                <a:ea typeface="宋体" panose="02010600030101010101" pitchFamily="2" charset="-122"/>
                <a:cs typeface="Times New Roman" panose="02020603050405020304" pitchFamily="18" charset="0"/>
              </a:rPr>
              <a:t>Behavioral geography focuses on how human beings choose and transform space to adapt human survival (Chai </a:t>
            </a:r>
            <a:r>
              <a:rPr lang="en-US" altLang="zh-CN" sz="2900" dirty="0" err="1">
                <a:latin typeface="Times New Roman" panose="02020603050405020304" pitchFamily="18" charset="0"/>
                <a:ea typeface="宋体" panose="02010600030101010101" pitchFamily="2" charset="-122"/>
                <a:cs typeface="Times New Roman" panose="02020603050405020304" pitchFamily="18" charset="0"/>
              </a:rPr>
              <a:t>Yanwei</a:t>
            </a:r>
            <a:r>
              <a:rPr lang="en-US" altLang="zh-CN" sz="2900" dirty="0">
                <a:latin typeface="Times New Roman" panose="02020603050405020304" pitchFamily="18" charset="0"/>
                <a:ea typeface="宋体" panose="02010600030101010101" pitchFamily="2" charset="-122"/>
                <a:cs typeface="Times New Roman" panose="02020603050405020304" pitchFamily="18" charset="0"/>
              </a:rPr>
              <a:t>, 2008). (cognition, preference)</a:t>
            </a:r>
          </a:p>
          <a:p>
            <a:pPr>
              <a:lnSpc>
                <a:spcPct val="150000"/>
              </a:lnSpc>
            </a:pPr>
            <a:r>
              <a:rPr lang="zh-CN" altLang="en-US" sz="2900" dirty="0">
                <a:latin typeface="宋体" panose="02010600030101010101" pitchFamily="2" charset="-122"/>
                <a:ea typeface="宋体" panose="02010600030101010101" pitchFamily="2" charset="-122"/>
              </a:rPr>
              <a:t>新城市社会学：阶级之间的冲突和抗争影响城市空间的构成，阶级斗争在一定程度上围绕城市空间展开且与资本的流通交织在一起，资本的循环重构了城市的空间结构（何雪松，</a:t>
            </a:r>
            <a:r>
              <a:rPr lang="en-US" altLang="zh-CN" sz="2900" dirty="0">
                <a:latin typeface="宋体" panose="02010600030101010101" pitchFamily="2" charset="-122"/>
                <a:ea typeface="宋体" panose="02010600030101010101" pitchFamily="2" charset="-122"/>
              </a:rPr>
              <a:t>2007</a:t>
            </a:r>
            <a:r>
              <a:rPr lang="zh-CN" altLang="en-US" sz="2900" dirty="0">
                <a:latin typeface="宋体" panose="02010600030101010101" pitchFamily="2" charset="-122"/>
                <a:ea typeface="宋体" panose="02010600030101010101" pitchFamily="2" charset="-122"/>
              </a:rPr>
              <a:t>）。</a:t>
            </a:r>
            <a:endParaRPr lang="en-US" altLang="zh-CN" sz="2900" dirty="0">
              <a:latin typeface="宋体" panose="02010600030101010101" pitchFamily="2" charset="-122"/>
              <a:ea typeface="宋体" panose="02010600030101010101" pitchFamily="2" charset="-122"/>
            </a:endParaRPr>
          </a:p>
          <a:p>
            <a:pPr marL="457200" lvl="1" indent="0">
              <a:lnSpc>
                <a:spcPct val="150000"/>
              </a:lnSpc>
              <a:buNone/>
            </a:pPr>
            <a:r>
              <a:rPr lang="en-US" altLang="zh-CN" sz="2900" dirty="0">
                <a:latin typeface="Times New Roman" panose="02020603050405020304" pitchFamily="18" charset="0"/>
                <a:ea typeface="宋体" panose="02010600030101010101" pitchFamily="2" charset="-122"/>
                <a:cs typeface="Times New Roman" panose="02020603050405020304" pitchFamily="18" charset="0"/>
              </a:rPr>
              <a:t>New Urban Sociology: Conflict and resistance between classes affect the composition of urban space. To a certain extent, the class struggle unfolds around the urban space and is intertwined with the circulation of capital. the cycle of capital reconstructs the spatial structure of the city(He </a:t>
            </a:r>
            <a:r>
              <a:rPr lang="en-US" altLang="zh-CN" sz="2900" dirty="0" err="1">
                <a:latin typeface="Times New Roman" panose="02020603050405020304" pitchFamily="18" charset="0"/>
                <a:ea typeface="宋体" panose="02010600030101010101" pitchFamily="2" charset="-122"/>
                <a:cs typeface="Times New Roman" panose="02020603050405020304" pitchFamily="18" charset="0"/>
              </a:rPr>
              <a:t>Xuesong</a:t>
            </a:r>
            <a:r>
              <a:rPr lang="en-US" altLang="zh-CN" sz="2900" dirty="0">
                <a:latin typeface="Times New Roman" panose="02020603050405020304" pitchFamily="18" charset="0"/>
                <a:ea typeface="宋体" panose="02010600030101010101" pitchFamily="2" charset="-122"/>
                <a:cs typeface="Times New Roman" panose="02020603050405020304" pitchFamily="18" charset="0"/>
              </a:rPr>
              <a:t> , 2007).</a:t>
            </a:r>
          </a:p>
          <a:p>
            <a:pPr>
              <a:lnSpc>
                <a:spcPct val="150000"/>
              </a:lnSpc>
            </a:pPr>
            <a:r>
              <a:rPr lang="zh-CN" altLang="en-US" sz="2900" dirty="0">
                <a:latin typeface="宋体" panose="02010600030101010101" pitchFamily="2" charset="-122"/>
                <a:ea typeface="宋体" panose="02010600030101010101" pitchFamily="2" charset="-122"/>
              </a:rPr>
              <a:t>列斐伏尔（</a:t>
            </a:r>
            <a:r>
              <a:rPr lang="en-US" altLang="zh-CN" sz="2900" dirty="0">
                <a:latin typeface="宋体" panose="02010600030101010101" pitchFamily="2" charset="-122"/>
                <a:ea typeface="宋体" panose="02010600030101010101" pitchFamily="2" charset="-122"/>
              </a:rPr>
              <a:t>2003</a:t>
            </a:r>
            <a:r>
              <a:rPr lang="zh-CN" altLang="en-US" sz="2900" dirty="0">
                <a:latin typeface="宋体" panose="02010600030101010101" pitchFamily="2" charset="-122"/>
                <a:ea typeface="宋体" panose="02010600030101010101" pitchFamily="2" charset="-122"/>
              </a:rPr>
              <a:t>）：空间是社会性的，空间里弥漫着社会关系，它不仅被社会关系支持也生产社会关系和被社会关系所生产。因此，社会空间总是社会的产物。每个社会都处于既定的生产模式架构中，这个生产架构形塑了不同的空间。</a:t>
            </a:r>
          </a:p>
          <a:p>
            <a:pPr marL="457200" lvl="1" indent="0">
              <a:lnSpc>
                <a:spcPct val="150000"/>
              </a:lnSpc>
              <a:buNone/>
            </a:pPr>
            <a:r>
              <a:rPr lang="en-US" altLang="zh-CN" sz="2900" dirty="0">
                <a:latin typeface="Times New Roman" panose="02020603050405020304" pitchFamily="18" charset="0"/>
                <a:ea typeface="宋体" panose="02010600030101010101" pitchFamily="2" charset="-122"/>
                <a:cs typeface="Times New Roman" panose="02020603050405020304" pitchFamily="18" charset="0"/>
              </a:rPr>
              <a:t>Lefebvre (2003): Space is social, space filled with social relations, it is not only supported but also produced by social relation. Therefore, social space is always the product of society. Each society is in the established production framework and this framework shapes a different space.</a:t>
            </a:r>
          </a:p>
          <a:p>
            <a:pPr lvl="1">
              <a:lnSpc>
                <a:spcPct val="150000"/>
              </a:lnSpc>
            </a:pPr>
            <a:endParaRPr lang="en-US" altLang="zh-CN" sz="2000" dirty="0"/>
          </a:p>
          <a:p>
            <a:pPr>
              <a:lnSpc>
                <a:spcPct val="150000"/>
              </a:lnSpc>
            </a:pPr>
            <a:endParaRPr lang="en-US" altLang="zh-CN" sz="2000" dirty="0"/>
          </a:p>
          <a:p>
            <a:pPr>
              <a:lnSpc>
                <a:spcPct val="150000"/>
              </a:lnSpc>
            </a:pPr>
            <a:endParaRPr lang="en-US" altLang="zh-CN" sz="1800" dirty="0"/>
          </a:p>
          <a:p>
            <a:pPr>
              <a:lnSpc>
                <a:spcPct val="150000"/>
              </a:lnSpc>
            </a:pPr>
            <a:endParaRPr lang="zh-CN" altLang="en-US" sz="1800" dirty="0"/>
          </a:p>
        </p:txBody>
      </p:sp>
      <p:sp>
        <p:nvSpPr>
          <p:cNvPr id="3" name="日期占位符 2">
            <a:extLst>
              <a:ext uri="{FF2B5EF4-FFF2-40B4-BE49-F238E27FC236}">
                <a16:creationId xmlns:a16="http://schemas.microsoft.com/office/drawing/2014/main" id="{7791755D-55B8-4C80-88F5-0C9335923137}"/>
              </a:ext>
            </a:extLst>
          </p:cNvPr>
          <p:cNvSpPr>
            <a:spLocks noGrp="1"/>
          </p:cNvSpPr>
          <p:nvPr>
            <p:ph type="dt" sz="half" idx="10"/>
          </p:nvPr>
        </p:nvSpPr>
        <p:spPr/>
        <p:txBody>
          <a:bodyPr/>
          <a:lstStyle/>
          <a:p>
            <a:fld id="{0773486A-57CA-446D-BE1F-043EC2AB13DE}" type="datetime1">
              <a:rPr lang="zh-CN" altLang="en-US" smtClean="0"/>
              <a:t>2017/11/14</a:t>
            </a:fld>
            <a:endParaRPr lang="zh-CN" altLang="en-US"/>
          </a:p>
        </p:txBody>
      </p:sp>
      <p:sp>
        <p:nvSpPr>
          <p:cNvPr id="4" name="灯片编号占位符 3">
            <a:extLst>
              <a:ext uri="{FF2B5EF4-FFF2-40B4-BE49-F238E27FC236}">
                <a16:creationId xmlns:a16="http://schemas.microsoft.com/office/drawing/2014/main" id="{41AD289D-CE5F-4D47-9C41-F0725DB9284C}"/>
              </a:ext>
            </a:extLst>
          </p:cNvPr>
          <p:cNvSpPr>
            <a:spLocks noGrp="1"/>
          </p:cNvSpPr>
          <p:nvPr>
            <p:ph type="sldNum" sz="quarter" idx="12"/>
          </p:nvPr>
        </p:nvSpPr>
        <p:spPr/>
        <p:txBody>
          <a:bodyPr/>
          <a:lstStyle/>
          <a:p>
            <a:fld id="{3F9F9217-2093-44DC-88FC-18977604FAC1}" type="slidenum">
              <a:rPr lang="zh-CN" altLang="en-US" smtClean="0"/>
              <a:t>6</a:t>
            </a:fld>
            <a:endParaRPr lang="zh-CN" altLang="en-US"/>
          </a:p>
        </p:txBody>
      </p:sp>
    </p:spTree>
    <p:extLst>
      <p:ext uri="{BB962C8B-B14F-4D97-AF65-F5344CB8AC3E}">
        <p14:creationId xmlns:p14="http://schemas.microsoft.com/office/powerpoint/2010/main" val="3968789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1CC1B6B-7C1D-40FF-AFD6-BFA121224CB5}"/>
              </a:ext>
            </a:extLst>
          </p:cNvPr>
          <p:cNvSpPr>
            <a:spLocks noGrp="1"/>
          </p:cNvSpPr>
          <p:nvPr>
            <p:ph type="title"/>
          </p:nvPr>
        </p:nvSpPr>
        <p:spPr>
          <a:xfrm>
            <a:off x="695588" y="507735"/>
            <a:ext cx="10285602" cy="968726"/>
          </a:xfrm>
        </p:spPr>
        <p:txBody>
          <a:bodyPr>
            <a:noAutofit/>
          </a:bodyPr>
          <a:lstStyle/>
          <a:p>
            <a:r>
              <a:rPr lang="zh-CN" altLang="en-US" sz="3600" b="1" dirty="0"/>
              <a:t>文献综述</a:t>
            </a:r>
            <a:r>
              <a:rPr lang="en-US" altLang="zh-CN" sz="3600" b="1" dirty="0"/>
              <a:t>Ⅲ</a:t>
            </a:r>
            <a:r>
              <a:rPr lang="zh-CN" altLang="en-US" sz="3600" b="1" dirty="0"/>
              <a:t>：空间与社会双向建构</a:t>
            </a:r>
            <a:br>
              <a:rPr lang="zh-CN" altLang="en-US" sz="3600" b="1" dirty="0"/>
            </a:br>
            <a:r>
              <a:rPr lang="en-US" altLang="zh-CN" sz="3600" b="1" dirty="0"/>
              <a:t>Literature Review Ⅲ :two-way construction process of space and society</a:t>
            </a:r>
            <a:endParaRPr lang="zh-CN" altLang="en-US" sz="3600" b="1" dirty="0"/>
          </a:p>
        </p:txBody>
      </p:sp>
      <p:sp>
        <p:nvSpPr>
          <p:cNvPr id="3" name="内容占位符 2">
            <a:extLst>
              <a:ext uri="{FF2B5EF4-FFF2-40B4-BE49-F238E27FC236}">
                <a16:creationId xmlns:a16="http://schemas.microsoft.com/office/drawing/2014/main" id="{883E10E0-17CE-4A23-8954-D0E4CE283C54}"/>
              </a:ext>
            </a:extLst>
          </p:cNvPr>
          <p:cNvSpPr>
            <a:spLocks noGrp="1"/>
          </p:cNvSpPr>
          <p:nvPr>
            <p:ph idx="1"/>
          </p:nvPr>
        </p:nvSpPr>
        <p:spPr>
          <a:xfrm>
            <a:off x="620785" y="2038526"/>
            <a:ext cx="10733016" cy="4138438"/>
          </a:xfrm>
        </p:spPr>
        <p:txBody>
          <a:bodyPr>
            <a:normAutofit fontScale="70000" lnSpcReduction="20000"/>
          </a:bodyPr>
          <a:lstStyle/>
          <a:p>
            <a:pPr>
              <a:lnSpc>
                <a:spcPct val="170000"/>
              </a:lnSpc>
            </a:pPr>
            <a:r>
              <a:rPr lang="zh-CN" altLang="en-US" sz="2400" dirty="0">
                <a:latin typeface="宋体" panose="02010600030101010101" pitchFamily="2" charset="-122"/>
                <a:ea typeface="宋体" panose="02010600030101010101" pitchFamily="2" charset="-122"/>
              </a:rPr>
              <a:t>索亚（</a:t>
            </a:r>
            <a:r>
              <a:rPr lang="en-US" altLang="zh-CN" sz="2400" dirty="0">
                <a:latin typeface="宋体" panose="02010600030101010101" pitchFamily="2" charset="-122"/>
                <a:ea typeface="宋体" panose="02010600030101010101" pitchFamily="2" charset="-122"/>
              </a:rPr>
              <a:t>2017</a:t>
            </a:r>
            <a:r>
              <a:rPr lang="zh-CN" altLang="en-US" sz="2400" dirty="0">
                <a:latin typeface="宋体" panose="02010600030101010101" pitchFamily="2" charset="-122"/>
                <a:ea typeface="宋体" panose="02010600030101010101" pitchFamily="2" charset="-122"/>
              </a:rPr>
              <a:t>）：“社会</a:t>
            </a:r>
            <a:r>
              <a:rPr lang="en-US" altLang="zh-CN" sz="2400" dirty="0">
                <a:latin typeface="宋体" panose="02010600030101010101" pitchFamily="2" charset="-122"/>
                <a:ea typeface="宋体" panose="02010600030101010101" pitchFamily="2" charset="-122"/>
              </a:rPr>
              <a:t>-</a:t>
            </a:r>
            <a:r>
              <a:rPr lang="zh-CN" altLang="en-US" sz="2400" dirty="0">
                <a:latin typeface="宋体" panose="02010600030101010101" pitchFamily="2" charset="-122"/>
                <a:ea typeface="宋体" panose="02010600030101010101" pitchFamily="2" charset="-122"/>
              </a:rPr>
              <a:t>空间辩证法”。城市是物质空间和社会发展双向建构的过程：一方面人们在物质空间中工作生活，他们将自身的特性施加于空间环境，并不断改变与塑造人化的物质空间。同时，人类自身又逐渐适应了自然环境和周围的人。</a:t>
            </a:r>
            <a:endParaRPr lang="en-US" altLang="zh-CN" sz="2400" dirty="0">
              <a:latin typeface="宋体" panose="02010600030101010101" pitchFamily="2" charset="-122"/>
              <a:ea typeface="宋体" panose="02010600030101010101" pitchFamily="2" charset="-122"/>
            </a:endParaRPr>
          </a:p>
          <a:p>
            <a:pPr marL="457200" lvl="1" indent="0">
              <a:lnSpc>
                <a:spcPct val="170000"/>
              </a:lnSpc>
              <a:buNone/>
            </a:pP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Soja</a:t>
            </a: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 (2017): “Socio-spatial dialectic”. City is a two-way construction process of material space and social development. On the one hand, people work and live in material space. They impose their own characteristics on the space environment and constantly change and mold the materialized space. At the same time, humans are gradually adapting themselves to the natural environment and the people around them.</a:t>
            </a:r>
          </a:p>
          <a:p>
            <a:pPr>
              <a:lnSpc>
                <a:spcPct val="170000"/>
              </a:lnSpc>
            </a:pPr>
            <a:r>
              <a:rPr lang="zh-CN" altLang="en-US" b="1" dirty="0">
                <a:latin typeface="宋体" panose="02010600030101010101" pitchFamily="2" charset="-122"/>
                <a:ea typeface="宋体" panose="02010600030101010101" pitchFamily="2" charset="-122"/>
              </a:rPr>
              <a:t>但是，既有研究并未从规范</a:t>
            </a:r>
            <a:r>
              <a:rPr lang="en-US" altLang="zh-CN" b="1" dirty="0">
                <a:latin typeface="宋体" panose="02010600030101010101" pitchFamily="2" charset="-122"/>
                <a:ea typeface="宋体" panose="02010600030101010101" pitchFamily="2" charset="-122"/>
              </a:rPr>
              <a:t>/</a:t>
            </a:r>
            <a:r>
              <a:rPr lang="zh-CN" altLang="en-US" b="1" dirty="0">
                <a:latin typeface="宋体" panose="02010600030101010101" pitchFamily="2" charset="-122"/>
                <a:ea typeface="宋体" panose="02010600030101010101" pitchFamily="2" charset="-122"/>
              </a:rPr>
              <a:t>价值体系的角度来看待这个过程机制。</a:t>
            </a:r>
            <a:endParaRPr lang="en-US" altLang="zh-CN" b="1" dirty="0">
              <a:latin typeface="宋体" panose="02010600030101010101" pitchFamily="2" charset="-122"/>
              <a:ea typeface="宋体" panose="02010600030101010101" pitchFamily="2" charset="-122"/>
            </a:endParaRPr>
          </a:p>
          <a:p>
            <a:pPr marL="457200" lvl="1" indent="0">
              <a:lnSpc>
                <a:spcPct val="170000"/>
              </a:lnSpc>
              <a:buNone/>
            </a:pPr>
            <a:r>
              <a:rPr lang="en-US" altLang="zh-CN" b="1" dirty="0">
                <a:latin typeface="Times New Roman" panose="02020603050405020304" pitchFamily="18" charset="0"/>
                <a:ea typeface="宋体" panose="02010600030101010101" pitchFamily="2" charset="-122"/>
                <a:cs typeface="Times New Roman" panose="02020603050405020304" pitchFamily="18" charset="0"/>
              </a:rPr>
              <a:t>However, the existing research does not treat this process mechanism from the normative / value perspective.</a:t>
            </a:r>
          </a:p>
          <a:p>
            <a:pPr marL="0" indent="0">
              <a:lnSpc>
                <a:spcPct val="170000"/>
              </a:lnSpc>
              <a:buNone/>
            </a:pPr>
            <a:endParaRPr lang="en-US" altLang="zh-CN" dirty="0">
              <a:latin typeface="Times New Roman" panose="02020603050405020304" pitchFamily="18" charset="0"/>
              <a:ea typeface="宋体" panose="02010600030101010101" pitchFamily="2" charset="-122"/>
              <a:cs typeface="Times New Roman" panose="02020603050405020304" pitchFamily="18" charset="0"/>
            </a:endParaRPr>
          </a:p>
          <a:p>
            <a:pPr>
              <a:lnSpc>
                <a:spcPct val="170000"/>
              </a:lnSpc>
            </a:pPr>
            <a:endParaRPr lang="zh-CN" altLang="en-US" dirty="0">
              <a:latin typeface="宋体" panose="02010600030101010101" pitchFamily="2" charset="-122"/>
              <a:ea typeface="宋体" panose="02010600030101010101" pitchFamily="2" charset="-122"/>
            </a:endParaRPr>
          </a:p>
          <a:p>
            <a:pPr>
              <a:lnSpc>
                <a:spcPct val="170000"/>
              </a:lnSpc>
            </a:pPr>
            <a:endParaRPr lang="zh-CN" altLang="en-US" dirty="0"/>
          </a:p>
        </p:txBody>
      </p:sp>
      <p:sp>
        <p:nvSpPr>
          <p:cNvPr id="4" name="日期占位符 3">
            <a:extLst>
              <a:ext uri="{FF2B5EF4-FFF2-40B4-BE49-F238E27FC236}">
                <a16:creationId xmlns:a16="http://schemas.microsoft.com/office/drawing/2014/main" id="{EBDB0C30-A44F-467A-8B81-5D006979905E}"/>
              </a:ext>
            </a:extLst>
          </p:cNvPr>
          <p:cNvSpPr>
            <a:spLocks noGrp="1"/>
          </p:cNvSpPr>
          <p:nvPr>
            <p:ph type="dt" sz="half" idx="10"/>
          </p:nvPr>
        </p:nvSpPr>
        <p:spPr/>
        <p:txBody>
          <a:bodyPr/>
          <a:lstStyle/>
          <a:p>
            <a:fld id="{6935F693-B32D-400C-B51A-16C52855BEF9}"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7B219E0A-DDF5-4537-ACF8-E4F181961DF7}"/>
              </a:ext>
            </a:extLst>
          </p:cNvPr>
          <p:cNvSpPr>
            <a:spLocks noGrp="1"/>
          </p:cNvSpPr>
          <p:nvPr>
            <p:ph type="sldNum" sz="quarter" idx="12"/>
          </p:nvPr>
        </p:nvSpPr>
        <p:spPr/>
        <p:txBody>
          <a:bodyPr/>
          <a:lstStyle/>
          <a:p>
            <a:fld id="{3F9F9217-2093-44DC-88FC-18977604FAC1}" type="slidenum">
              <a:rPr lang="zh-CN" altLang="en-US" smtClean="0"/>
              <a:t>7</a:t>
            </a:fld>
            <a:endParaRPr lang="zh-CN" altLang="en-US"/>
          </a:p>
        </p:txBody>
      </p:sp>
    </p:spTree>
    <p:extLst>
      <p:ext uri="{BB962C8B-B14F-4D97-AF65-F5344CB8AC3E}">
        <p14:creationId xmlns:p14="http://schemas.microsoft.com/office/powerpoint/2010/main" val="272999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DA2C410-9AA2-4AE0-8751-147F1D925A15}"/>
              </a:ext>
            </a:extLst>
          </p:cNvPr>
          <p:cNvSpPr>
            <a:spLocks noGrp="1"/>
          </p:cNvSpPr>
          <p:nvPr>
            <p:ph type="title"/>
          </p:nvPr>
        </p:nvSpPr>
        <p:spPr/>
        <p:txBody>
          <a:bodyPr>
            <a:normAutofit/>
          </a:bodyPr>
          <a:lstStyle/>
          <a:p>
            <a:r>
              <a:rPr lang="zh-CN" altLang="en-US" sz="3600" b="1" dirty="0">
                <a:solidFill>
                  <a:prstClr val="black"/>
                </a:solidFill>
              </a:rPr>
              <a:t>文献综述</a:t>
            </a:r>
            <a:r>
              <a:rPr lang="en-US" altLang="zh-CN" sz="3600" b="1" dirty="0">
                <a:solidFill>
                  <a:prstClr val="black"/>
                </a:solidFill>
              </a:rPr>
              <a:t>Ⅲ</a:t>
            </a:r>
            <a:r>
              <a:rPr lang="zh-CN" altLang="en-US" sz="3600" b="1" dirty="0">
                <a:solidFill>
                  <a:prstClr val="black"/>
                </a:solidFill>
              </a:rPr>
              <a:t>：空间禁忌</a:t>
            </a:r>
            <a:br>
              <a:rPr lang="en-US" altLang="zh-CN" sz="3600" b="1" dirty="0">
                <a:solidFill>
                  <a:prstClr val="black"/>
                </a:solidFill>
              </a:rPr>
            </a:br>
            <a:r>
              <a:rPr lang="en-US" altLang="zh-CN" sz="3600" b="1" dirty="0">
                <a:solidFill>
                  <a:prstClr val="black"/>
                </a:solidFill>
              </a:rPr>
              <a:t>Literature review Ⅲ: Space Taboo</a:t>
            </a:r>
            <a:endParaRPr lang="zh-CN" altLang="en-US" sz="3600" b="1" dirty="0"/>
          </a:p>
        </p:txBody>
      </p:sp>
      <p:sp>
        <p:nvSpPr>
          <p:cNvPr id="3" name="内容占位符 2">
            <a:extLst>
              <a:ext uri="{FF2B5EF4-FFF2-40B4-BE49-F238E27FC236}">
                <a16:creationId xmlns:a16="http://schemas.microsoft.com/office/drawing/2014/main" id="{22F14612-9D8E-4E4E-9AB5-B8C4BFB7E5F7}"/>
              </a:ext>
            </a:extLst>
          </p:cNvPr>
          <p:cNvSpPr>
            <a:spLocks noGrp="1"/>
          </p:cNvSpPr>
          <p:nvPr>
            <p:ph idx="1"/>
          </p:nvPr>
        </p:nvSpPr>
        <p:spPr>
          <a:xfrm>
            <a:off x="929640" y="1677353"/>
            <a:ext cx="10515600" cy="4351338"/>
          </a:xfrm>
        </p:spPr>
        <p:txBody>
          <a:bodyPr>
            <a:normAutofit fontScale="40000" lnSpcReduction="20000"/>
          </a:bodyPr>
          <a:lstStyle/>
          <a:p>
            <a:pPr>
              <a:lnSpc>
                <a:spcPct val="150000"/>
              </a:lnSpc>
            </a:pPr>
            <a:r>
              <a:rPr lang="zh-CN" altLang="en-US" sz="4200" dirty="0">
                <a:latin typeface="宋体" panose="02010600030101010101" pitchFamily="2" charset="-122"/>
                <a:ea typeface="宋体" panose="02010600030101010101" pitchFamily="2" charset="-122"/>
              </a:rPr>
              <a:t>关于空间禁忌的讨论还比较少，只有一些人类学、民族学的著作涉及了空间禁忌的现象（王友缘，</a:t>
            </a:r>
            <a:r>
              <a:rPr lang="en-US" altLang="zh-CN" sz="4200" dirty="0">
                <a:latin typeface="宋体" panose="02010600030101010101" pitchFamily="2" charset="-122"/>
                <a:ea typeface="宋体" panose="02010600030101010101" pitchFamily="2" charset="-122"/>
              </a:rPr>
              <a:t>2011</a:t>
            </a:r>
            <a:r>
              <a:rPr lang="zh-CN" altLang="en-US" sz="4200" dirty="0">
                <a:latin typeface="宋体" panose="02010600030101010101" pitchFamily="2" charset="-122"/>
                <a:ea typeface="宋体" panose="02010600030101010101" pitchFamily="2" charset="-122"/>
              </a:rPr>
              <a:t>；闫国芳，</a:t>
            </a:r>
            <a:r>
              <a:rPr lang="en-US" altLang="zh-CN" sz="4200" dirty="0">
                <a:latin typeface="宋体" panose="02010600030101010101" pitchFamily="2" charset="-122"/>
                <a:ea typeface="宋体" panose="02010600030101010101" pitchFamily="2" charset="-122"/>
              </a:rPr>
              <a:t>2006</a:t>
            </a:r>
            <a:r>
              <a:rPr lang="zh-CN" altLang="en-US" sz="4200" dirty="0">
                <a:latin typeface="宋体" panose="02010600030101010101" pitchFamily="2" charset="-122"/>
                <a:ea typeface="宋体" panose="02010600030101010101" pitchFamily="2" charset="-122"/>
              </a:rPr>
              <a:t>；王咏，</a:t>
            </a:r>
            <a:r>
              <a:rPr lang="en-US" altLang="zh-CN" sz="4200" dirty="0">
                <a:latin typeface="宋体" panose="02010600030101010101" pitchFamily="2" charset="-122"/>
                <a:ea typeface="宋体" panose="02010600030101010101" pitchFamily="2" charset="-122"/>
              </a:rPr>
              <a:t>2015</a:t>
            </a:r>
            <a:r>
              <a:rPr lang="zh-CN" altLang="en-US" sz="4200" dirty="0">
                <a:latin typeface="宋体" panose="02010600030101010101" pitchFamily="2" charset="-122"/>
                <a:ea typeface="宋体" panose="02010600030101010101" pitchFamily="2" charset="-122"/>
              </a:rPr>
              <a:t>）。</a:t>
            </a:r>
            <a:endParaRPr lang="en-US" altLang="zh-CN" sz="4200" dirty="0">
              <a:latin typeface="宋体" panose="02010600030101010101" pitchFamily="2" charset="-122"/>
              <a:ea typeface="宋体" panose="02010600030101010101" pitchFamily="2" charset="-122"/>
            </a:endParaRPr>
          </a:p>
          <a:p>
            <a:pPr marL="457200" lvl="1" indent="0">
              <a:lnSpc>
                <a:spcPct val="150000"/>
              </a:lnSpc>
              <a:buNone/>
            </a:pPr>
            <a:r>
              <a:rPr lang="en-US" altLang="zh-CN" sz="4200" dirty="0">
                <a:latin typeface="Times New Roman" panose="02020603050405020304" pitchFamily="18" charset="0"/>
                <a:ea typeface="宋体" panose="02010600030101010101" pitchFamily="2" charset="-122"/>
                <a:cs typeface="Times New Roman" panose="02020603050405020304" pitchFamily="18" charset="0"/>
              </a:rPr>
              <a:t>There are still relatively rare discussions about space taboos, only some anthropological and ethnographic writings involving the phenomenon of space taboo (Wang </a:t>
            </a:r>
            <a:r>
              <a:rPr lang="en-US" altLang="zh-CN" sz="4200" dirty="0" err="1">
                <a:latin typeface="Times New Roman" panose="02020603050405020304" pitchFamily="18" charset="0"/>
                <a:ea typeface="宋体" panose="02010600030101010101" pitchFamily="2" charset="-122"/>
                <a:cs typeface="Times New Roman" panose="02020603050405020304" pitchFamily="18" charset="0"/>
              </a:rPr>
              <a:t>Youyuan</a:t>
            </a:r>
            <a:r>
              <a:rPr lang="en-US" altLang="zh-CN" sz="4200" dirty="0">
                <a:latin typeface="Times New Roman" panose="02020603050405020304" pitchFamily="18" charset="0"/>
                <a:ea typeface="宋体" panose="02010600030101010101" pitchFamily="2" charset="-122"/>
                <a:cs typeface="Times New Roman" panose="02020603050405020304" pitchFamily="18" charset="0"/>
              </a:rPr>
              <a:t>, 2011; Yan </a:t>
            </a:r>
            <a:r>
              <a:rPr lang="en-US" altLang="zh-CN" sz="4200" dirty="0" err="1">
                <a:latin typeface="Times New Roman" panose="02020603050405020304" pitchFamily="18" charset="0"/>
                <a:ea typeface="宋体" panose="02010600030101010101" pitchFamily="2" charset="-122"/>
                <a:cs typeface="Times New Roman" panose="02020603050405020304" pitchFamily="18" charset="0"/>
              </a:rPr>
              <a:t>Guofang</a:t>
            </a:r>
            <a:r>
              <a:rPr lang="en-US" altLang="zh-CN" sz="4200" dirty="0">
                <a:latin typeface="Times New Roman" panose="02020603050405020304" pitchFamily="18" charset="0"/>
                <a:ea typeface="宋体" panose="02010600030101010101" pitchFamily="2" charset="-122"/>
                <a:cs typeface="Times New Roman" panose="02020603050405020304" pitchFamily="18" charset="0"/>
              </a:rPr>
              <a:t>, 2006; Wang Yong, 2015).</a:t>
            </a:r>
          </a:p>
          <a:p>
            <a:pPr>
              <a:lnSpc>
                <a:spcPct val="150000"/>
              </a:lnSpc>
            </a:pPr>
            <a:r>
              <a:rPr lang="zh-CN" altLang="en-US" sz="4200" dirty="0">
                <a:latin typeface="宋体" panose="02010600030101010101" pitchFamily="2" charset="-122"/>
                <a:ea typeface="宋体" panose="02010600030101010101" pitchFamily="2" charset="-122"/>
              </a:rPr>
              <a:t>叶涯剑（</a:t>
            </a:r>
            <a:r>
              <a:rPr lang="en-US" altLang="zh-CN" sz="4200" dirty="0">
                <a:latin typeface="宋体" panose="02010600030101010101" pitchFamily="2" charset="-122"/>
                <a:ea typeface="宋体" panose="02010600030101010101" pitchFamily="2" charset="-122"/>
              </a:rPr>
              <a:t>2007</a:t>
            </a:r>
            <a:r>
              <a:rPr lang="zh-CN" altLang="en-US" sz="4200" dirty="0">
                <a:latin typeface="宋体" panose="02010600030101010101" pitchFamily="2" charset="-122"/>
                <a:ea typeface="宋体" panose="02010600030101010101" pitchFamily="2" charset="-122"/>
              </a:rPr>
              <a:t>）指出社会的每种约束都会有相应的空间形态，社会学者把这称之为“空间禁忌”。从这一定义来看，可以看到空间禁忌涉及空间和规范之间的关系。但空间和规范的关系从来还没有被详细的讨论过。</a:t>
            </a:r>
            <a:endParaRPr lang="en-US" altLang="zh-CN" sz="4200" dirty="0">
              <a:latin typeface="宋体" panose="02010600030101010101" pitchFamily="2" charset="-122"/>
              <a:ea typeface="宋体" panose="02010600030101010101" pitchFamily="2" charset="-122"/>
            </a:endParaRPr>
          </a:p>
          <a:p>
            <a:pPr marL="457200" lvl="1" indent="0">
              <a:lnSpc>
                <a:spcPct val="150000"/>
              </a:lnSpc>
              <a:buNone/>
            </a:pPr>
            <a:r>
              <a:rPr lang="en-US" altLang="zh-CN" sz="4200" dirty="0">
                <a:latin typeface="Times New Roman" panose="02020603050405020304" pitchFamily="18" charset="0"/>
                <a:ea typeface="宋体" panose="02010600030101010101" pitchFamily="2" charset="-122"/>
                <a:cs typeface="Times New Roman" panose="02020603050405020304" pitchFamily="18" charset="0"/>
              </a:rPr>
              <a:t>Ye </a:t>
            </a:r>
            <a:r>
              <a:rPr lang="en-US" altLang="zh-CN" sz="4200" dirty="0" err="1">
                <a:latin typeface="Times New Roman" panose="02020603050405020304" pitchFamily="18" charset="0"/>
                <a:ea typeface="宋体" panose="02010600030101010101" pitchFamily="2" charset="-122"/>
                <a:cs typeface="Times New Roman" panose="02020603050405020304" pitchFamily="18" charset="0"/>
              </a:rPr>
              <a:t>Yajian</a:t>
            </a:r>
            <a:r>
              <a:rPr lang="en-US" altLang="zh-CN" sz="4200" dirty="0">
                <a:latin typeface="Times New Roman" panose="02020603050405020304" pitchFamily="18" charset="0"/>
                <a:ea typeface="宋体" panose="02010600030101010101" pitchFamily="2" charset="-122"/>
                <a:cs typeface="Times New Roman" panose="02020603050405020304" pitchFamily="18" charset="0"/>
              </a:rPr>
              <a:t> (2007)pointed out that each of the constraints of society will have a corresponding spatial form, which is called "space taboo" by sociologists. From this definition, it can be seen that the taboo of space involves the relationship between space and norms. But the relationship between space and norms has never been discussed in detail.</a:t>
            </a:r>
          </a:p>
          <a:p>
            <a:pPr>
              <a:lnSpc>
                <a:spcPct val="150000"/>
              </a:lnSpc>
            </a:pPr>
            <a:endParaRPr lang="en-US" altLang="zh-CN" sz="1800" dirty="0"/>
          </a:p>
        </p:txBody>
      </p:sp>
      <p:sp>
        <p:nvSpPr>
          <p:cNvPr id="4" name="日期占位符 3">
            <a:extLst>
              <a:ext uri="{FF2B5EF4-FFF2-40B4-BE49-F238E27FC236}">
                <a16:creationId xmlns:a16="http://schemas.microsoft.com/office/drawing/2014/main" id="{E7810750-A244-48C1-ADFF-B7996E923A44}"/>
              </a:ext>
            </a:extLst>
          </p:cNvPr>
          <p:cNvSpPr>
            <a:spLocks noGrp="1"/>
          </p:cNvSpPr>
          <p:nvPr>
            <p:ph type="dt" sz="half" idx="10"/>
          </p:nvPr>
        </p:nvSpPr>
        <p:spPr/>
        <p:txBody>
          <a:bodyPr/>
          <a:lstStyle/>
          <a:p>
            <a:fld id="{28EEE01A-8A11-4253-83D7-D9FF146C3215}"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E0B6825F-45FD-4B45-9A1C-BAFBA142313E}"/>
              </a:ext>
            </a:extLst>
          </p:cNvPr>
          <p:cNvSpPr>
            <a:spLocks noGrp="1"/>
          </p:cNvSpPr>
          <p:nvPr>
            <p:ph type="sldNum" sz="quarter" idx="12"/>
          </p:nvPr>
        </p:nvSpPr>
        <p:spPr/>
        <p:txBody>
          <a:bodyPr/>
          <a:lstStyle/>
          <a:p>
            <a:fld id="{3F9F9217-2093-44DC-88FC-18977604FAC1}" type="slidenum">
              <a:rPr lang="zh-CN" altLang="en-US" smtClean="0"/>
              <a:t>8</a:t>
            </a:fld>
            <a:endParaRPr lang="zh-CN" altLang="en-US"/>
          </a:p>
        </p:txBody>
      </p:sp>
    </p:spTree>
    <p:extLst>
      <p:ext uri="{BB962C8B-B14F-4D97-AF65-F5344CB8AC3E}">
        <p14:creationId xmlns:p14="http://schemas.microsoft.com/office/powerpoint/2010/main" val="3229914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1BB33C1-509C-4BEB-B540-79ACCEE9C72E}"/>
              </a:ext>
            </a:extLst>
          </p:cNvPr>
          <p:cNvSpPr>
            <a:spLocks noGrp="1"/>
          </p:cNvSpPr>
          <p:nvPr>
            <p:ph type="title"/>
          </p:nvPr>
        </p:nvSpPr>
        <p:spPr/>
        <p:txBody>
          <a:bodyPr>
            <a:normAutofit/>
          </a:bodyPr>
          <a:lstStyle/>
          <a:p>
            <a:r>
              <a:rPr lang="zh-CN" altLang="en-US" sz="3600" b="1" dirty="0"/>
              <a:t>案例一：道师空间禁忌</a:t>
            </a:r>
            <a:br>
              <a:rPr lang="en-US" altLang="zh-CN" sz="3600" b="1" dirty="0"/>
            </a:br>
            <a:r>
              <a:rPr lang="en-US" altLang="zh-CN" sz="3600" b="1" dirty="0"/>
              <a:t>Case 1: Space Taboo of Taoist</a:t>
            </a:r>
            <a:endParaRPr lang="zh-CN" altLang="en-US" sz="3600" b="1" dirty="0"/>
          </a:p>
        </p:txBody>
      </p:sp>
      <p:sp>
        <p:nvSpPr>
          <p:cNvPr id="3" name="内容占位符 2">
            <a:extLst>
              <a:ext uri="{FF2B5EF4-FFF2-40B4-BE49-F238E27FC236}">
                <a16:creationId xmlns:a16="http://schemas.microsoft.com/office/drawing/2014/main" id="{2500B8E2-2F52-491A-99EA-D86FADD3200F}"/>
              </a:ext>
            </a:extLst>
          </p:cNvPr>
          <p:cNvSpPr>
            <a:spLocks noGrp="1"/>
          </p:cNvSpPr>
          <p:nvPr>
            <p:ph idx="1"/>
          </p:nvPr>
        </p:nvSpPr>
        <p:spPr/>
        <p:txBody>
          <a:bodyPr>
            <a:normAutofit fontScale="92500" lnSpcReduction="20000"/>
          </a:bodyPr>
          <a:lstStyle/>
          <a:p>
            <a:pPr>
              <a:lnSpc>
                <a:spcPct val="150000"/>
              </a:lnSpc>
            </a:pPr>
            <a:r>
              <a:rPr lang="zh-CN" altLang="en-US" sz="2000" dirty="0">
                <a:latin typeface="宋体" panose="02010600030101010101" pitchFamily="2" charset="-122"/>
                <a:ea typeface="宋体" panose="02010600030101010101" pitchFamily="2" charset="-122"/>
              </a:rPr>
              <a:t>湛江道师是一类民间的仪式专家，为村庄庙宇、家庭个人提供襄灾辟邪、驱邪辟邪、祈福还福等仪式。此外，丧葬仪式是他们最重要的仪式业务之一。</a:t>
            </a:r>
            <a:endParaRPr lang="en-US" altLang="zh-CN" sz="2000" dirty="0">
              <a:latin typeface="宋体" panose="02010600030101010101" pitchFamily="2" charset="-122"/>
              <a:ea typeface="宋体" panose="02010600030101010101" pitchFamily="2" charset="-122"/>
            </a:endParaRPr>
          </a:p>
          <a:p>
            <a:pPr marL="457200" lvl="1" indent="0">
              <a:lnSpc>
                <a:spcPct val="150000"/>
              </a:lnSpc>
              <a:buNone/>
            </a:pPr>
            <a:r>
              <a:rPr lang="en-US" altLang="zh-CN" sz="1600" dirty="0">
                <a:latin typeface="Times New Roman" panose="02020603050405020304" pitchFamily="18" charset="0"/>
                <a:ea typeface="宋体" panose="02010600030101010101" pitchFamily="2" charset="-122"/>
                <a:cs typeface="Times New Roman" panose="02020603050405020304" pitchFamily="18" charset="0"/>
              </a:rPr>
              <a:t>Zhanjiang Taoist is a kind of folk ritual expert. They provide disaster relief ritual, exorcism evil, blessing and other rituals for the village temples, families, individuals. In addition, funeral rituals are one of their most important ceremonial services.</a:t>
            </a:r>
          </a:p>
          <a:p>
            <a:pPr>
              <a:lnSpc>
                <a:spcPct val="150000"/>
              </a:lnSpc>
            </a:pPr>
            <a:r>
              <a:rPr lang="zh-CN" altLang="en-US" sz="2000" dirty="0">
                <a:latin typeface="宋体" panose="02010600030101010101" pitchFamily="2" charset="-122"/>
                <a:ea typeface="宋体" panose="02010600030101010101" pitchFamily="2" charset="-122"/>
              </a:rPr>
              <a:t>道师有他们的宗教禁忌</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不能见死人。（涉及空间的行为规范）</a:t>
            </a:r>
            <a:endParaRPr lang="en-US" altLang="zh-CN" sz="2000" dirty="0">
              <a:latin typeface="宋体" panose="02010600030101010101" pitchFamily="2" charset="-122"/>
              <a:ea typeface="宋体" panose="02010600030101010101" pitchFamily="2" charset="-122"/>
            </a:endParaRPr>
          </a:p>
          <a:p>
            <a:pPr marL="457200" lvl="1" indent="0">
              <a:lnSpc>
                <a:spcPct val="150000"/>
              </a:lnSpc>
              <a:buNone/>
            </a:pPr>
            <a:r>
              <a:rPr lang="en-US" altLang="zh-CN" sz="1600" dirty="0">
                <a:latin typeface="Times New Roman" panose="02020603050405020304" pitchFamily="18" charset="0"/>
                <a:ea typeface="宋体" panose="02010600030101010101" pitchFamily="2" charset="-122"/>
                <a:cs typeface="Times New Roman" panose="02020603050405020304" pitchFamily="18" charset="0"/>
              </a:rPr>
              <a:t>Taoists have their religious taboo - can not see the dead.  (Code of Conduct Involving Space)</a:t>
            </a:r>
          </a:p>
          <a:p>
            <a:pPr>
              <a:lnSpc>
                <a:spcPct val="150000"/>
              </a:lnSpc>
            </a:pPr>
            <a:r>
              <a:rPr lang="zh-CN" altLang="en-US" sz="2000" dirty="0">
                <a:latin typeface="宋体" panose="02010600030101010101" pitchFamily="2" charset="-122"/>
                <a:ea typeface="宋体" panose="02010600030101010101" pitchFamily="2" charset="-122"/>
              </a:rPr>
              <a:t>随着城市化和禁止土葬，死者更多被送到殡仪馆火葬。由于在殡仪馆不可避免会和死人接触，宗教禁忌使道师害怕进入殡仪馆，这也迫使道师们放弃殡仪馆的仪式业务。</a:t>
            </a:r>
            <a:endParaRPr lang="en-US" altLang="zh-CN" sz="2000" dirty="0">
              <a:latin typeface="宋体" panose="02010600030101010101" pitchFamily="2" charset="-122"/>
              <a:ea typeface="宋体" panose="02010600030101010101" pitchFamily="2" charset="-122"/>
            </a:endParaRPr>
          </a:p>
          <a:p>
            <a:pPr marL="457200" lvl="1" indent="0">
              <a:lnSpc>
                <a:spcPct val="150000"/>
              </a:lnSpc>
              <a:buNone/>
            </a:pPr>
            <a:r>
              <a:rPr lang="en-US" altLang="zh-CN" sz="1600" dirty="0">
                <a:latin typeface="Times New Roman" panose="02020603050405020304" pitchFamily="18" charset="0"/>
                <a:ea typeface="宋体" panose="02010600030101010101" pitchFamily="2" charset="-122"/>
                <a:cs typeface="Times New Roman" panose="02020603050405020304" pitchFamily="18" charset="0"/>
              </a:rPr>
              <a:t>With urbanization and the prohibition of burial, the dead were sent to the funeral parlor cremation. Because we will inevitably contact with the dead at the funeral parlor, thus,</a:t>
            </a:r>
            <a:r>
              <a:rPr lang="zh-CN" altLang="en-US" sz="16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1600" dirty="0">
                <a:latin typeface="Times New Roman" panose="02020603050405020304" pitchFamily="18" charset="0"/>
                <a:ea typeface="宋体" panose="02010600030101010101" pitchFamily="2" charset="-122"/>
                <a:cs typeface="Times New Roman" panose="02020603050405020304" pitchFamily="18" charset="0"/>
              </a:rPr>
              <a:t>religious taboos make Taoists afraid to enter the funeral parlor, which force Taoists to abandon the ceremonial funeral parlor business.</a:t>
            </a:r>
          </a:p>
          <a:p>
            <a:pPr>
              <a:lnSpc>
                <a:spcPct val="150000"/>
              </a:lnSpc>
            </a:pPr>
            <a:endParaRPr lang="zh-CN" altLang="en-US" sz="2000" dirty="0">
              <a:latin typeface="宋体" panose="02010600030101010101" pitchFamily="2" charset="-122"/>
              <a:ea typeface="宋体" panose="02010600030101010101" pitchFamily="2" charset="-122"/>
            </a:endParaRPr>
          </a:p>
        </p:txBody>
      </p:sp>
      <p:sp>
        <p:nvSpPr>
          <p:cNvPr id="4" name="日期占位符 3">
            <a:extLst>
              <a:ext uri="{FF2B5EF4-FFF2-40B4-BE49-F238E27FC236}">
                <a16:creationId xmlns:a16="http://schemas.microsoft.com/office/drawing/2014/main" id="{6815945A-A298-4B73-9ECE-8913C5EB6D7D}"/>
              </a:ext>
            </a:extLst>
          </p:cNvPr>
          <p:cNvSpPr>
            <a:spLocks noGrp="1"/>
          </p:cNvSpPr>
          <p:nvPr>
            <p:ph type="dt" sz="half" idx="10"/>
          </p:nvPr>
        </p:nvSpPr>
        <p:spPr/>
        <p:txBody>
          <a:bodyPr/>
          <a:lstStyle/>
          <a:p>
            <a:fld id="{A3C38EAD-0724-467B-B75F-1B879B77954F}" type="datetime1">
              <a:rPr lang="zh-CN" altLang="en-US" smtClean="0"/>
              <a:t>2017/11/14</a:t>
            </a:fld>
            <a:endParaRPr lang="zh-CN" altLang="en-US"/>
          </a:p>
        </p:txBody>
      </p:sp>
      <p:sp>
        <p:nvSpPr>
          <p:cNvPr id="5" name="灯片编号占位符 4">
            <a:extLst>
              <a:ext uri="{FF2B5EF4-FFF2-40B4-BE49-F238E27FC236}">
                <a16:creationId xmlns:a16="http://schemas.microsoft.com/office/drawing/2014/main" id="{6B3FDD85-BCDC-4B55-A898-4D86841B2252}"/>
              </a:ext>
            </a:extLst>
          </p:cNvPr>
          <p:cNvSpPr>
            <a:spLocks noGrp="1"/>
          </p:cNvSpPr>
          <p:nvPr>
            <p:ph type="sldNum" sz="quarter" idx="12"/>
          </p:nvPr>
        </p:nvSpPr>
        <p:spPr/>
        <p:txBody>
          <a:bodyPr/>
          <a:lstStyle/>
          <a:p>
            <a:fld id="{3F9F9217-2093-44DC-88FC-18977604FAC1}" type="slidenum">
              <a:rPr lang="zh-CN" altLang="en-US" smtClean="0"/>
              <a:t>9</a:t>
            </a:fld>
            <a:endParaRPr lang="zh-CN" altLang="en-US"/>
          </a:p>
        </p:txBody>
      </p:sp>
    </p:spTree>
    <p:extLst>
      <p:ext uri="{BB962C8B-B14F-4D97-AF65-F5344CB8AC3E}">
        <p14:creationId xmlns:p14="http://schemas.microsoft.com/office/powerpoint/2010/main" val="615103927"/>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4181</TotalTime>
  <Words>2626</Words>
  <Application>Microsoft Office PowerPoint</Application>
  <PresentationFormat>宽屏</PresentationFormat>
  <Paragraphs>128</Paragraphs>
  <Slides>14</Slides>
  <Notes>1</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14</vt:i4>
      </vt:variant>
    </vt:vector>
  </HeadingPairs>
  <TitlesOfParts>
    <vt:vector size="24" baseType="lpstr">
      <vt:lpstr>等线</vt:lpstr>
      <vt:lpstr>等线 Light</vt:lpstr>
      <vt:lpstr>宋体</vt:lpstr>
      <vt:lpstr>Arial</vt:lpstr>
      <vt:lpstr>Calibri</vt:lpstr>
      <vt:lpstr>Calibri Light</vt:lpstr>
      <vt:lpstr>Times New Roman</vt:lpstr>
      <vt:lpstr>Wingdings 2</vt:lpstr>
      <vt:lpstr>HDOfficeLightV0</vt:lpstr>
      <vt:lpstr>Office 主题​​</vt:lpstr>
      <vt:lpstr>空间与社会行为：研究综述与案例初探 Space and Social Behavior:  Literature Review and Case Study</vt:lpstr>
      <vt:lpstr>主要内容 Main Content</vt:lpstr>
      <vt:lpstr>研究源起 Researching origin</vt:lpstr>
      <vt:lpstr>文献综述Ⅰ：空间影响社会行为 Literature Review Ⅰ: Space impact Social Behavior</vt:lpstr>
      <vt:lpstr>PowerPoint 演示文稿</vt:lpstr>
      <vt:lpstr>文献综述Ⅱ：社会行为影响空间 Literature Review Ⅱ: Social Behavior impact Space</vt:lpstr>
      <vt:lpstr>文献综述Ⅲ：空间与社会双向建构 Literature Review Ⅲ :two-way construction process of space and society</vt:lpstr>
      <vt:lpstr>文献综述Ⅲ：空间禁忌 Literature review Ⅲ: Space Taboo</vt:lpstr>
      <vt:lpstr>案例一：道师空间禁忌 Case 1: Space Taboo of Taoist</vt:lpstr>
      <vt:lpstr>从改造空间到修改规矩 Transform the Space to Modify the Rules</vt:lpstr>
      <vt:lpstr>案例二：难以挪移的祖屋 Case 2: Immovable ZuWu（Ancestral House）</vt:lpstr>
      <vt:lpstr>讨论：一个初步的分析框架 Discussion: A Preliminary Framework</vt:lpstr>
      <vt:lpstr>PowerPoint 演示文稿</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空间规范：研究综述与案例初探</dc:title>
  <dc:creator>林伟挚</dc:creator>
  <cp:lastModifiedBy>林伟挚</cp:lastModifiedBy>
  <cp:revision>97</cp:revision>
  <dcterms:created xsi:type="dcterms:W3CDTF">2017-11-04T07:16:20Z</dcterms:created>
  <dcterms:modified xsi:type="dcterms:W3CDTF">2017-11-14T02:51:20Z</dcterms:modified>
</cp:coreProperties>
</file>