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62" r:id="rId3"/>
    <p:sldId id="356" r:id="rId4"/>
    <p:sldId id="357" r:id="rId5"/>
    <p:sldId id="359" r:id="rId6"/>
    <p:sldId id="361" r:id="rId7"/>
    <p:sldId id="364" r:id="rId8"/>
    <p:sldId id="348" r:id="rId9"/>
    <p:sldId id="363" r:id="rId10"/>
    <p:sldId id="353" r:id="rId11"/>
    <p:sldId id="352" r:id="rId12"/>
    <p:sldId id="355" r:id="rId13"/>
    <p:sldId id="365" r:id="rId14"/>
    <p:sldId id="367" r:id="rId15"/>
    <p:sldId id="351" r:id="rId16"/>
    <p:sldId id="368" r:id="rId17"/>
    <p:sldId id="371" r:id="rId18"/>
    <p:sldId id="369" r:id="rId19"/>
    <p:sldId id="370" r:id="rId20"/>
    <p:sldId id="366" r:id="rId21"/>
    <p:sldId id="349" r:id="rId22"/>
    <p:sldId id="350" r:id="rId23"/>
    <p:sldId id="328" r:id="rId24"/>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88787" autoAdjust="0"/>
  </p:normalViewPr>
  <p:slideViewPr>
    <p:cSldViewPr snapToGrid="0">
      <p:cViewPr varScale="1">
        <p:scale>
          <a:sx n="58" d="100"/>
          <a:sy n="58" d="100"/>
        </p:scale>
        <p:origin x="905"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567A00C4-6501-4DFE-8103-DF57803E02CB}" type="datetimeFigureOut">
              <a:rPr lang="zh-CN" altLang="en-US"/>
              <a:pPr>
                <a:defRPr/>
              </a:pPr>
              <a:t>2017/4/3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ea typeface="+mn-ea"/>
              </a:defRPr>
            </a:lvl1pPr>
          </a:lstStyle>
          <a:p>
            <a:pPr>
              <a:defRPr/>
            </a:pPr>
            <a:fld id="{38CD2710-A413-4A65-A010-30BC712DF258}"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4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fontAlgn="base">
              <a:spcBef>
                <a:spcPct val="0"/>
              </a:spcBef>
              <a:spcAft>
                <a:spcPct val="0"/>
              </a:spcAft>
            </a:pPr>
            <a:fld id="{7699C646-0125-43B2-8C4C-BB72352AB03F}" type="slidenum">
              <a:rPr lang="zh-CN" altLang="en-US" smtClean="0">
                <a:latin typeface="Calibri" panose="020F0502020204030204" pitchFamily="34" charset="0"/>
                <a:ea typeface="宋体" panose="02010600030101010101" pitchFamily="2" charset="-122"/>
              </a:rPr>
              <a:pPr fontAlgn="base">
                <a:spcBef>
                  <a:spcPct val="0"/>
                </a:spcBef>
                <a:spcAft>
                  <a:spcPct val="0"/>
                </a:spcAft>
              </a:pPr>
              <a:t>23</a:t>
            </a:fld>
            <a:endParaRPr lang="zh-CN" altLang="en-US" smtClean="0">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C6546B0A-55FA-405A-BB11-43D22B2EBD9E}" type="datetimeFigureOut">
              <a:rPr lang="zh-CN" altLang="en-US"/>
              <a:pPr>
                <a:defRPr/>
              </a:pPr>
              <a:t>2017/4/3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4773C41-1004-4935-96EB-4725AE0B5173}" type="slidenum">
              <a:rPr lang="zh-CN" altLang="en-US"/>
              <a:pPr>
                <a:defRPr/>
              </a:pPr>
              <a:t>‹#›</a:t>
            </a:fld>
            <a:endParaRPr lang="zh-CN" altLang="en-US"/>
          </a:p>
        </p:txBody>
      </p:sp>
    </p:spTree>
    <p:extLst>
      <p:ext uri="{BB962C8B-B14F-4D97-AF65-F5344CB8AC3E}">
        <p14:creationId xmlns:p14="http://schemas.microsoft.com/office/powerpoint/2010/main" val="330767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7F52908-4C04-429F-A745-8B59CF59B426}" type="datetimeFigureOut">
              <a:rPr lang="zh-CN" altLang="en-US"/>
              <a:pPr>
                <a:defRPr/>
              </a:pPr>
              <a:t>2017/4/3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CEAC723-18D8-4D48-B061-97935E8DDF61}" type="slidenum">
              <a:rPr lang="zh-CN" altLang="en-US"/>
              <a:pPr>
                <a:defRPr/>
              </a:pPr>
              <a:t>‹#›</a:t>
            </a:fld>
            <a:endParaRPr lang="zh-CN" altLang="en-US"/>
          </a:p>
        </p:txBody>
      </p:sp>
    </p:spTree>
    <p:extLst>
      <p:ext uri="{BB962C8B-B14F-4D97-AF65-F5344CB8AC3E}">
        <p14:creationId xmlns:p14="http://schemas.microsoft.com/office/powerpoint/2010/main" val="1397205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C330133D-6CA8-4588-9B69-D10852240FAF}" type="datetimeFigureOut">
              <a:rPr lang="zh-CN" altLang="en-US"/>
              <a:pPr>
                <a:defRPr/>
              </a:pPr>
              <a:t>2017/4/3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3B96AA5-9725-4C4F-B7B1-A5C480FBB706}" type="slidenum">
              <a:rPr lang="zh-CN" altLang="en-US"/>
              <a:pPr>
                <a:defRPr/>
              </a:pPr>
              <a:t>‹#›</a:t>
            </a:fld>
            <a:endParaRPr lang="zh-CN" altLang="en-US"/>
          </a:p>
        </p:txBody>
      </p:sp>
    </p:spTree>
    <p:extLst>
      <p:ext uri="{BB962C8B-B14F-4D97-AF65-F5344CB8AC3E}">
        <p14:creationId xmlns:p14="http://schemas.microsoft.com/office/powerpoint/2010/main" val="2683029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23DB0EC-9E4D-46BD-BA46-8207E7BC405D}" type="datetimeFigureOut">
              <a:rPr lang="zh-CN" altLang="en-US"/>
              <a:pPr>
                <a:defRPr/>
              </a:pPr>
              <a:t>2017/4/3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409C30E-22C1-4E2C-9FAC-0D63C3AE7E46}" type="slidenum">
              <a:rPr lang="zh-CN" altLang="en-US"/>
              <a:pPr>
                <a:defRPr/>
              </a:pPr>
              <a:t>‹#›</a:t>
            </a:fld>
            <a:endParaRPr lang="zh-CN" altLang="en-US"/>
          </a:p>
        </p:txBody>
      </p:sp>
    </p:spTree>
    <p:extLst>
      <p:ext uri="{BB962C8B-B14F-4D97-AF65-F5344CB8AC3E}">
        <p14:creationId xmlns:p14="http://schemas.microsoft.com/office/powerpoint/2010/main" val="2799241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lvl1pPr>
              <a:defRPr/>
            </a:lvl1pPr>
          </a:lstStyle>
          <a:p>
            <a:pPr>
              <a:defRPr/>
            </a:pPr>
            <a:fld id="{FD09720A-7EC2-471B-ABCC-6DD04F0E34A0}" type="datetimeFigureOut">
              <a:rPr lang="zh-CN" altLang="en-US"/>
              <a:pPr>
                <a:defRPr/>
              </a:pPr>
              <a:t>2017/4/3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DDAC98A-C530-4B5A-8F1B-1BB11266421F}" type="slidenum">
              <a:rPr lang="zh-CN" altLang="en-US"/>
              <a:pPr>
                <a:defRPr/>
              </a:pPr>
              <a:t>‹#›</a:t>
            </a:fld>
            <a:endParaRPr lang="zh-CN" altLang="en-US"/>
          </a:p>
        </p:txBody>
      </p:sp>
    </p:spTree>
    <p:extLst>
      <p:ext uri="{BB962C8B-B14F-4D97-AF65-F5344CB8AC3E}">
        <p14:creationId xmlns:p14="http://schemas.microsoft.com/office/powerpoint/2010/main" val="91938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84ABD822-16B1-448C-B134-E02C55F06E50}" type="datetimeFigureOut">
              <a:rPr lang="zh-CN" altLang="en-US"/>
              <a:pPr>
                <a:defRPr/>
              </a:pPr>
              <a:t>2017/4/3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6C40396-7899-4A77-B963-0534EE375041}" type="slidenum">
              <a:rPr lang="zh-CN" altLang="en-US"/>
              <a:pPr>
                <a:defRPr/>
              </a:pPr>
              <a:t>‹#›</a:t>
            </a:fld>
            <a:endParaRPr lang="zh-CN" altLang="en-US"/>
          </a:p>
        </p:txBody>
      </p:sp>
    </p:spTree>
    <p:extLst>
      <p:ext uri="{BB962C8B-B14F-4D97-AF65-F5344CB8AC3E}">
        <p14:creationId xmlns:p14="http://schemas.microsoft.com/office/powerpoint/2010/main" val="1023172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17D7B1F3-CD8B-466E-9172-6DE105D329AB}" type="datetimeFigureOut">
              <a:rPr lang="zh-CN" altLang="en-US"/>
              <a:pPr>
                <a:defRPr/>
              </a:pPr>
              <a:t>2017/4/3</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A47B302F-1B4E-49A5-A717-C1060EF570AF}" type="slidenum">
              <a:rPr lang="zh-CN" altLang="en-US"/>
              <a:pPr>
                <a:defRPr/>
              </a:pPr>
              <a:t>‹#›</a:t>
            </a:fld>
            <a:endParaRPr lang="zh-CN" altLang="en-US"/>
          </a:p>
        </p:txBody>
      </p:sp>
    </p:spTree>
    <p:extLst>
      <p:ext uri="{BB962C8B-B14F-4D97-AF65-F5344CB8AC3E}">
        <p14:creationId xmlns:p14="http://schemas.microsoft.com/office/powerpoint/2010/main" val="1369227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114289A3-0A08-457C-899F-85185B83DDA9}" type="datetimeFigureOut">
              <a:rPr lang="zh-CN" altLang="en-US"/>
              <a:pPr>
                <a:defRPr/>
              </a:pPr>
              <a:t>2017/4/3</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15FB2CC8-C927-4E58-A3E6-F1468B71C294}" type="slidenum">
              <a:rPr lang="zh-CN" altLang="en-US"/>
              <a:pPr>
                <a:defRPr/>
              </a:pPr>
              <a:t>‹#›</a:t>
            </a:fld>
            <a:endParaRPr lang="zh-CN" altLang="en-US"/>
          </a:p>
        </p:txBody>
      </p:sp>
    </p:spTree>
    <p:extLst>
      <p:ext uri="{BB962C8B-B14F-4D97-AF65-F5344CB8AC3E}">
        <p14:creationId xmlns:p14="http://schemas.microsoft.com/office/powerpoint/2010/main" val="739196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FC0D309-E4EC-48B7-B76D-7D914127C9FC}" type="datetimeFigureOut">
              <a:rPr lang="zh-CN" altLang="en-US"/>
              <a:pPr>
                <a:defRPr/>
              </a:pPr>
              <a:t>2017/4/3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365F443-C794-4EB4-9EF5-FDD9BF9CF4F6}" type="slidenum">
              <a:rPr lang="zh-CN" altLang="en-US"/>
              <a:pPr>
                <a:defRPr/>
              </a:pPr>
              <a:t>‹#›</a:t>
            </a:fld>
            <a:endParaRPr lang="zh-CN" altLang="en-US"/>
          </a:p>
        </p:txBody>
      </p:sp>
    </p:spTree>
    <p:extLst>
      <p:ext uri="{BB962C8B-B14F-4D97-AF65-F5344CB8AC3E}">
        <p14:creationId xmlns:p14="http://schemas.microsoft.com/office/powerpoint/2010/main" val="4031216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3"/>
          <p:cNvSpPr>
            <a:spLocks noGrp="1"/>
          </p:cNvSpPr>
          <p:nvPr>
            <p:ph type="dt" sz="half" idx="10"/>
          </p:nvPr>
        </p:nvSpPr>
        <p:spPr/>
        <p:txBody>
          <a:bodyPr/>
          <a:lstStyle>
            <a:lvl1pPr>
              <a:defRPr/>
            </a:lvl1pPr>
          </a:lstStyle>
          <a:p>
            <a:pPr>
              <a:defRPr/>
            </a:pPr>
            <a:fld id="{B7A2916E-4100-4967-966B-4C26DFCFE530}" type="datetimeFigureOut">
              <a:rPr lang="zh-CN" altLang="en-US"/>
              <a:pPr>
                <a:defRPr/>
              </a:pPr>
              <a:t>2017/4/3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6886D6F-4A92-410F-915F-FCA879A76D18}" type="slidenum">
              <a:rPr lang="zh-CN" altLang="en-US"/>
              <a:pPr>
                <a:defRPr/>
              </a:pPr>
              <a:t>‹#›</a:t>
            </a:fld>
            <a:endParaRPr lang="zh-CN" altLang="en-US"/>
          </a:p>
        </p:txBody>
      </p:sp>
    </p:spTree>
    <p:extLst>
      <p:ext uri="{BB962C8B-B14F-4D97-AF65-F5344CB8AC3E}">
        <p14:creationId xmlns:p14="http://schemas.microsoft.com/office/powerpoint/2010/main" val="1891469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3"/>
          <p:cNvSpPr>
            <a:spLocks noGrp="1"/>
          </p:cNvSpPr>
          <p:nvPr>
            <p:ph type="dt" sz="half" idx="10"/>
          </p:nvPr>
        </p:nvSpPr>
        <p:spPr/>
        <p:txBody>
          <a:bodyPr/>
          <a:lstStyle>
            <a:lvl1pPr>
              <a:defRPr/>
            </a:lvl1pPr>
          </a:lstStyle>
          <a:p>
            <a:pPr>
              <a:defRPr/>
            </a:pPr>
            <a:fld id="{A0E6AF49-7FC6-4A2C-9B4D-FD25A2DE8E74}" type="datetimeFigureOut">
              <a:rPr lang="zh-CN" altLang="en-US"/>
              <a:pPr>
                <a:defRPr/>
              </a:pPr>
              <a:t>2017/4/3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3D9A14B-84AE-41BA-9E11-3A7653FC5E61}" type="slidenum">
              <a:rPr lang="zh-CN" altLang="en-US"/>
              <a:pPr>
                <a:defRPr/>
              </a:pPr>
              <a:t>‹#›</a:t>
            </a:fld>
            <a:endParaRPr lang="zh-CN" altLang="en-US"/>
          </a:p>
        </p:txBody>
      </p:sp>
    </p:spTree>
    <p:extLst>
      <p:ext uri="{BB962C8B-B14F-4D97-AF65-F5344CB8AC3E}">
        <p14:creationId xmlns:p14="http://schemas.microsoft.com/office/powerpoint/2010/main" val="618250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6C8D3387-4BEB-47FD-8FA7-45D9A7BA0E24}" type="datetimeFigureOut">
              <a:rPr lang="zh-CN" altLang="en-US"/>
              <a:pPr>
                <a:defRPr/>
              </a:pPr>
              <a:t>2017/4/3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652154DA-D5E5-4ABB-A451-9AED2D17808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等线 Light" panose="02010600030101010101" pitchFamily="2" charset="-122"/>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695325"/>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zh-CN" altLang="en-US"/>
          </a:p>
        </p:txBody>
      </p:sp>
      <p:sp>
        <p:nvSpPr>
          <p:cNvPr id="5" name="Rectangle 7"/>
          <p:cNvSpPr/>
          <p:nvPr/>
        </p:nvSpPr>
        <p:spPr>
          <a:xfrm>
            <a:off x="0" y="4295775"/>
            <a:ext cx="12192000" cy="2562225"/>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zh-CN" altLang="en-US"/>
          </a:p>
        </p:txBody>
      </p:sp>
      <p:sp>
        <p:nvSpPr>
          <p:cNvPr id="3076" name="文本框 5"/>
          <p:cNvSpPr txBox="1">
            <a:spLocks noChangeArrowheads="1"/>
          </p:cNvSpPr>
          <p:nvPr/>
        </p:nvSpPr>
        <p:spPr bwMode="auto">
          <a:xfrm>
            <a:off x="468313" y="1495425"/>
            <a:ext cx="11255375"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4400">
                <a:latin typeface="微软雅黑" panose="020B0503020204020204" pitchFamily="34" charset="-122"/>
                <a:ea typeface="微软雅黑" panose="020B0503020204020204" pitchFamily="34" charset="-122"/>
              </a:rPr>
              <a:t>对社区社会组织的微群管理初探</a:t>
            </a:r>
            <a:endParaRPr lang="en-US" altLang="zh-CN" sz="4400">
              <a:latin typeface="微软雅黑" panose="020B0503020204020204" pitchFamily="34" charset="-122"/>
              <a:ea typeface="微软雅黑" panose="020B0503020204020204" pitchFamily="34" charset="-122"/>
            </a:endParaRPr>
          </a:p>
          <a:p>
            <a:pPr algn="r" eaLnBrk="1" hangingPunct="1">
              <a:lnSpc>
                <a:spcPct val="100000"/>
              </a:lnSpc>
              <a:spcBef>
                <a:spcPct val="0"/>
              </a:spcBef>
              <a:buFontTx/>
              <a:buNone/>
            </a:pPr>
            <a:endParaRPr lang="en-US" altLang="zh-CN" sz="3600">
              <a:latin typeface="微软雅黑" panose="020B0503020204020204" pitchFamily="34" charset="-122"/>
              <a:ea typeface="微软雅黑" panose="020B0503020204020204" pitchFamily="34" charset="-122"/>
            </a:endParaRPr>
          </a:p>
          <a:p>
            <a:pPr algn="r" eaLnBrk="1" hangingPunct="1">
              <a:lnSpc>
                <a:spcPct val="100000"/>
              </a:lnSpc>
              <a:spcBef>
                <a:spcPct val="0"/>
              </a:spcBef>
              <a:buFontTx/>
              <a:buNone/>
            </a:pPr>
            <a:r>
              <a:rPr lang="en-US" altLang="zh-CN" sz="3600">
                <a:latin typeface="微软雅黑" panose="020B0503020204020204" pitchFamily="34" charset="-122"/>
                <a:ea typeface="微软雅黑" panose="020B0503020204020204" pitchFamily="34" charset="-122"/>
              </a:rPr>
              <a:t>——</a:t>
            </a:r>
            <a:r>
              <a:rPr lang="zh-CN" altLang="en-US" sz="3600">
                <a:latin typeface="微软雅黑" panose="020B0503020204020204" pitchFamily="34" charset="-122"/>
                <a:ea typeface="微软雅黑" panose="020B0503020204020204" pitchFamily="34" charset="-122"/>
              </a:rPr>
              <a:t>基于大栅栏街道社区社会组织培育案例</a:t>
            </a:r>
            <a:endParaRPr lang="en-US" altLang="zh-CN" sz="3600">
              <a:latin typeface="微软雅黑" panose="020B0503020204020204" pitchFamily="34" charset="-122"/>
              <a:ea typeface="微软雅黑" panose="020B0503020204020204" pitchFamily="34" charset="-122"/>
            </a:endParaRPr>
          </a:p>
        </p:txBody>
      </p:sp>
      <p:sp>
        <p:nvSpPr>
          <p:cNvPr id="3077" name="文本框 6"/>
          <p:cNvSpPr txBox="1">
            <a:spLocks noChangeArrowheads="1"/>
          </p:cNvSpPr>
          <p:nvPr/>
        </p:nvSpPr>
        <p:spPr bwMode="auto">
          <a:xfrm>
            <a:off x="1912938" y="5969000"/>
            <a:ext cx="8366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en-US" altLang="zh-CN" sz="1800" dirty="0">
                <a:latin typeface="微软雅黑" panose="020B0503020204020204" pitchFamily="34" charset="-122"/>
                <a:ea typeface="微软雅黑" panose="020B0503020204020204" pitchFamily="34" charset="-122"/>
              </a:rPr>
              <a:t>2017</a:t>
            </a:r>
            <a:r>
              <a:rPr lang="zh-CN" altLang="en-US" sz="1800" dirty="0">
                <a:latin typeface="微软雅黑" panose="020B0503020204020204" pitchFamily="34" charset="-122"/>
                <a:ea typeface="微软雅黑" panose="020B0503020204020204" pitchFamily="34" charset="-122"/>
              </a:rPr>
              <a:t>年</a:t>
            </a:r>
            <a:r>
              <a:rPr lang="en-US" altLang="zh-CN" sz="1800" dirty="0">
                <a:latin typeface="微软雅黑" panose="020B0503020204020204" pitchFamily="34" charset="-122"/>
                <a:ea typeface="微软雅黑" panose="020B0503020204020204" pitchFamily="34" charset="-122"/>
              </a:rPr>
              <a:t>4</a:t>
            </a:r>
            <a:r>
              <a:rPr lang="zh-CN" altLang="en-US" sz="1800" dirty="0" smtClean="0">
                <a:latin typeface="微软雅黑" panose="020B0503020204020204" pitchFamily="34" charset="-122"/>
                <a:ea typeface="微软雅黑" panose="020B0503020204020204" pitchFamily="34" charset="-122"/>
              </a:rPr>
              <a:t>月</a:t>
            </a:r>
            <a:r>
              <a:rPr lang="en-US" altLang="zh-CN" sz="1800" dirty="0" smtClean="0">
                <a:latin typeface="微软雅黑" panose="020B0503020204020204" pitchFamily="34" charset="-122"/>
                <a:ea typeface="微软雅黑" panose="020B0503020204020204" pitchFamily="34" charset="-122"/>
              </a:rPr>
              <a:t>4</a:t>
            </a:r>
            <a:r>
              <a:rPr lang="zh-CN" altLang="en-US" sz="1800" dirty="0" smtClean="0">
                <a:latin typeface="微软雅黑" panose="020B0503020204020204" pitchFamily="34" charset="-122"/>
                <a:ea typeface="微软雅黑" panose="020B0503020204020204" pitchFamily="34" charset="-122"/>
              </a:rPr>
              <a:t>日</a:t>
            </a:r>
            <a:endParaRPr lang="zh-CN" altLang="en-US" sz="18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78898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a:t>
            </a:r>
            <a:r>
              <a:rPr lang="zh-CN" altLang="en-US" sz="3200" dirty="0" smtClean="0">
                <a:latin typeface="微软雅黑" panose="020B0503020204020204" pitchFamily="34" charset="-122"/>
                <a:ea typeface="微软雅黑" panose="020B0503020204020204" pitchFamily="34" charset="-122"/>
              </a:rPr>
              <a:t>社区自组织</a:t>
            </a:r>
            <a:r>
              <a:rPr lang="zh-CN" altLang="en-US" sz="3200" dirty="0">
                <a:latin typeface="微软雅黑" panose="020B0503020204020204" pitchFamily="34" charset="-122"/>
                <a:ea typeface="微软雅黑" panose="020B0503020204020204" pitchFamily="34" charset="-122"/>
              </a:rPr>
              <a:t>微</a:t>
            </a:r>
            <a:r>
              <a:rPr lang="zh-CN" altLang="en-US" sz="3200" dirty="0" smtClean="0">
                <a:latin typeface="微软雅黑" panose="020B0503020204020204" pitchFamily="34" charset="-122"/>
                <a:ea typeface="微软雅黑" panose="020B0503020204020204" pitchFamily="34" charset="-122"/>
              </a:rPr>
              <a:t>群截图及统计表</a:t>
            </a:r>
            <a:endParaRPr lang="zh-CN" altLang="en-US" sz="3200" dirty="0">
              <a:latin typeface="微软雅黑" panose="020B0503020204020204" pitchFamily="34" charset="-122"/>
              <a:ea typeface="微软雅黑" panose="020B0503020204020204" pitchFamily="34" charset="-122"/>
            </a:endParaRPr>
          </a:p>
        </p:txBody>
      </p:sp>
      <p:graphicFrame>
        <p:nvGraphicFramePr>
          <p:cNvPr id="6" name="表格 5"/>
          <p:cNvGraphicFramePr>
            <a:graphicFrameLocks noGrp="1"/>
          </p:cNvGraphicFramePr>
          <p:nvPr>
            <p:extLst>
              <p:ext uri="{D42A27DB-BD31-4B8C-83A1-F6EECF244321}">
                <p14:modId xmlns:p14="http://schemas.microsoft.com/office/powerpoint/2010/main" val="412771887"/>
              </p:ext>
            </p:extLst>
          </p:nvPr>
        </p:nvGraphicFramePr>
        <p:xfrm>
          <a:off x="7865109" y="846139"/>
          <a:ext cx="4278873" cy="5717136"/>
        </p:xfrm>
        <a:graphic>
          <a:graphicData uri="http://schemas.openxmlformats.org/drawingml/2006/table">
            <a:tbl>
              <a:tblPr>
                <a:tableStyleId>{69CF1AB2-1976-4502-BF36-3FF5EA218861}</a:tableStyleId>
              </a:tblPr>
              <a:tblGrid>
                <a:gridCol w="638818">
                  <a:extLst>
                    <a:ext uri="{9D8B030D-6E8A-4147-A177-3AD203B41FA5}">
                      <a16:colId xmlns:a16="http://schemas.microsoft.com/office/drawing/2014/main" val="3963400323"/>
                    </a:ext>
                  </a:extLst>
                </a:gridCol>
                <a:gridCol w="688725">
                  <a:extLst>
                    <a:ext uri="{9D8B030D-6E8A-4147-A177-3AD203B41FA5}">
                      <a16:colId xmlns:a16="http://schemas.microsoft.com/office/drawing/2014/main" val="2308090315"/>
                    </a:ext>
                  </a:extLst>
                </a:gridCol>
                <a:gridCol w="588909">
                  <a:extLst>
                    <a:ext uri="{9D8B030D-6E8A-4147-A177-3AD203B41FA5}">
                      <a16:colId xmlns:a16="http://schemas.microsoft.com/office/drawing/2014/main" val="481859525"/>
                    </a:ext>
                  </a:extLst>
                </a:gridCol>
                <a:gridCol w="638818">
                  <a:extLst>
                    <a:ext uri="{9D8B030D-6E8A-4147-A177-3AD203B41FA5}">
                      <a16:colId xmlns:a16="http://schemas.microsoft.com/office/drawing/2014/main" val="633741710"/>
                    </a:ext>
                  </a:extLst>
                </a:gridCol>
                <a:gridCol w="638818">
                  <a:extLst>
                    <a:ext uri="{9D8B030D-6E8A-4147-A177-3AD203B41FA5}">
                      <a16:colId xmlns:a16="http://schemas.microsoft.com/office/drawing/2014/main" val="3504290635"/>
                    </a:ext>
                  </a:extLst>
                </a:gridCol>
                <a:gridCol w="1084785">
                  <a:extLst>
                    <a:ext uri="{9D8B030D-6E8A-4147-A177-3AD203B41FA5}">
                      <a16:colId xmlns:a16="http://schemas.microsoft.com/office/drawing/2014/main" val="1246951298"/>
                    </a:ext>
                  </a:extLst>
                </a:gridCol>
              </a:tblGrid>
              <a:tr h="1290542">
                <a:tc>
                  <a:txBody>
                    <a:bodyPr/>
                    <a:lstStyle/>
                    <a:p>
                      <a:pPr algn="ctr" fontAlgn="ctr"/>
                      <a:r>
                        <a:rPr lang="zh-CN" altLang="en-US" sz="2000" b="0" u="none" strike="noStrike" dirty="0">
                          <a:effectLst/>
                          <a:latin typeface="微软雅黑" panose="020B0503020204020204" pitchFamily="34" charset="-122"/>
                          <a:ea typeface="微软雅黑" panose="020B0503020204020204" pitchFamily="34" charset="-122"/>
                        </a:rPr>
                        <a:t>模块</a:t>
                      </a:r>
                      <a:endParaRPr lang="zh-CN" altLang="en-US"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zh-CN" altLang="en-US" sz="2000" b="0" u="none" strike="noStrike" dirty="0">
                          <a:effectLst/>
                          <a:latin typeface="微软雅黑" panose="020B0503020204020204" pitchFamily="34" charset="-122"/>
                          <a:ea typeface="微软雅黑" panose="020B0503020204020204" pitchFamily="34" charset="-122"/>
                        </a:rPr>
                        <a:t>微群</a:t>
                      </a:r>
                      <a:endParaRPr lang="zh-CN" altLang="en-US"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zh-CN" altLang="en-US" sz="2000" b="0" u="none" strike="noStrike" dirty="0">
                          <a:effectLst/>
                          <a:latin typeface="微软雅黑" panose="020B0503020204020204" pitchFamily="34" charset="-122"/>
                          <a:ea typeface="微软雅黑" panose="020B0503020204020204" pitchFamily="34" charset="-122"/>
                        </a:rPr>
                        <a:t>个数合计</a:t>
                      </a:r>
                      <a:endParaRPr lang="zh-CN" altLang="en-US"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zh-CN" altLang="en-US" sz="2000" b="0" u="none" strike="noStrike" dirty="0">
                          <a:effectLst/>
                          <a:latin typeface="微软雅黑" panose="020B0503020204020204" pitchFamily="34" charset="-122"/>
                          <a:ea typeface="微软雅黑" panose="020B0503020204020204" pitchFamily="34" charset="-122"/>
                        </a:rPr>
                        <a:t>小苗个数</a:t>
                      </a:r>
                      <a:endParaRPr lang="zh-CN" altLang="en-US"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zh-CN" altLang="en-US" sz="2000" b="0" u="none" strike="noStrike" dirty="0">
                          <a:effectLst/>
                          <a:latin typeface="微软雅黑" panose="020B0503020204020204" pitchFamily="34" charset="-122"/>
                          <a:ea typeface="微软雅黑" panose="020B0503020204020204" pitchFamily="34" charset="-122"/>
                        </a:rPr>
                        <a:t>种子个数</a:t>
                      </a:r>
                      <a:endParaRPr lang="zh-CN" altLang="en-US"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zh-CN" altLang="en-US" sz="2000" b="0" u="none" strike="noStrike" dirty="0">
                          <a:effectLst/>
                          <a:latin typeface="微软雅黑" panose="020B0503020204020204" pitchFamily="34" charset="-122"/>
                          <a:ea typeface="微软雅黑" panose="020B0503020204020204" pitchFamily="34" charset="-122"/>
                        </a:rPr>
                        <a:t>因公益微创投建立</a:t>
                      </a:r>
                      <a:endParaRPr lang="zh-CN" altLang="en-US"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extLst>
                  <a:ext uri="{0D108BD9-81ED-4DB2-BD59-A6C34878D82A}">
                    <a16:rowId xmlns:a16="http://schemas.microsoft.com/office/drawing/2014/main" val="2097361366"/>
                  </a:ext>
                </a:extLst>
              </a:tr>
              <a:tr h="974910">
                <a:tc rowSpan="2">
                  <a:txBody>
                    <a:bodyPr/>
                    <a:lstStyle/>
                    <a:p>
                      <a:pPr algn="ctr" fontAlgn="ctr"/>
                      <a:r>
                        <a:rPr lang="zh-CN" altLang="en-US" sz="2000" u="none" strike="noStrike" dirty="0">
                          <a:effectLst/>
                          <a:latin typeface="微软雅黑" panose="020B0503020204020204" pitchFamily="34" charset="-122"/>
                          <a:ea typeface="微软雅黑" panose="020B0503020204020204" pitchFamily="34" charset="-122"/>
                        </a:rPr>
                        <a:t>是否有微群</a:t>
                      </a:r>
                      <a:endParaRPr lang="zh-CN" altLang="en-US"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ctr" fontAlgn="ctr"/>
                      <a:r>
                        <a:rPr lang="zh-CN" altLang="en-US" sz="2000" u="none" strike="noStrike" dirty="0">
                          <a:effectLst/>
                          <a:latin typeface="微软雅黑" panose="020B0503020204020204" pitchFamily="34" charset="-122"/>
                          <a:ea typeface="微软雅黑" panose="020B0503020204020204" pitchFamily="34" charset="-122"/>
                        </a:rPr>
                        <a:t>有</a:t>
                      </a:r>
                      <a:endParaRPr lang="zh-CN" altLang="en-US"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ctr" fontAlgn="ctr"/>
                      <a:r>
                        <a:rPr lang="en-US" altLang="zh-CN" sz="2000" u="none" strike="noStrike" dirty="0">
                          <a:effectLst/>
                          <a:latin typeface="微软雅黑" panose="020B0503020204020204" pitchFamily="34" charset="-122"/>
                          <a:ea typeface="微软雅黑" panose="020B0503020204020204" pitchFamily="34" charset="-122"/>
                        </a:rPr>
                        <a:t>18</a:t>
                      </a:r>
                      <a:endParaRPr lang="en-US" altLang="zh-CN"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ctr" fontAlgn="ctr"/>
                      <a:r>
                        <a:rPr lang="en-US" altLang="zh-CN" sz="2000" u="none" strike="noStrike">
                          <a:effectLst/>
                          <a:latin typeface="微软雅黑" panose="020B0503020204020204" pitchFamily="34" charset="-122"/>
                          <a:ea typeface="微软雅黑" panose="020B0503020204020204" pitchFamily="34" charset="-122"/>
                        </a:rPr>
                        <a:t>3</a:t>
                      </a:r>
                      <a:endParaRPr lang="en-US" altLang="zh-CN" sz="20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ctr" fontAlgn="ctr"/>
                      <a:r>
                        <a:rPr lang="en-US" altLang="zh-CN" sz="2000" u="none" strike="noStrike">
                          <a:effectLst/>
                          <a:latin typeface="微软雅黑" panose="020B0503020204020204" pitchFamily="34" charset="-122"/>
                          <a:ea typeface="微软雅黑" panose="020B0503020204020204" pitchFamily="34" charset="-122"/>
                        </a:rPr>
                        <a:t>15</a:t>
                      </a:r>
                      <a:endParaRPr lang="en-US" altLang="zh-CN" sz="20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ctr" fontAlgn="ctr"/>
                      <a:r>
                        <a:rPr lang="en-US" altLang="zh-CN" sz="2000" u="none" strike="noStrike" dirty="0" smtClean="0">
                          <a:effectLst/>
                          <a:latin typeface="微软雅黑" panose="020B0503020204020204" pitchFamily="34" charset="-122"/>
                          <a:ea typeface="微软雅黑" panose="020B0503020204020204" pitchFamily="34" charset="-122"/>
                        </a:rPr>
                        <a:t>9</a:t>
                      </a:r>
                      <a:r>
                        <a:rPr lang="zh-CN" altLang="en-US" sz="2000" u="none" strike="noStrike" dirty="0" smtClean="0">
                          <a:effectLst/>
                          <a:latin typeface="微软雅黑" panose="020B0503020204020204" pitchFamily="34" charset="-122"/>
                          <a:ea typeface="微软雅黑" panose="020B0503020204020204" pitchFamily="34" charset="-122"/>
                        </a:rPr>
                        <a:t>个</a:t>
                      </a:r>
                      <a:r>
                        <a:rPr lang="zh-CN" altLang="en-US" sz="2000" u="none" strike="noStrike" dirty="0">
                          <a:effectLst/>
                          <a:latin typeface="微软雅黑" panose="020B0503020204020204" pitchFamily="34" charset="-122"/>
                          <a:ea typeface="微软雅黑" panose="020B0503020204020204" pitchFamily="34" charset="-122"/>
                        </a:rPr>
                        <a:t>种子</a:t>
                      </a:r>
                      <a:endParaRPr lang="zh-CN" altLang="en-US"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extLst>
                  <a:ext uri="{0D108BD9-81ED-4DB2-BD59-A6C34878D82A}">
                    <a16:rowId xmlns:a16="http://schemas.microsoft.com/office/drawing/2014/main" val="100277686"/>
                  </a:ext>
                </a:extLst>
              </a:tr>
              <a:tr h="947292">
                <a:tc vMerge="1">
                  <a:txBody>
                    <a:bodyPr/>
                    <a:lstStyle/>
                    <a:p>
                      <a:endParaRPr lang="zh-CN" altLang="en-US"/>
                    </a:p>
                  </a:txBody>
                  <a:tcPr/>
                </a:tc>
                <a:tc>
                  <a:txBody>
                    <a:bodyPr/>
                    <a:lstStyle/>
                    <a:p>
                      <a:pPr algn="ctr" fontAlgn="ctr"/>
                      <a:r>
                        <a:rPr lang="zh-CN" altLang="en-US" sz="2000" u="none" strike="noStrike">
                          <a:effectLst/>
                          <a:latin typeface="微软雅黑" panose="020B0503020204020204" pitchFamily="34" charset="-122"/>
                          <a:ea typeface="微软雅黑" panose="020B0503020204020204" pitchFamily="34" charset="-122"/>
                        </a:rPr>
                        <a:t>无</a:t>
                      </a:r>
                      <a:endParaRPr lang="zh-CN" altLang="en-US" sz="20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ctr" fontAlgn="ctr"/>
                      <a:r>
                        <a:rPr lang="en-US" altLang="zh-CN" sz="2000" u="none" strike="noStrike" dirty="0">
                          <a:effectLst/>
                          <a:latin typeface="微软雅黑" panose="020B0503020204020204" pitchFamily="34" charset="-122"/>
                          <a:ea typeface="微软雅黑" panose="020B0503020204020204" pitchFamily="34" charset="-122"/>
                        </a:rPr>
                        <a:t>6</a:t>
                      </a:r>
                      <a:endParaRPr lang="en-US" altLang="zh-CN"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ctr" fontAlgn="ctr"/>
                      <a:r>
                        <a:rPr lang="en-US" altLang="zh-CN" sz="2000" u="none" strike="noStrike" dirty="0">
                          <a:effectLst/>
                          <a:latin typeface="微软雅黑" panose="020B0503020204020204" pitchFamily="34" charset="-122"/>
                          <a:ea typeface="微软雅黑" panose="020B0503020204020204" pitchFamily="34" charset="-122"/>
                        </a:rPr>
                        <a:t>5</a:t>
                      </a:r>
                      <a:endParaRPr lang="en-US" altLang="zh-CN"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ctr" fontAlgn="ctr"/>
                      <a:r>
                        <a:rPr lang="en-US" altLang="zh-CN" sz="2000" u="none" strike="noStrike" dirty="0">
                          <a:effectLst/>
                          <a:latin typeface="微软雅黑" panose="020B0503020204020204" pitchFamily="34" charset="-122"/>
                          <a:ea typeface="微软雅黑" panose="020B0503020204020204" pitchFamily="34" charset="-122"/>
                        </a:rPr>
                        <a:t>1</a:t>
                      </a:r>
                      <a:endParaRPr lang="en-US" altLang="zh-CN"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ctr" fontAlgn="ctr"/>
                      <a:r>
                        <a:rPr lang="en-US" altLang="zh-CN" sz="2000" u="none" strike="noStrike" dirty="0">
                          <a:effectLst/>
                          <a:latin typeface="微软雅黑" panose="020B0503020204020204" pitchFamily="34" charset="-122"/>
                          <a:ea typeface="微软雅黑" panose="020B0503020204020204" pitchFamily="34" charset="-122"/>
                        </a:rPr>
                        <a:t>——</a:t>
                      </a:r>
                      <a:endParaRPr lang="en-US" altLang="zh-CN"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extLst>
                  <a:ext uri="{0D108BD9-81ED-4DB2-BD59-A6C34878D82A}">
                    <a16:rowId xmlns:a16="http://schemas.microsoft.com/office/drawing/2014/main" val="522024077"/>
                  </a:ext>
                </a:extLst>
              </a:tr>
              <a:tr h="967028">
                <a:tc rowSpan="2">
                  <a:txBody>
                    <a:bodyPr/>
                    <a:lstStyle/>
                    <a:p>
                      <a:pPr algn="ctr" fontAlgn="ctr"/>
                      <a:r>
                        <a:rPr lang="zh-CN" altLang="en-US" sz="2000" u="none" strike="noStrike" dirty="0">
                          <a:effectLst/>
                          <a:latin typeface="微软雅黑" panose="020B0503020204020204" pitchFamily="34" charset="-122"/>
                          <a:ea typeface="微软雅黑" panose="020B0503020204020204" pitchFamily="34" charset="-122"/>
                        </a:rPr>
                        <a:t>是否入群</a:t>
                      </a:r>
                      <a:endParaRPr lang="zh-CN" altLang="en-US"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60000"/>
                        <a:lumOff val="40000"/>
                      </a:schemeClr>
                    </a:solidFill>
                  </a:tcPr>
                </a:tc>
                <a:tc>
                  <a:txBody>
                    <a:bodyPr/>
                    <a:lstStyle/>
                    <a:p>
                      <a:pPr algn="ctr" fontAlgn="ctr"/>
                      <a:r>
                        <a:rPr lang="zh-CN" altLang="en-US" sz="2000" u="none" strike="noStrike">
                          <a:effectLst/>
                          <a:latin typeface="微软雅黑" panose="020B0503020204020204" pitchFamily="34" charset="-122"/>
                          <a:ea typeface="微软雅黑" panose="020B0503020204020204" pitchFamily="34" charset="-122"/>
                        </a:rPr>
                        <a:t>入群</a:t>
                      </a:r>
                      <a:endParaRPr lang="zh-CN" altLang="en-US" sz="20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60000"/>
                        <a:lumOff val="40000"/>
                      </a:schemeClr>
                    </a:solidFill>
                  </a:tcPr>
                </a:tc>
                <a:tc>
                  <a:txBody>
                    <a:bodyPr/>
                    <a:lstStyle/>
                    <a:p>
                      <a:pPr algn="ctr" fontAlgn="ctr"/>
                      <a:r>
                        <a:rPr lang="en-US" altLang="zh-CN" sz="2000" u="none" strike="noStrike" dirty="0">
                          <a:effectLst/>
                          <a:latin typeface="微软雅黑" panose="020B0503020204020204" pitchFamily="34" charset="-122"/>
                          <a:ea typeface="微软雅黑" panose="020B0503020204020204" pitchFamily="34" charset="-122"/>
                        </a:rPr>
                        <a:t>15</a:t>
                      </a:r>
                      <a:endParaRPr lang="en-US" altLang="zh-CN"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60000"/>
                        <a:lumOff val="40000"/>
                      </a:schemeClr>
                    </a:solidFill>
                  </a:tcPr>
                </a:tc>
                <a:tc>
                  <a:txBody>
                    <a:bodyPr/>
                    <a:lstStyle/>
                    <a:p>
                      <a:pPr algn="ctr" fontAlgn="ctr"/>
                      <a:r>
                        <a:rPr lang="en-US" altLang="zh-CN" sz="2000" u="none" strike="noStrike">
                          <a:effectLst/>
                          <a:latin typeface="微软雅黑" panose="020B0503020204020204" pitchFamily="34" charset="-122"/>
                          <a:ea typeface="微软雅黑" panose="020B0503020204020204" pitchFamily="34" charset="-122"/>
                        </a:rPr>
                        <a:t>2</a:t>
                      </a:r>
                      <a:endParaRPr lang="en-US" altLang="zh-CN" sz="20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60000"/>
                        <a:lumOff val="40000"/>
                      </a:schemeClr>
                    </a:solidFill>
                  </a:tcPr>
                </a:tc>
                <a:tc>
                  <a:txBody>
                    <a:bodyPr/>
                    <a:lstStyle/>
                    <a:p>
                      <a:pPr algn="ctr" fontAlgn="ctr"/>
                      <a:r>
                        <a:rPr lang="en-US" altLang="zh-CN" sz="2000" u="none" strike="noStrike">
                          <a:effectLst/>
                          <a:latin typeface="微软雅黑" panose="020B0503020204020204" pitchFamily="34" charset="-122"/>
                          <a:ea typeface="微软雅黑" panose="020B0503020204020204" pitchFamily="34" charset="-122"/>
                        </a:rPr>
                        <a:t>13</a:t>
                      </a:r>
                      <a:endParaRPr lang="en-US" altLang="zh-CN" sz="20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60000"/>
                        <a:lumOff val="40000"/>
                      </a:schemeClr>
                    </a:solidFill>
                  </a:tcPr>
                </a:tc>
                <a:tc>
                  <a:txBody>
                    <a:bodyPr/>
                    <a:lstStyle/>
                    <a:p>
                      <a:pPr algn="ctr" fontAlgn="ctr"/>
                      <a:r>
                        <a:rPr lang="zh-CN" altLang="en-US" sz="2000" u="none" strike="noStrike">
                          <a:effectLst/>
                          <a:latin typeface="微软雅黑" panose="020B0503020204020204" pitchFamily="34" charset="-122"/>
                          <a:ea typeface="微软雅黑" panose="020B0503020204020204" pitchFamily="34" charset="-122"/>
                        </a:rPr>
                        <a:t>　</a:t>
                      </a:r>
                      <a:endParaRPr lang="zh-CN" altLang="en-US" sz="20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60000"/>
                        <a:lumOff val="40000"/>
                      </a:schemeClr>
                    </a:solidFill>
                  </a:tcPr>
                </a:tc>
                <a:extLst>
                  <a:ext uri="{0D108BD9-81ED-4DB2-BD59-A6C34878D82A}">
                    <a16:rowId xmlns:a16="http://schemas.microsoft.com/office/drawing/2014/main" val="1786506154"/>
                  </a:ext>
                </a:extLst>
              </a:tr>
              <a:tr h="888086">
                <a:tc vMerge="1">
                  <a:txBody>
                    <a:bodyPr/>
                    <a:lstStyle/>
                    <a:p>
                      <a:endParaRPr lang="zh-CN" altLang="en-US"/>
                    </a:p>
                  </a:txBody>
                  <a:tcPr/>
                </a:tc>
                <a:tc>
                  <a:txBody>
                    <a:bodyPr/>
                    <a:lstStyle/>
                    <a:p>
                      <a:pPr algn="ctr" fontAlgn="ctr"/>
                      <a:r>
                        <a:rPr lang="zh-CN" altLang="en-US" sz="2000" u="none" strike="noStrike">
                          <a:effectLst/>
                          <a:latin typeface="微软雅黑" panose="020B0503020204020204" pitchFamily="34" charset="-122"/>
                          <a:ea typeface="微软雅黑" panose="020B0503020204020204" pitchFamily="34" charset="-122"/>
                        </a:rPr>
                        <a:t>未入群</a:t>
                      </a:r>
                      <a:endParaRPr lang="zh-CN" altLang="en-US" sz="20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60000"/>
                        <a:lumOff val="40000"/>
                      </a:schemeClr>
                    </a:solidFill>
                  </a:tcPr>
                </a:tc>
                <a:tc>
                  <a:txBody>
                    <a:bodyPr/>
                    <a:lstStyle/>
                    <a:p>
                      <a:pPr algn="ctr" fontAlgn="ctr"/>
                      <a:r>
                        <a:rPr lang="en-US" altLang="zh-CN" sz="2000" u="none" strike="noStrike">
                          <a:effectLst/>
                          <a:latin typeface="微软雅黑" panose="020B0503020204020204" pitchFamily="34" charset="-122"/>
                          <a:ea typeface="微软雅黑" panose="020B0503020204020204" pitchFamily="34" charset="-122"/>
                        </a:rPr>
                        <a:t>9</a:t>
                      </a:r>
                      <a:endParaRPr lang="en-US" altLang="zh-CN" sz="20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60000"/>
                        <a:lumOff val="40000"/>
                      </a:schemeClr>
                    </a:solidFill>
                  </a:tcPr>
                </a:tc>
                <a:tc>
                  <a:txBody>
                    <a:bodyPr/>
                    <a:lstStyle/>
                    <a:p>
                      <a:pPr algn="ctr" fontAlgn="ctr"/>
                      <a:r>
                        <a:rPr lang="en-US" altLang="zh-CN" sz="2000" u="none" strike="noStrike">
                          <a:effectLst/>
                          <a:latin typeface="微软雅黑" panose="020B0503020204020204" pitchFamily="34" charset="-122"/>
                          <a:ea typeface="微软雅黑" panose="020B0503020204020204" pitchFamily="34" charset="-122"/>
                        </a:rPr>
                        <a:t>6</a:t>
                      </a:r>
                      <a:endParaRPr lang="en-US" altLang="zh-CN" sz="20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60000"/>
                        <a:lumOff val="40000"/>
                      </a:schemeClr>
                    </a:solidFill>
                  </a:tcPr>
                </a:tc>
                <a:tc>
                  <a:txBody>
                    <a:bodyPr/>
                    <a:lstStyle/>
                    <a:p>
                      <a:pPr algn="ctr" fontAlgn="ctr"/>
                      <a:r>
                        <a:rPr lang="en-US" altLang="zh-CN" sz="2000" u="none" strike="noStrike">
                          <a:effectLst/>
                          <a:latin typeface="微软雅黑" panose="020B0503020204020204" pitchFamily="34" charset="-122"/>
                          <a:ea typeface="微软雅黑" panose="020B0503020204020204" pitchFamily="34" charset="-122"/>
                        </a:rPr>
                        <a:t>3</a:t>
                      </a:r>
                      <a:endParaRPr lang="en-US" altLang="zh-CN" sz="20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60000"/>
                        <a:lumOff val="40000"/>
                      </a:schemeClr>
                    </a:solidFill>
                  </a:tcPr>
                </a:tc>
                <a:tc>
                  <a:txBody>
                    <a:bodyPr/>
                    <a:lstStyle/>
                    <a:p>
                      <a:pPr algn="ctr" fontAlgn="ctr"/>
                      <a:r>
                        <a:rPr lang="zh-CN" altLang="en-US" sz="2000" u="none" strike="noStrike" dirty="0">
                          <a:effectLst/>
                          <a:latin typeface="微软雅黑" panose="020B0503020204020204" pitchFamily="34" charset="-122"/>
                          <a:ea typeface="微软雅黑" panose="020B0503020204020204" pitchFamily="34" charset="-122"/>
                        </a:rPr>
                        <a:t>　</a:t>
                      </a:r>
                      <a:endParaRPr lang="zh-CN" altLang="en-US" sz="20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60000"/>
                        <a:lumOff val="40000"/>
                      </a:schemeClr>
                    </a:solidFill>
                  </a:tcPr>
                </a:tc>
                <a:extLst>
                  <a:ext uri="{0D108BD9-81ED-4DB2-BD59-A6C34878D82A}">
                    <a16:rowId xmlns:a16="http://schemas.microsoft.com/office/drawing/2014/main" val="3784967023"/>
                  </a:ext>
                </a:extLst>
              </a:tr>
              <a:tr h="649278">
                <a:tc gridSpan="2">
                  <a:txBody>
                    <a:bodyPr/>
                    <a:lstStyle/>
                    <a:p>
                      <a:pPr algn="ctr" fontAlgn="ctr"/>
                      <a:r>
                        <a:rPr lang="zh-CN" altLang="en-US" sz="2000" u="none" strike="noStrike" dirty="0">
                          <a:effectLst/>
                          <a:latin typeface="微软雅黑" panose="020B0503020204020204" pitchFamily="34" charset="-122"/>
                          <a:ea typeface="微软雅黑" panose="020B0503020204020204" pitchFamily="34" charset="-122"/>
                        </a:rPr>
                        <a:t>总计</a:t>
                      </a:r>
                      <a:endParaRPr lang="zh-CN" altLang="en-US"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hMerge="1">
                  <a:txBody>
                    <a:bodyPr/>
                    <a:lstStyle/>
                    <a:p>
                      <a:endParaRPr lang="zh-CN" altLang="en-US"/>
                    </a:p>
                  </a:txBody>
                  <a:tcPr/>
                </a:tc>
                <a:tc>
                  <a:txBody>
                    <a:bodyPr/>
                    <a:lstStyle/>
                    <a:p>
                      <a:pPr algn="ctr" fontAlgn="ctr"/>
                      <a:r>
                        <a:rPr lang="en-US" altLang="zh-CN" sz="2000" u="none" strike="noStrike">
                          <a:effectLst/>
                          <a:latin typeface="微软雅黑" panose="020B0503020204020204" pitchFamily="34" charset="-122"/>
                          <a:ea typeface="微软雅黑" panose="020B0503020204020204" pitchFamily="34" charset="-122"/>
                        </a:rPr>
                        <a:t>24</a:t>
                      </a:r>
                      <a:endParaRPr lang="en-US" altLang="zh-CN" sz="2000" b="1"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en-US" altLang="zh-CN" sz="2000" u="none" strike="noStrike" dirty="0">
                          <a:effectLst/>
                          <a:latin typeface="微软雅黑" panose="020B0503020204020204" pitchFamily="34" charset="-122"/>
                          <a:ea typeface="微软雅黑" panose="020B0503020204020204" pitchFamily="34" charset="-122"/>
                        </a:rPr>
                        <a:t>8</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en-US" altLang="zh-CN" sz="2000" u="none" strike="noStrike" dirty="0">
                          <a:effectLst/>
                          <a:latin typeface="微软雅黑" panose="020B0503020204020204" pitchFamily="34" charset="-122"/>
                          <a:ea typeface="微软雅黑" panose="020B0503020204020204" pitchFamily="34" charset="-122"/>
                        </a:rPr>
                        <a:t>16</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en-US" altLang="zh-CN" sz="2000" u="none" strike="noStrike" dirty="0" smtClean="0">
                          <a:effectLst/>
                          <a:latin typeface="微软雅黑" panose="020B0503020204020204" pitchFamily="34" charset="-122"/>
                          <a:ea typeface="微软雅黑" panose="020B0503020204020204" pitchFamily="34" charset="-122"/>
                        </a:rPr>
                        <a:t>9</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extLst>
                  <a:ext uri="{0D108BD9-81ED-4DB2-BD59-A6C34878D82A}">
                    <a16:rowId xmlns:a16="http://schemas.microsoft.com/office/drawing/2014/main" val="2026072135"/>
                  </a:ext>
                </a:extLst>
              </a:tr>
            </a:tbl>
          </a:graphicData>
        </a:graphic>
      </p:graphicFrame>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11324" b="8676"/>
          <a:stretch/>
        </p:blipFill>
        <p:spPr>
          <a:xfrm>
            <a:off x="93945" y="846139"/>
            <a:ext cx="3863662" cy="5486400"/>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t="14338" b="10320"/>
          <a:stretch/>
        </p:blipFill>
        <p:spPr>
          <a:xfrm>
            <a:off x="3957607" y="1005845"/>
            <a:ext cx="3863662" cy="5166987"/>
          </a:xfrm>
          <a:prstGeom prst="rect">
            <a:avLst/>
          </a:prstGeom>
        </p:spPr>
      </p:pic>
      <p:sp>
        <p:nvSpPr>
          <p:cNvPr id="9" name="文本框 8"/>
          <p:cNvSpPr txBox="1"/>
          <p:nvPr/>
        </p:nvSpPr>
        <p:spPr>
          <a:xfrm>
            <a:off x="2505207" y="6332538"/>
            <a:ext cx="7282649" cy="461665"/>
          </a:xfrm>
          <a:prstGeom prst="rect">
            <a:avLst/>
          </a:prstGeom>
          <a:noFill/>
        </p:spPr>
        <p:txBody>
          <a:bodyPr wrap="square" rtlCol="0">
            <a:spAutoFit/>
          </a:bodyPr>
          <a:lstStyle/>
          <a:p>
            <a:r>
              <a:rPr lang="en-US" altLang="zh-CN" sz="2400" dirty="0" smtClean="0">
                <a:latin typeface="微软雅黑" panose="020B0503020204020204" pitchFamily="34" charset="-122"/>
                <a:ea typeface="微软雅黑" panose="020B0503020204020204" pitchFamily="34" charset="-122"/>
              </a:rPr>
              <a:t>15</a:t>
            </a:r>
            <a:r>
              <a:rPr lang="zh-CN" altLang="en-US" sz="2400" dirty="0" smtClean="0">
                <a:latin typeface="微软雅黑" panose="020B0503020204020204" pitchFamily="34" charset="-122"/>
                <a:ea typeface="微软雅黑" panose="020B0503020204020204" pitchFamily="34" charset="-122"/>
              </a:rPr>
              <a:t>个自组织微群截图</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790152366"/>
              </p:ext>
            </p:extLst>
          </p:nvPr>
        </p:nvGraphicFramePr>
        <p:xfrm>
          <a:off x="1" y="0"/>
          <a:ext cx="12192000" cy="6858004"/>
        </p:xfrm>
        <a:graphic>
          <a:graphicData uri="http://schemas.openxmlformats.org/drawingml/2006/table">
            <a:tbl>
              <a:tblPr>
                <a:tableStyleId>{616DA210-FB5B-4158-B5E0-FEB733F419BA}</a:tableStyleId>
              </a:tblPr>
              <a:tblGrid>
                <a:gridCol w="1190108">
                  <a:extLst>
                    <a:ext uri="{9D8B030D-6E8A-4147-A177-3AD203B41FA5}">
                      <a16:colId xmlns:a16="http://schemas.microsoft.com/office/drawing/2014/main" val="1355101793"/>
                    </a:ext>
                  </a:extLst>
                </a:gridCol>
                <a:gridCol w="607376">
                  <a:extLst>
                    <a:ext uri="{9D8B030D-6E8A-4147-A177-3AD203B41FA5}">
                      <a16:colId xmlns:a16="http://schemas.microsoft.com/office/drawing/2014/main" val="3923549979"/>
                    </a:ext>
                  </a:extLst>
                </a:gridCol>
                <a:gridCol w="1926204">
                  <a:extLst>
                    <a:ext uri="{9D8B030D-6E8A-4147-A177-3AD203B41FA5}">
                      <a16:colId xmlns:a16="http://schemas.microsoft.com/office/drawing/2014/main" val="1856397588"/>
                    </a:ext>
                  </a:extLst>
                </a:gridCol>
                <a:gridCol w="2625599">
                  <a:extLst>
                    <a:ext uri="{9D8B030D-6E8A-4147-A177-3AD203B41FA5}">
                      <a16:colId xmlns:a16="http://schemas.microsoft.com/office/drawing/2014/main" val="166439047"/>
                    </a:ext>
                  </a:extLst>
                </a:gridCol>
                <a:gridCol w="386479">
                  <a:extLst>
                    <a:ext uri="{9D8B030D-6E8A-4147-A177-3AD203B41FA5}">
                      <a16:colId xmlns:a16="http://schemas.microsoft.com/office/drawing/2014/main" val="90534693"/>
                    </a:ext>
                  </a:extLst>
                </a:gridCol>
                <a:gridCol w="613457">
                  <a:extLst>
                    <a:ext uri="{9D8B030D-6E8A-4147-A177-3AD203B41FA5}">
                      <a16:colId xmlns:a16="http://schemas.microsoft.com/office/drawing/2014/main" val="3291400231"/>
                    </a:ext>
                  </a:extLst>
                </a:gridCol>
                <a:gridCol w="588920">
                  <a:extLst>
                    <a:ext uri="{9D8B030D-6E8A-4147-A177-3AD203B41FA5}">
                      <a16:colId xmlns:a16="http://schemas.microsoft.com/office/drawing/2014/main" val="2946104539"/>
                    </a:ext>
                  </a:extLst>
                </a:gridCol>
                <a:gridCol w="1478433">
                  <a:extLst>
                    <a:ext uri="{9D8B030D-6E8A-4147-A177-3AD203B41FA5}">
                      <a16:colId xmlns:a16="http://schemas.microsoft.com/office/drawing/2014/main" val="2201235157"/>
                    </a:ext>
                  </a:extLst>
                </a:gridCol>
                <a:gridCol w="693208">
                  <a:extLst>
                    <a:ext uri="{9D8B030D-6E8A-4147-A177-3AD203B41FA5}">
                      <a16:colId xmlns:a16="http://schemas.microsoft.com/office/drawing/2014/main" val="2229067526"/>
                    </a:ext>
                  </a:extLst>
                </a:gridCol>
                <a:gridCol w="650265">
                  <a:extLst>
                    <a:ext uri="{9D8B030D-6E8A-4147-A177-3AD203B41FA5}">
                      <a16:colId xmlns:a16="http://schemas.microsoft.com/office/drawing/2014/main" val="2004769075"/>
                    </a:ext>
                  </a:extLst>
                </a:gridCol>
                <a:gridCol w="601188">
                  <a:extLst>
                    <a:ext uri="{9D8B030D-6E8A-4147-A177-3AD203B41FA5}">
                      <a16:colId xmlns:a16="http://schemas.microsoft.com/office/drawing/2014/main" val="2374221532"/>
                    </a:ext>
                  </a:extLst>
                </a:gridCol>
                <a:gridCol w="830763">
                  <a:extLst>
                    <a:ext uri="{9D8B030D-6E8A-4147-A177-3AD203B41FA5}">
                      <a16:colId xmlns:a16="http://schemas.microsoft.com/office/drawing/2014/main" val="3823832169"/>
                    </a:ext>
                  </a:extLst>
                </a:gridCol>
              </a:tblGrid>
              <a:tr h="222825">
                <a:tc rowSpan="2">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项目编号</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tc>
                <a:tc rowSpan="2">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类别</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tc>
                <a:tc rowSpan="2">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组织名称</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tc>
                <a:tc rowSpan="2">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项目名称</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tc>
                <a:tc rowSpan="2">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所属社区</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tc>
                <a:tc gridSpan="7">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微信群情况</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006971515"/>
                  </a:ext>
                </a:extLst>
              </a:tr>
              <a:tr h="39705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有无</a:t>
                      </a:r>
                      <a:br>
                        <a:rPr lang="zh-CN" altLang="en-US" sz="1200" b="1" u="none" strike="noStrike">
                          <a:effectLst/>
                          <a:latin typeface="微软雅黑" panose="020B0503020204020204" pitchFamily="34" charset="-122"/>
                          <a:ea typeface="微软雅黑" panose="020B0503020204020204" pitchFamily="34" charset="-122"/>
                        </a:rPr>
                      </a:br>
                      <a:r>
                        <a:rPr lang="zh-CN" altLang="en-US" sz="1200" b="1" u="none" strike="noStrike">
                          <a:effectLst/>
                          <a:latin typeface="微软雅黑" panose="020B0503020204020204" pitchFamily="34" charset="-122"/>
                          <a:ea typeface="微软雅黑" panose="020B0503020204020204" pitchFamily="34" charset="-122"/>
                        </a:rPr>
                        <a:t>微信群</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tc>
                <a:tc>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已入群</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tc>
                <a:tc>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群名称</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tc>
                <a:tc>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群主</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群人数</a:t>
                      </a:r>
                      <a:r>
                        <a:rPr lang="en-US" altLang="zh-CN" sz="1200" b="1" u="none" strike="noStrike" dirty="0">
                          <a:effectLst/>
                          <a:latin typeface="微软雅黑" panose="020B0503020204020204" pitchFamily="34" charset="-122"/>
                          <a:ea typeface="微软雅黑" panose="020B0503020204020204" pitchFamily="34" charset="-122"/>
                        </a:rPr>
                        <a:t>170301</a:t>
                      </a:r>
                      <a:endParaRPr lang="en-US" altLang="zh-CN"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tc>
                <a:tc>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群人数</a:t>
                      </a:r>
                      <a:r>
                        <a:rPr lang="en-US" altLang="zh-CN" sz="1200" b="1" u="none" strike="noStrike">
                          <a:effectLst/>
                          <a:latin typeface="微软雅黑" panose="020B0503020204020204" pitchFamily="34" charset="-122"/>
                          <a:ea typeface="微软雅黑" panose="020B0503020204020204" pitchFamily="34" charset="-122"/>
                        </a:rPr>
                        <a:t>170402</a:t>
                      </a:r>
                      <a:endParaRPr lang="en-US" altLang="zh-CN"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群起源</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tc>
                <a:extLst>
                  <a:ext uri="{0D108BD9-81ED-4DB2-BD59-A6C34878D82A}">
                    <a16:rowId xmlns:a16="http://schemas.microsoft.com/office/drawing/2014/main" val="2709031833"/>
                  </a:ext>
                </a:extLst>
              </a:tr>
              <a:tr h="2228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zzpy17-01</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小苗</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百顺社区院长聚乐部</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提升院长素质 培养骨干力量</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百顺</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extLst>
                  <a:ext uri="{0D108BD9-81ED-4DB2-BD59-A6C34878D82A}">
                    <a16:rowId xmlns:a16="http://schemas.microsoft.com/office/drawing/2014/main" val="2863497796"/>
                  </a:ext>
                </a:extLst>
              </a:tr>
              <a:tr h="2228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zzpy17-02</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小苗</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百顺百计舞蹈队</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夜深沉</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百顺</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extLst>
                  <a:ext uri="{0D108BD9-81ED-4DB2-BD59-A6C34878D82A}">
                    <a16:rowId xmlns:a16="http://schemas.microsoft.com/office/drawing/2014/main" val="3880362175"/>
                  </a:ext>
                </a:extLst>
              </a:tr>
              <a:tr h="2654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zzpy17-03</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小苗</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王回回文化传承发展小组</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家庭公益博物馆</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西街</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extLst>
                  <a:ext uri="{0D108BD9-81ED-4DB2-BD59-A6C34878D82A}">
                    <a16:rowId xmlns:a16="http://schemas.microsoft.com/office/drawing/2014/main" val="1062906076"/>
                  </a:ext>
                </a:extLst>
              </a:tr>
              <a:tr h="2228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zzpy17-04</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小苗</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青少年教育协会</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成长加油站</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三井</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extLst>
                  <a:ext uri="{0D108BD9-81ED-4DB2-BD59-A6C34878D82A}">
                    <a16:rowId xmlns:a16="http://schemas.microsoft.com/office/drawing/2014/main" val="1197460936"/>
                  </a:ext>
                </a:extLst>
              </a:tr>
              <a:tr h="2228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zzpy17-05</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小苗</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石头社区助老服务队</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爱伴夕阳</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石头</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助老我先行</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刘秀云</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b="1" u="none" strike="noStrike" dirty="0">
                          <a:effectLst/>
                          <a:latin typeface="微软雅黑" panose="020B0503020204020204" pitchFamily="34" charset="-122"/>
                          <a:ea typeface="微软雅黑" panose="020B0503020204020204" pitchFamily="34" charset="-122"/>
                        </a:rPr>
                        <a:t>——</a:t>
                      </a:r>
                      <a:endParaRPr lang="en-US" altLang="zh-CN"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0000"/>
                    </a:solidFill>
                  </a:tcPr>
                </a:tc>
                <a:tc>
                  <a:txBody>
                    <a:bodyPr/>
                    <a:lstStyle/>
                    <a:p>
                      <a:pPr algn="ctr" fontAlgn="ctr"/>
                      <a:r>
                        <a:rPr lang="en-US" altLang="zh-CN" sz="1200" b="1" u="none" strike="noStrike" dirty="0">
                          <a:effectLst/>
                          <a:latin typeface="微软雅黑" panose="020B0503020204020204" pitchFamily="34" charset="-122"/>
                          <a:ea typeface="微软雅黑" panose="020B0503020204020204" pitchFamily="34" charset="-122"/>
                        </a:rPr>
                        <a:t>7</a:t>
                      </a:r>
                      <a:endParaRPr lang="en-US" altLang="zh-CN"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0000"/>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不详</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extLst>
                  <a:ext uri="{0D108BD9-81ED-4DB2-BD59-A6C34878D82A}">
                    <a16:rowId xmlns:a16="http://schemas.microsoft.com/office/drawing/2014/main" val="3280994928"/>
                  </a:ext>
                </a:extLst>
              </a:tr>
              <a:tr h="2228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zzpy17-06</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小苗</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百事顺遂京剧票社</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“每月一台戏”</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百顺</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extLst>
                  <a:ext uri="{0D108BD9-81ED-4DB2-BD59-A6C34878D82A}">
                    <a16:rowId xmlns:a16="http://schemas.microsoft.com/office/drawing/2014/main" val="2450119189"/>
                  </a:ext>
                </a:extLst>
              </a:tr>
              <a:tr h="2228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zzpy17-07</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小苗</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女子消防队</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“铿锵玫瑰”保社区平安</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铁树</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不详</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不详</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不详</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不详</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不详</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extLst>
                  <a:ext uri="{0D108BD9-81ED-4DB2-BD59-A6C34878D82A}">
                    <a16:rowId xmlns:a16="http://schemas.microsoft.com/office/drawing/2014/main" val="3540306932"/>
                  </a:ext>
                </a:extLst>
              </a:tr>
              <a:tr h="226129">
                <a:tc>
                  <a:txBody>
                    <a:bodyPr/>
                    <a:lstStyle/>
                    <a:p>
                      <a:pPr algn="ctr" fontAlgn="ctr"/>
                      <a:r>
                        <a:rPr lang="en-US" sz="1200" u="none" strike="noStrike">
                          <a:effectLst/>
                          <a:latin typeface="微软雅黑" panose="020B0503020204020204" pitchFamily="34" charset="-122"/>
                          <a:ea typeface="微软雅黑" panose="020B0503020204020204" pitchFamily="34" charset="-122"/>
                        </a:rPr>
                        <a:t>zzpy17-08</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小苗</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北京四九剧社</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西河沿金融街之前世今生艺术再现项目</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四九剧社</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刘彪</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41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42</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不详</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2">
                        <a:lumMod val="40000"/>
                        <a:lumOff val="60000"/>
                      </a:schemeClr>
                    </a:solidFill>
                  </a:tcPr>
                </a:tc>
                <a:extLst>
                  <a:ext uri="{0D108BD9-81ED-4DB2-BD59-A6C34878D82A}">
                    <a16:rowId xmlns:a16="http://schemas.microsoft.com/office/drawing/2014/main" val="2945584590"/>
                  </a:ext>
                </a:extLst>
              </a:tr>
              <a:tr h="216912">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gywct17-01</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百顺夕阳红乒乓球队</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小小银球传友谊</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百顺</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百顺乒乓球队</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陈浩英</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不详</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0000"/>
                    </a:solidFill>
                  </a:tcPr>
                </a:tc>
                <a:tc>
                  <a:txBody>
                    <a:bodyPr/>
                    <a:lstStyle/>
                    <a:p>
                      <a:pPr algn="ctr" fontAlgn="ctr"/>
                      <a:r>
                        <a:rPr lang="en-US" altLang="zh-CN" sz="1200" b="1" u="none" strike="noStrike" dirty="0">
                          <a:effectLst/>
                          <a:latin typeface="微软雅黑" panose="020B0503020204020204" pitchFamily="34" charset="-122"/>
                          <a:ea typeface="微软雅黑" panose="020B0503020204020204" pitchFamily="34" charset="-122"/>
                        </a:rPr>
                        <a:t>11</a:t>
                      </a:r>
                      <a:endParaRPr lang="en-US" altLang="zh-CN"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0000"/>
                    </a:solidFill>
                  </a:tcPr>
                </a:tc>
                <a:tc>
                  <a:txBody>
                    <a:bodyPr/>
                    <a:lstStyle/>
                    <a:p>
                      <a:pPr algn="ctr" fontAlgn="ctr"/>
                      <a:r>
                        <a:rPr lang="zh-CN" altLang="en-US" sz="1200" b="1" u="none" strike="noStrike" dirty="0" smtClean="0">
                          <a:effectLst/>
                          <a:latin typeface="微软雅黑" panose="020B0503020204020204" pitchFamily="34" charset="-122"/>
                          <a:ea typeface="微软雅黑" panose="020B0503020204020204" pitchFamily="34" charset="-122"/>
                        </a:rPr>
                        <a:t>微创投</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319857769"/>
                  </a:ext>
                </a:extLst>
              </a:tr>
              <a:tr h="2654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gywct17-02</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怡和女子健身队</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女子健身队、广场舞</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前西</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快乐</a:t>
                      </a:r>
                      <a:r>
                        <a:rPr lang="en-US" altLang="zh-CN" sz="1200" u="none" strike="noStrike">
                          <a:effectLst/>
                          <a:latin typeface="微软雅黑" panose="020B0503020204020204" pitchFamily="34" charset="-122"/>
                          <a:ea typeface="微软雅黑" panose="020B0503020204020204" pitchFamily="34" charset="-122"/>
                        </a:rPr>
                        <a:t>5060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范跃</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21</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21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不详</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2914490297"/>
                  </a:ext>
                </a:extLst>
              </a:tr>
              <a:tr h="2654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gywct17-03</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延寿单弦队</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单弦牌子曲</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延寿</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单弦队</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律德琴</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13</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13</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不详</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3381420754"/>
                  </a:ext>
                </a:extLst>
              </a:tr>
              <a:tr h="2654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gywct17-05</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尚德公益团队养犬俱乐部</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文明养犬共创美丽家园</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前西</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smtClean="0">
                          <a:effectLst/>
                          <a:latin typeface="微软雅黑" panose="020B0503020204020204" pitchFamily="34" charset="-122"/>
                          <a:ea typeface="微软雅黑" panose="020B0503020204020204" pitchFamily="34" charset="-122"/>
                        </a:rPr>
                        <a:t>前</a:t>
                      </a:r>
                      <a:r>
                        <a:rPr lang="zh-CN" altLang="en-US" sz="1200" u="none" strike="noStrike" dirty="0">
                          <a:effectLst/>
                          <a:latin typeface="微软雅黑" panose="020B0503020204020204" pitchFamily="34" charset="-122"/>
                          <a:ea typeface="微软雅黑" panose="020B0503020204020204" pitchFamily="34" charset="-122"/>
                        </a:rPr>
                        <a:t>西社区养犬俱乐部</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梁润滢</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9</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微创投</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3384084734"/>
                  </a:ext>
                </a:extLst>
              </a:tr>
              <a:tr h="2654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gywct17-06</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轻舞飞扬舞韵健身队</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舞蹈健身</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延寿</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舞韵健身队</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王桂琴</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25</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27</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微创投</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277539416"/>
                  </a:ext>
                </a:extLst>
              </a:tr>
              <a:tr h="2654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gywct17-07</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大栅栏百顺摄影协会</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幸福记录</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百顺</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影</a:t>
                      </a:r>
                      <a:r>
                        <a:rPr lang="en-US" altLang="zh-CN" sz="1200" u="none" strike="noStrike">
                          <a:effectLst/>
                          <a:latin typeface="微软雅黑" panose="020B0503020204020204" pitchFamily="34" charset="-122"/>
                          <a:ea typeface="微软雅黑" panose="020B0503020204020204" pitchFamily="34" charset="-122"/>
                        </a:rPr>
                        <a:t>.</a:t>
                      </a:r>
                      <a:r>
                        <a:rPr lang="zh-CN" altLang="en-US" sz="1200" u="none" strike="noStrike">
                          <a:effectLst/>
                          <a:latin typeface="微软雅黑" panose="020B0503020204020204" pitchFamily="34" charset="-122"/>
                          <a:ea typeface="微软雅黑" panose="020B0503020204020204" pitchFamily="34" charset="-122"/>
                        </a:rPr>
                        <a:t>响（百顺摄影）</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蔺鑫元</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b="1" u="none" strike="noStrike" dirty="0">
                          <a:solidFill>
                            <a:srgbClr val="FF0000"/>
                          </a:solidFill>
                          <a:effectLst/>
                          <a:latin typeface="微软雅黑" panose="020B0503020204020204" pitchFamily="34" charset="-122"/>
                          <a:ea typeface="微软雅黑" panose="020B0503020204020204" pitchFamily="34" charset="-122"/>
                        </a:rPr>
                        <a:t>25</a:t>
                      </a:r>
                      <a:endParaRPr lang="en-US" altLang="zh-CN" sz="1200" b="1" i="0" u="none" strike="noStrike" dirty="0">
                        <a:solidFill>
                          <a:srgbClr val="FF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b="1" u="none" strike="noStrike" dirty="0">
                          <a:solidFill>
                            <a:srgbClr val="FF0000"/>
                          </a:solidFill>
                          <a:effectLst/>
                          <a:latin typeface="微软雅黑" panose="020B0503020204020204" pitchFamily="34" charset="-122"/>
                          <a:ea typeface="微软雅黑" panose="020B0503020204020204" pitchFamily="34" charset="-122"/>
                        </a:rPr>
                        <a:t>31</a:t>
                      </a:r>
                      <a:endParaRPr lang="en-US" altLang="zh-CN" sz="1200" b="1" i="0" u="none" strike="noStrike" dirty="0">
                        <a:solidFill>
                          <a:srgbClr val="FF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微创投</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374603635"/>
                  </a:ext>
                </a:extLst>
              </a:tr>
              <a:tr h="2654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gywct17-08</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澜馨布工坊</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爱心行</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大安</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澜馨巧娘</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一帆</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28</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30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不详</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313166093"/>
                  </a:ext>
                </a:extLst>
              </a:tr>
              <a:tr h="2654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gywct17-09</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前西社区助老服务队</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敬老、助老、为老服务</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前西</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爱心助老</a:t>
                      </a:r>
                      <a:r>
                        <a:rPr lang="zh-CN" altLang="en-US" sz="1200" u="none" strike="noStrike" dirty="0" smtClean="0">
                          <a:effectLst/>
                          <a:latin typeface="微软雅黑" panose="020B0503020204020204" pitchFamily="34" charset="-122"/>
                          <a:ea typeface="微软雅黑" panose="020B0503020204020204" pitchFamily="34" charset="-122"/>
                        </a:rPr>
                        <a:t>服务队</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那保平</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7</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7</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微创投</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3598898699"/>
                  </a:ext>
                </a:extLst>
              </a:tr>
              <a:tr h="2654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gywct17-10</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姐妹合唱队</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歌声传遍社区，带动邻里和谐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煤东</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不详</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不详</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不详</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不详</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不详</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877516437"/>
                  </a:ext>
                </a:extLst>
              </a:tr>
              <a:tr h="2654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gywct17-11</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绿色风尚馆</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持续改善环境，提高幸福指数</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石头</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绿色风尚馆</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郑超月</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24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25</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微创投</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324601514"/>
                  </a:ext>
                </a:extLst>
              </a:tr>
              <a:tr h="2654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gywct17-12</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睿邻雅趣艺术沙龙</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集体朗诵艺术拓展与推衍</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大安</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睿邻沙龙</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宋燕</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不详</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0000"/>
                    </a:solidFill>
                  </a:tcPr>
                </a:tc>
                <a:tc>
                  <a:txBody>
                    <a:bodyPr/>
                    <a:lstStyle/>
                    <a:p>
                      <a:pPr algn="ctr" fontAlgn="ctr"/>
                      <a:r>
                        <a:rPr lang="en-US" altLang="zh-CN" sz="1200" b="1" u="none" strike="noStrike" dirty="0">
                          <a:effectLst/>
                          <a:latin typeface="微软雅黑" panose="020B0503020204020204" pitchFamily="34" charset="-122"/>
                          <a:ea typeface="微软雅黑" panose="020B0503020204020204" pitchFamily="34" charset="-122"/>
                        </a:rPr>
                        <a:t>5</a:t>
                      </a:r>
                      <a:endParaRPr lang="en-US" altLang="zh-CN"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0000"/>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不详</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3778973139"/>
                  </a:ext>
                </a:extLst>
              </a:tr>
              <a:tr h="258410">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gywct17-14</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导览队（爱心畅引</a:t>
                      </a:r>
                      <a:r>
                        <a:rPr lang="zh-CN" altLang="en-US" sz="1200" u="none" strike="noStrike" dirty="0" smtClean="0">
                          <a:effectLst/>
                          <a:latin typeface="微软雅黑" panose="020B0503020204020204" pitchFamily="34" charset="-122"/>
                          <a:ea typeface="微软雅黑" panose="020B0503020204020204" pitchFamily="34" charset="-122"/>
                        </a:rPr>
                        <a:t>指南针）</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行走在胡同 追忆旧时光</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三井</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三井导览核心骨干群</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张履端</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b="1" u="none" strike="noStrike" dirty="0">
                          <a:effectLst/>
                          <a:latin typeface="微软雅黑" panose="020B0503020204020204" pitchFamily="34" charset="-122"/>
                          <a:ea typeface="微软雅黑" panose="020B0503020204020204" pitchFamily="34" charset="-122"/>
                        </a:rPr>
                        <a:t>——</a:t>
                      </a:r>
                      <a:endParaRPr lang="en-US" altLang="zh-CN"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0000"/>
                    </a:solidFill>
                  </a:tcPr>
                </a:tc>
                <a:tc>
                  <a:txBody>
                    <a:bodyPr/>
                    <a:lstStyle/>
                    <a:p>
                      <a:pPr algn="ctr" fontAlgn="ctr"/>
                      <a:r>
                        <a:rPr lang="en-US" altLang="zh-CN" sz="1200" b="1" u="none" strike="noStrike" dirty="0">
                          <a:effectLst/>
                          <a:latin typeface="微软雅黑" panose="020B0503020204020204" pitchFamily="34" charset="-122"/>
                          <a:ea typeface="微软雅黑" panose="020B0503020204020204" pitchFamily="34" charset="-122"/>
                        </a:rPr>
                        <a:t>5</a:t>
                      </a:r>
                      <a:endParaRPr lang="en-US" altLang="zh-CN"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0000"/>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微创投</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3154030544"/>
                  </a:ext>
                </a:extLst>
              </a:tr>
              <a:tr h="2654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gywct17-15</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智惠创业坊</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服装制作毛衣帽子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延寿</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创业坊</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张培贞</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b="1" u="none" strike="noStrike" dirty="0">
                          <a:solidFill>
                            <a:srgbClr val="FF0000"/>
                          </a:solidFill>
                          <a:effectLst/>
                          <a:latin typeface="微软雅黑" panose="020B0503020204020204" pitchFamily="34" charset="-122"/>
                          <a:ea typeface="微软雅黑" panose="020B0503020204020204" pitchFamily="34" charset="-122"/>
                        </a:rPr>
                        <a:t>5</a:t>
                      </a:r>
                      <a:endParaRPr lang="en-US" altLang="zh-CN" sz="1200" b="1" i="0" u="none" strike="noStrike" dirty="0">
                        <a:solidFill>
                          <a:srgbClr val="FF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b="1" u="none" strike="noStrike" dirty="0" smtClean="0">
                          <a:solidFill>
                            <a:srgbClr val="FF0000"/>
                          </a:solidFill>
                          <a:effectLst/>
                          <a:latin typeface="微软雅黑" panose="020B0503020204020204" pitchFamily="34" charset="-122"/>
                          <a:ea typeface="微软雅黑" panose="020B0503020204020204" pitchFamily="34" charset="-122"/>
                        </a:rPr>
                        <a:t>22</a:t>
                      </a:r>
                      <a:endParaRPr lang="en-US" altLang="zh-CN" sz="1200" b="1" i="0" u="none" strike="noStrike" dirty="0">
                        <a:solidFill>
                          <a:srgbClr val="FF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微创投</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143828375"/>
                  </a:ext>
                </a:extLst>
              </a:tr>
              <a:tr h="265425">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gywct17-16</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夕阳红导览队</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微言微行益在传承</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煤东</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　</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43922022"/>
                  </a:ext>
                </a:extLst>
              </a:tr>
              <a:tr h="256519">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gywct17-17</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左邻右舍美食团</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发展美食文化，展现居民厨艺</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石头</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左邻右舍美食团</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张润启</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dirty="0">
                          <a:effectLst/>
                          <a:latin typeface="微软雅黑" panose="020B0503020204020204" pitchFamily="34" charset="-122"/>
                          <a:ea typeface="微软雅黑" panose="020B0503020204020204" pitchFamily="34" charset="-122"/>
                        </a:rPr>
                        <a:t>34</a:t>
                      </a:r>
                      <a:endParaRPr lang="en-US" altLang="zh-CN"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36</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微创</a:t>
                      </a:r>
                      <a:r>
                        <a:rPr lang="zh-CN" altLang="en-US" sz="1200" b="1" u="none" strike="noStrike" dirty="0" smtClean="0">
                          <a:effectLst/>
                          <a:latin typeface="微软雅黑" panose="020B0503020204020204" pitchFamily="34" charset="-122"/>
                          <a:ea typeface="微软雅黑" panose="020B0503020204020204" pitchFamily="34" charset="-122"/>
                        </a:rPr>
                        <a:t>投</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1054548146"/>
                  </a:ext>
                </a:extLst>
              </a:tr>
              <a:tr h="269854">
                <a:tc>
                  <a:txBody>
                    <a:bodyPr/>
                    <a:lstStyle/>
                    <a:p>
                      <a:pPr algn="ctr" fontAlgn="ctr"/>
                      <a:r>
                        <a:rPr lang="en-US" sz="1200" u="none" strike="noStrike">
                          <a:effectLst/>
                          <a:latin typeface="微软雅黑" panose="020B0503020204020204" pitchFamily="34" charset="-122"/>
                          <a:ea typeface="微软雅黑" panose="020B0503020204020204" pitchFamily="34" charset="-122"/>
                        </a:rPr>
                        <a:t>gywct17-18</a:t>
                      </a:r>
                      <a:endParaRPr 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种子</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大栅栏统战艺术团</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增加演出种类，提高演出</a:t>
                      </a:r>
                      <a:r>
                        <a:rPr lang="zh-CN" altLang="en-US" sz="1200" u="none" strike="noStrike" dirty="0" smtClean="0">
                          <a:effectLst/>
                          <a:latin typeface="微软雅黑" panose="020B0503020204020204" pitchFamily="34" charset="-122"/>
                          <a:ea typeface="微软雅黑" panose="020B0503020204020204" pitchFamily="34" charset="-122"/>
                        </a:rPr>
                        <a:t>水平</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前西</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1</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en-US" altLang="zh-CN" sz="1200" u="none" strike="noStrike">
                          <a:effectLst/>
                          <a:latin typeface="微软雅黑" panose="020B0503020204020204" pitchFamily="34" charset="-122"/>
                          <a:ea typeface="微软雅黑" panose="020B0503020204020204" pitchFamily="34" charset="-122"/>
                        </a:rPr>
                        <a:t>0</a:t>
                      </a:r>
                      <a:endParaRPr lang="en-US" altLang="zh-CN"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不详</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不详</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不详</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a:effectLst/>
                          <a:latin typeface="微软雅黑" panose="020B0503020204020204" pitchFamily="34" charset="-122"/>
                          <a:ea typeface="微软雅黑" panose="020B0503020204020204" pitchFamily="34" charset="-122"/>
                        </a:rPr>
                        <a:t>　</a:t>
                      </a:r>
                      <a:endParaRPr lang="zh-CN" altLang="en-US" sz="1200" b="0"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不详</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chemeClr val="accent1">
                        <a:lumMod val="40000"/>
                        <a:lumOff val="60000"/>
                      </a:schemeClr>
                    </a:solidFill>
                  </a:tcPr>
                </a:tc>
                <a:extLst>
                  <a:ext uri="{0D108BD9-81ED-4DB2-BD59-A6C34878D82A}">
                    <a16:rowId xmlns:a16="http://schemas.microsoft.com/office/drawing/2014/main" val="4186753242"/>
                  </a:ext>
                </a:extLst>
              </a:tr>
              <a:tr h="222825">
                <a:tc>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合计</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FF00"/>
                    </a:solidFill>
                  </a:tcPr>
                </a:tc>
                <a:tc>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　</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FF00"/>
                    </a:solidFill>
                  </a:tcPr>
                </a:tc>
                <a:tc>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　</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FF00"/>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　</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FF00"/>
                    </a:solidFill>
                  </a:tcPr>
                </a:tc>
                <a:tc>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　</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FF00"/>
                    </a:solidFill>
                  </a:tcPr>
                </a:tc>
                <a:tc>
                  <a:txBody>
                    <a:bodyPr/>
                    <a:lstStyle/>
                    <a:p>
                      <a:pPr algn="ctr" fontAlgn="ctr"/>
                      <a:r>
                        <a:rPr lang="en-US" altLang="zh-CN" sz="1200" b="1" u="none" strike="noStrike">
                          <a:effectLst/>
                          <a:latin typeface="微软雅黑" panose="020B0503020204020204" pitchFamily="34" charset="-122"/>
                          <a:ea typeface="微软雅黑" panose="020B0503020204020204" pitchFamily="34" charset="-122"/>
                        </a:rPr>
                        <a:t>18</a:t>
                      </a:r>
                      <a:endParaRPr lang="en-US" altLang="zh-CN"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FF00"/>
                    </a:solidFill>
                  </a:tcPr>
                </a:tc>
                <a:tc>
                  <a:txBody>
                    <a:bodyPr/>
                    <a:lstStyle/>
                    <a:p>
                      <a:pPr algn="ctr" fontAlgn="ctr"/>
                      <a:r>
                        <a:rPr lang="en-US" altLang="zh-CN" sz="1200" b="1" u="none" strike="noStrike">
                          <a:effectLst/>
                          <a:latin typeface="微软雅黑" panose="020B0503020204020204" pitchFamily="34" charset="-122"/>
                          <a:ea typeface="微软雅黑" panose="020B0503020204020204" pitchFamily="34" charset="-122"/>
                        </a:rPr>
                        <a:t>15</a:t>
                      </a:r>
                      <a:endParaRPr lang="en-US" altLang="zh-CN"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FF00"/>
                    </a:solidFill>
                  </a:tcPr>
                </a:tc>
                <a:tc>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　</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FF00"/>
                    </a:solidFill>
                  </a:tcPr>
                </a:tc>
                <a:tc>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　</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FF00"/>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　</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FF00"/>
                    </a:solidFill>
                  </a:tcPr>
                </a:tc>
                <a:tc>
                  <a:txBody>
                    <a:bodyPr/>
                    <a:lstStyle/>
                    <a:p>
                      <a:pPr algn="ctr" fontAlgn="ctr"/>
                      <a:r>
                        <a:rPr lang="zh-CN" altLang="en-US" sz="1200" b="1" u="none" strike="noStrike">
                          <a:effectLst/>
                          <a:latin typeface="微软雅黑" panose="020B0503020204020204" pitchFamily="34" charset="-122"/>
                          <a:ea typeface="微软雅黑" panose="020B0503020204020204" pitchFamily="34" charset="-122"/>
                        </a:rPr>
                        <a:t>　</a:t>
                      </a:r>
                      <a:endParaRPr lang="zh-CN" altLang="en-US" sz="1200" b="1" i="0" u="none" strike="noStrike">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FF00"/>
                    </a:solidFill>
                  </a:tcPr>
                </a:tc>
                <a:tc>
                  <a:txBody>
                    <a:bodyPr/>
                    <a:lstStyle/>
                    <a:p>
                      <a:pPr algn="ctr" fontAlgn="ctr"/>
                      <a:r>
                        <a:rPr lang="zh-CN" altLang="en-US" sz="1200" b="1" u="none" strike="noStrike" dirty="0">
                          <a:effectLst/>
                          <a:latin typeface="微软雅黑" panose="020B0503020204020204" pitchFamily="34" charset="-122"/>
                          <a:ea typeface="微软雅黑" panose="020B0503020204020204" pitchFamily="34" charset="-122"/>
                        </a:rPr>
                        <a:t>　</a:t>
                      </a:r>
                      <a:endParaRPr lang="zh-CN" altLang="en-US" sz="1200" b="1" i="0" u="none" strike="noStrike" dirty="0">
                        <a:solidFill>
                          <a:srgbClr val="000000"/>
                        </a:solidFill>
                        <a:effectLst/>
                        <a:latin typeface="微软雅黑" panose="020B0503020204020204" pitchFamily="34" charset="-122"/>
                        <a:ea typeface="微软雅黑" panose="020B0503020204020204" pitchFamily="34" charset="-122"/>
                      </a:endParaRPr>
                    </a:p>
                  </a:txBody>
                  <a:tcPr marL="2084" marR="2084" marT="2084" marB="0" anchor="ctr">
                    <a:solidFill>
                      <a:srgbClr val="FFFF00"/>
                    </a:solidFill>
                  </a:tcPr>
                </a:tc>
                <a:extLst>
                  <a:ext uri="{0D108BD9-81ED-4DB2-BD59-A6C34878D82A}">
                    <a16:rowId xmlns:a16="http://schemas.microsoft.com/office/drawing/2014/main" val="2244338036"/>
                  </a:ext>
                </a:extLst>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76993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线上</a:t>
            </a:r>
            <a:r>
              <a:rPr lang="zh-CN" altLang="en-US" sz="3200" dirty="0" smtClean="0">
                <a:latin typeface="微软雅黑" panose="020B0503020204020204" pitchFamily="34" charset="-122"/>
                <a:ea typeface="微软雅黑" panose="020B0503020204020204" pitchFamily="34" charset="-122"/>
              </a:rPr>
              <a:t>追踪情况表说明</a:t>
            </a:r>
            <a:endParaRPr lang="zh-CN" altLang="en-US" sz="3200" dirty="0">
              <a:latin typeface="微软雅黑" panose="020B0503020204020204" pitchFamily="34" charset="-122"/>
              <a:ea typeface="微软雅黑" panose="020B0503020204020204" pitchFamily="34" charset="-122"/>
            </a:endParaRPr>
          </a:p>
        </p:txBody>
      </p:sp>
      <p:sp>
        <p:nvSpPr>
          <p:cNvPr id="17411" name="文本框 2"/>
          <p:cNvSpPr txBox="1">
            <a:spLocks noChangeArrowheads="1"/>
          </p:cNvSpPr>
          <p:nvPr/>
        </p:nvSpPr>
        <p:spPr bwMode="auto">
          <a:xfrm>
            <a:off x="728011" y="863303"/>
            <a:ext cx="10880703"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50000"/>
              </a:lnSpc>
              <a:spcBef>
                <a:spcPct val="0"/>
              </a:spcBef>
              <a:buFontTx/>
              <a:buNone/>
            </a:pPr>
            <a:r>
              <a:rPr lang="zh-CN" altLang="en-US" sz="1800" dirty="0" smtClean="0">
                <a:latin typeface="微软雅黑" panose="020B0503020204020204" pitchFamily="34" charset="-122"/>
                <a:ea typeface="微软雅黑" panose="020B0503020204020204" pitchFamily="34" charset="-122"/>
              </a:rPr>
              <a:t>一、总体情况：在大栅栏街道</a:t>
            </a:r>
            <a:r>
              <a:rPr lang="en-US" altLang="zh-CN" sz="1800" dirty="0" smtClean="0">
                <a:latin typeface="微软雅黑" panose="020B0503020204020204" pitchFamily="34" charset="-122"/>
                <a:ea typeface="微软雅黑" panose="020B0503020204020204" pitchFamily="34" charset="-122"/>
              </a:rPr>
              <a:t>2016</a:t>
            </a:r>
            <a:r>
              <a:rPr lang="zh-CN" altLang="en-US" sz="1800" dirty="0" smtClean="0">
                <a:latin typeface="微软雅黑" panose="020B0503020204020204" pitchFamily="34" charset="-122"/>
                <a:ea typeface="微软雅黑" panose="020B0503020204020204" pitchFamily="34" charset="-122"/>
              </a:rPr>
              <a:t>年社区</a:t>
            </a:r>
            <a:r>
              <a:rPr lang="zh-CN" altLang="en-US" sz="1800" dirty="0" smtClean="0">
                <a:latin typeface="微软雅黑" panose="020B0503020204020204" pitchFamily="34" charset="-122"/>
                <a:ea typeface="微软雅黑" panose="020B0503020204020204" pitchFamily="34" charset="-122"/>
              </a:rPr>
              <a:t>营造公益微创投项目中，共挖掘和培育</a:t>
            </a:r>
            <a:r>
              <a:rPr lang="en-US" altLang="zh-CN" sz="1800" dirty="0" smtClean="0">
                <a:latin typeface="微软雅黑" panose="020B0503020204020204" pitchFamily="34" charset="-122"/>
                <a:ea typeface="微软雅黑" panose="020B0503020204020204" pitchFamily="34" charset="-122"/>
              </a:rPr>
              <a:t>8</a:t>
            </a:r>
            <a:r>
              <a:rPr lang="zh-CN" altLang="en-US" sz="1800" dirty="0" smtClean="0">
                <a:latin typeface="微软雅黑" panose="020B0503020204020204" pitchFamily="34" charset="-122"/>
                <a:ea typeface="微软雅黑" panose="020B0503020204020204" pitchFamily="34" charset="-122"/>
              </a:rPr>
              <a:t>个小苗及</a:t>
            </a:r>
            <a:r>
              <a:rPr lang="en-US" altLang="zh-CN" sz="1800" dirty="0" smtClean="0">
                <a:latin typeface="微软雅黑" panose="020B0503020204020204" pitchFamily="34" charset="-122"/>
                <a:ea typeface="微软雅黑" panose="020B0503020204020204" pitchFamily="34" charset="-122"/>
              </a:rPr>
              <a:t>16</a:t>
            </a:r>
            <a:r>
              <a:rPr lang="zh-CN" altLang="en-US" sz="1800" dirty="0" smtClean="0">
                <a:latin typeface="微软雅黑" panose="020B0503020204020204" pitchFamily="34" charset="-122"/>
                <a:ea typeface="微软雅黑" panose="020B0503020204020204" pitchFamily="34" charset="-122"/>
              </a:rPr>
              <a:t>个种子，目前</a:t>
            </a:r>
            <a:r>
              <a:rPr lang="zh-CN" altLang="en-US" sz="1800" dirty="0" smtClean="0">
                <a:solidFill>
                  <a:srgbClr val="FF0000"/>
                </a:solidFill>
                <a:latin typeface="微软雅黑" panose="020B0503020204020204" pitchFamily="34" charset="-122"/>
                <a:ea typeface="微软雅黑" panose="020B0503020204020204" pitchFamily="34" charset="-122"/>
              </a:rPr>
              <a:t>可监测到</a:t>
            </a:r>
            <a:r>
              <a:rPr lang="en-US" altLang="zh-CN" sz="1800" dirty="0" smtClean="0">
                <a:solidFill>
                  <a:srgbClr val="FF0000"/>
                </a:solidFill>
                <a:latin typeface="微软雅黑" panose="020B0503020204020204" pitchFamily="34" charset="-122"/>
                <a:ea typeface="微软雅黑" panose="020B0503020204020204" pitchFamily="34" charset="-122"/>
              </a:rPr>
              <a:t>15</a:t>
            </a:r>
            <a:r>
              <a:rPr lang="zh-CN" altLang="en-US" sz="1800" dirty="0" smtClean="0">
                <a:solidFill>
                  <a:srgbClr val="FF0000"/>
                </a:solidFill>
                <a:latin typeface="微软雅黑" panose="020B0503020204020204" pitchFamily="34" charset="-122"/>
                <a:ea typeface="微软雅黑" panose="020B0503020204020204" pitchFamily="34" charset="-122"/>
              </a:rPr>
              <a:t>个自组织微信群，其中小苗</a:t>
            </a:r>
            <a:r>
              <a:rPr lang="en-US" altLang="zh-CN" sz="1800" dirty="0" smtClean="0">
                <a:solidFill>
                  <a:srgbClr val="FF0000"/>
                </a:solidFill>
                <a:latin typeface="微软雅黑" panose="020B0503020204020204" pitchFamily="34" charset="-122"/>
                <a:ea typeface="微软雅黑" panose="020B0503020204020204" pitchFamily="34" charset="-122"/>
              </a:rPr>
              <a:t>2</a:t>
            </a:r>
            <a:r>
              <a:rPr lang="zh-CN" altLang="en-US" sz="1800" dirty="0" smtClean="0">
                <a:solidFill>
                  <a:srgbClr val="FF0000"/>
                </a:solidFill>
                <a:latin typeface="微软雅黑" panose="020B0503020204020204" pitchFamily="34" charset="-122"/>
                <a:ea typeface="微软雅黑" panose="020B0503020204020204" pitchFamily="34" charset="-122"/>
              </a:rPr>
              <a:t>个，种子</a:t>
            </a:r>
            <a:r>
              <a:rPr lang="en-US" altLang="zh-CN" sz="1800" dirty="0" smtClean="0">
                <a:solidFill>
                  <a:srgbClr val="FF0000"/>
                </a:solidFill>
                <a:latin typeface="微软雅黑" panose="020B0503020204020204" pitchFamily="34" charset="-122"/>
                <a:ea typeface="微软雅黑" panose="020B0503020204020204" pitchFamily="34" charset="-122"/>
              </a:rPr>
              <a:t>13</a:t>
            </a:r>
            <a:r>
              <a:rPr lang="zh-CN" altLang="en-US" sz="1800" dirty="0" smtClean="0">
                <a:solidFill>
                  <a:srgbClr val="FF0000"/>
                </a:solidFill>
                <a:latin typeface="微软雅黑" panose="020B0503020204020204" pitchFamily="34" charset="-122"/>
                <a:ea typeface="微软雅黑" panose="020B0503020204020204" pitchFamily="34" charset="-122"/>
              </a:rPr>
              <a:t>个</a:t>
            </a:r>
            <a:r>
              <a:rPr lang="zh-CN" altLang="en-US" sz="1800" dirty="0" smtClean="0">
                <a:latin typeface="微软雅黑" panose="020B0503020204020204" pitchFamily="34" charset="-122"/>
                <a:ea typeface="微软雅黑" panose="020B0503020204020204" pitchFamily="34" charset="-122"/>
              </a:rPr>
              <a:t>。其中</a:t>
            </a:r>
            <a:r>
              <a:rPr lang="zh-CN" altLang="en-US" sz="1800" dirty="0" smtClean="0">
                <a:solidFill>
                  <a:srgbClr val="FF0000"/>
                </a:solidFill>
                <a:latin typeface="微软雅黑" panose="020B0503020204020204" pitchFamily="34" charset="-122"/>
                <a:ea typeface="微软雅黑" panose="020B0503020204020204" pitchFamily="34" charset="-122"/>
              </a:rPr>
              <a:t>因微创投而建立的微群共</a:t>
            </a:r>
            <a:r>
              <a:rPr lang="en-US" altLang="zh-CN" sz="1800" dirty="0" smtClean="0">
                <a:solidFill>
                  <a:srgbClr val="FF0000"/>
                </a:solidFill>
                <a:latin typeface="微软雅黑" panose="020B0503020204020204" pitchFamily="34" charset="-122"/>
                <a:ea typeface="微软雅黑" panose="020B0503020204020204" pitchFamily="34" charset="-122"/>
              </a:rPr>
              <a:t>9</a:t>
            </a:r>
            <a:r>
              <a:rPr lang="zh-CN" altLang="en-US" sz="1800" dirty="0" smtClean="0">
                <a:solidFill>
                  <a:srgbClr val="FF0000"/>
                </a:solidFill>
                <a:latin typeface="微软雅黑" panose="020B0503020204020204" pitchFamily="34" charset="-122"/>
                <a:ea typeface="微软雅黑" panose="020B0503020204020204" pitchFamily="34" charset="-122"/>
              </a:rPr>
              <a:t>个，均为种子</a:t>
            </a:r>
            <a:r>
              <a:rPr lang="zh-CN" altLang="en-US" sz="1800" dirty="0" smtClean="0">
                <a:latin typeface="微软雅黑" panose="020B0503020204020204" pitchFamily="34" charset="-122"/>
                <a:ea typeface="微软雅黑" panose="020B0503020204020204" pitchFamily="34" charset="-122"/>
              </a:rPr>
              <a:t>。</a:t>
            </a:r>
            <a:endParaRPr lang="en-US" altLang="zh-CN" sz="1800" dirty="0" smtClean="0">
              <a:latin typeface="微软雅黑" panose="020B0503020204020204" pitchFamily="34" charset="-122"/>
              <a:ea typeface="微软雅黑" panose="020B0503020204020204" pitchFamily="34" charset="-122"/>
            </a:endParaRPr>
          </a:p>
          <a:p>
            <a:pPr>
              <a:lnSpc>
                <a:spcPct val="150000"/>
              </a:lnSpc>
              <a:spcBef>
                <a:spcPct val="0"/>
              </a:spcBef>
              <a:buFontTx/>
              <a:buNone/>
            </a:pPr>
            <a:r>
              <a:rPr lang="zh-CN" altLang="en-US" sz="1600" dirty="0" smtClean="0">
                <a:latin typeface="微软雅黑" panose="020B0503020204020204" pitchFamily="34" charset="-122"/>
                <a:ea typeface="微软雅黑" panose="020B0503020204020204" pitchFamily="34" charset="-122"/>
              </a:rPr>
              <a:t>（一）对于</a:t>
            </a:r>
            <a:r>
              <a:rPr lang="en-US" altLang="zh-CN" sz="1600" dirty="0" smtClean="0">
                <a:latin typeface="微软雅黑" panose="020B0503020204020204" pitchFamily="34" charset="-122"/>
                <a:ea typeface="微软雅黑" panose="020B0503020204020204" pitchFamily="34" charset="-122"/>
              </a:rPr>
              <a:t>9</a:t>
            </a:r>
            <a:r>
              <a:rPr lang="zh-CN" altLang="en-US" sz="1600" dirty="0" smtClean="0">
                <a:latin typeface="微软雅黑" panose="020B0503020204020204" pitchFamily="34" charset="-122"/>
                <a:ea typeface="微软雅黑" panose="020B0503020204020204" pitchFamily="34" charset="-122"/>
              </a:rPr>
              <a:t>个自组织</a:t>
            </a:r>
            <a:r>
              <a:rPr lang="zh-CN" altLang="en-US" sz="1600" b="1" dirty="0" smtClean="0">
                <a:latin typeface="微软雅黑" panose="020B0503020204020204" pitchFamily="34" charset="-122"/>
                <a:ea typeface="微软雅黑" panose="020B0503020204020204" pitchFamily="34" charset="-122"/>
              </a:rPr>
              <a:t>未建微群原因</a:t>
            </a:r>
            <a:r>
              <a:rPr lang="zh-CN" altLang="en-US" sz="1600" dirty="0" smtClean="0">
                <a:latin typeface="微软雅黑" panose="020B0503020204020204" pitchFamily="34" charset="-122"/>
                <a:ea typeface="微软雅黑" panose="020B0503020204020204" pitchFamily="34" charset="-122"/>
              </a:rPr>
              <a:t>的分析</a:t>
            </a:r>
            <a:endParaRPr lang="en-US" altLang="zh-CN" sz="1600" dirty="0" smtClean="0">
              <a:latin typeface="微软雅黑" panose="020B0503020204020204" pitchFamily="34" charset="-122"/>
              <a:ea typeface="微软雅黑" panose="020B0503020204020204" pitchFamily="34" charset="-122"/>
            </a:endParaRPr>
          </a:p>
          <a:p>
            <a:pPr>
              <a:lnSpc>
                <a:spcPct val="150000"/>
              </a:lnSpc>
              <a:spcBef>
                <a:spcPct val="0"/>
              </a:spcBef>
              <a:buFontTx/>
              <a:buNone/>
            </a:pPr>
            <a:r>
              <a:rPr lang="en-US" altLang="zh-CN" sz="1600" dirty="0" smtClean="0">
                <a:latin typeface="微软雅黑" panose="020B0503020204020204" pitchFamily="34" charset="-122"/>
                <a:ea typeface="微软雅黑" panose="020B0503020204020204" pitchFamily="34" charset="-122"/>
              </a:rPr>
              <a:t>1. </a:t>
            </a:r>
            <a:r>
              <a:rPr lang="zh-CN" altLang="en-US" sz="1600" dirty="0" smtClean="0">
                <a:solidFill>
                  <a:srgbClr val="FF0000"/>
                </a:solidFill>
                <a:latin typeface="微软雅黑" panose="020B0503020204020204" pitchFamily="34" charset="-122"/>
                <a:ea typeface="微软雅黑" panose="020B0503020204020204" pitchFamily="34" charset="-122"/>
              </a:rPr>
              <a:t>社区主导因素较多，未充分发挥自组织作用</a:t>
            </a:r>
            <a:r>
              <a:rPr lang="zh-CN" altLang="en-US" sz="1600" dirty="0">
                <a:latin typeface="微软雅黑" panose="020B0503020204020204" pitchFamily="34" charset="-122"/>
                <a:ea typeface="微软雅黑" panose="020B0503020204020204" pitchFamily="34" charset="-122"/>
              </a:rPr>
              <a:t>。</a:t>
            </a:r>
            <a:r>
              <a:rPr lang="zh-CN" altLang="en-US" sz="1600" dirty="0" smtClean="0">
                <a:latin typeface="微软雅黑" panose="020B0503020204020204" pitchFamily="34" charset="-122"/>
                <a:ea typeface="微软雅黑" panose="020B0503020204020204" pitchFamily="34" charset="-122"/>
              </a:rPr>
              <a:t>目前未建群的组织也许在社区会有微群，如小苗中的三井青少年教育协会、铁树女子消防队、百顺院长聚乐部；种子中的煤东姐妹合唱团及夕阳红导览队等</a:t>
            </a:r>
            <a:r>
              <a:rPr lang="en-US" altLang="zh-CN" sz="1600" dirty="0" smtClean="0">
                <a:solidFill>
                  <a:srgbClr val="FF0000"/>
                </a:solidFill>
                <a:latin typeface="微软雅黑" panose="020B0503020204020204" pitchFamily="34" charset="-122"/>
                <a:ea typeface="微软雅黑" panose="020B0503020204020204" pitchFamily="34" charset="-122"/>
              </a:rPr>
              <a:t>5</a:t>
            </a:r>
            <a:r>
              <a:rPr lang="zh-CN" altLang="en-US" sz="1600" dirty="0" smtClean="0">
                <a:solidFill>
                  <a:srgbClr val="FF0000"/>
                </a:solidFill>
                <a:latin typeface="微软雅黑" panose="020B0503020204020204" pitchFamily="34" charset="-122"/>
                <a:ea typeface="微软雅黑" panose="020B0503020204020204" pitchFamily="34" charset="-122"/>
              </a:rPr>
              <a:t>个自组织</a:t>
            </a:r>
            <a:r>
              <a:rPr lang="zh-CN" altLang="en-US"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a:lnSpc>
                <a:spcPct val="150000"/>
              </a:lnSpc>
              <a:spcBef>
                <a:spcPct val="0"/>
              </a:spcBef>
              <a:buNone/>
            </a:pPr>
            <a:r>
              <a:rPr lang="en-US" altLang="zh-CN" sz="1600" dirty="0" smtClean="0">
                <a:latin typeface="微软雅黑" panose="020B0503020204020204" pitchFamily="34" charset="-122"/>
                <a:ea typeface="微软雅黑" panose="020B0503020204020204" pitchFamily="34" charset="-122"/>
              </a:rPr>
              <a:t>2. </a:t>
            </a:r>
            <a:r>
              <a:rPr lang="zh-CN" altLang="en-US" sz="1600" dirty="0" smtClean="0">
                <a:solidFill>
                  <a:srgbClr val="FF0000"/>
                </a:solidFill>
                <a:latin typeface="微软雅黑" panose="020B0503020204020204" pitchFamily="34" charset="-122"/>
                <a:ea typeface="微软雅黑" panose="020B0503020204020204" pitchFamily="34" charset="-122"/>
              </a:rPr>
              <a:t>自组织负责人尚不成熟，不具备自组织管理能力</a:t>
            </a:r>
            <a:r>
              <a:rPr lang="zh-CN" altLang="en-US" sz="1600" dirty="0" smtClean="0">
                <a:latin typeface="微软雅黑" panose="020B0503020204020204" pitchFamily="34" charset="-122"/>
                <a:ea typeface="微软雅黑" panose="020B0503020204020204" pitchFamily="34" charset="-122"/>
              </a:rPr>
              <a:t>。如小苗中的百顺百计舞蹈队、百顺京剧票社、</a:t>
            </a:r>
            <a:r>
              <a:rPr lang="zh-CN" altLang="en-US" sz="1600" u="none" strike="noStrike" dirty="0" smtClean="0">
                <a:effectLst/>
                <a:latin typeface="微软雅黑" panose="020B0503020204020204" pitchFamily="34" charset="-122"/>
                <a:ea typeface="微软雅黑" panose="020B0503020204020204" pitchFamily="34" charset="-122"/>
              </a:rPr>
              <a:t>王回回文化传承发展小组</a:t>
            </a:r>
            <a:r>
              <a:rPr lang="zh-CN" altLang="en-US" sz="1600" dirty="0" smtClean="0">
                <a:latin typeface="微软雅黑" panose="020B0503020204020204" pitchFamily="34" charset="-122"/>
                <a:ea typeface="微软雅黑" panose="020B0503020204020204" pitchFamily="34" charset="-122"/>
              </a:rPr>
              <a:t>；种子中的前西统战艺术团等</a:t>
            </a:r>
            <a:r>
              <a:rPr lang="en-US" altLang="zh-CN" sz="1600" dirty="0">
                <a:solidFill>
                  <a:srgbClr val="FF0000"/>
                </a:solidFill>
                <a:latin typeface="微软雅黑" panose="020B0503020204020204" pitchFamily="34" charset="-122"/>
                <a:ea typeface="微软雅黑" panose="020B0503020204020204" pitchFamily="34" charset="-122"/>
              </a:rPr>
              <a:t>4</a:t>
            </a:r>
            <a:r>
              <a:rPr lang="zh-CN" altLang="en-US" sz="1600" dirty="0" smtClean="0">
                <a:solidFill>
                  <a:srgbClr val="FF0000"/>
                </a:solidFill>
                <a:latin typeface="微软雅黑" panose="020B0503020204020204" pitchFamily="34" charset="-122"/>
                <a:ea typeface="微软雅黑" panose="020B0503020204020204" pitchFamily="34" charset="-122"/>
              </a:rPr>
              <a:t>个自组织</a:t>
            </a:r>
            <a:r>
              <a:rPr lang="zh-CN" altLang="en-US"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a:lnSpc>
                <a:spcPct val="150000"/>
              </a:lnSpc>
              <a:spcBef>
                <a:spcPct val="0"/>
              </a:spcBef>
              <a:buFontTx/>
              <a:buNone/>
            </a:pPr>
            <a:r>
              <a:rPr lang="zh-CN" altLang="en-US" sz="1600" dirty="0" smtClean="0">
                <a:latin typeface="微软雅黑" panose="020B0503020204020204" pitchFamily="34" charset="-122"/>
                <a:ea typeface="微软雅黑" panose="020B0503020204020204" pitchFamily="34" charset="-122"/>
              </a:rPr>
              <a:t>（二）对于</a:t>
            </a:r>
            <a:r>
              <a:rPr lang="en-US" altLang="zh-CN" sz="1600" dirty="0" smtClean="0">
                <a:latin typeface="微软雅黑" panose="020B0503020204020204" pitchFamily="34" charset="-122"/>
                <a:ea typeface="微软雅黑" panose="020B0503020204020204" pitchFamily="34" charset="-122"/>
              </a:rPr>
              <a:t>15</a:t>
            </a:r>
            <a:r>
              <a:rPr lang="zh-CN" altLang="en-US" sz="1600" dirty="0" smtClean="0">
                <a:latin typeface="微软雅黑" panose="020B0503020204020204" pitchFamily="34" charset="-122"/>
                <a:ea typeface="微软雅黑" panose="020B0503020204020204" pitchFamily="34" charset="-122"/>
              </a:rPr>
              <a:t>个自组织</a:t>
            </a:r>
            <a:r>
              <a:rPr lang="zh-CN" altLang="en-US" sz="1600" b="1" dirty="0" smtClean="0">
                <a:latin typeface="微软雅黑" panose="020B0503020204020204" pitchFamily="34" charset="-122"/>
                <a:ea typeface="微软雅黑" panose="020B0503020204020204" pitchFamily="34" charset="-122"/>
              </a:rPr>
              <a:t>建立微群的原因</a:t>
            </a:r>
            <a:r>
              <a:rPr lang="zh-CN" altLang="en-US" sz="1600" dirty="0" smtClean="0">
                <a:latin typeface="微软雅黑" panose="020B0503020204020204" pitchFamily="34" charset="-122"/>
                <a:ea typeface="微软雅黑" panose="020B0503020204020204" pitchFamily="34" charset="-122"/>
              </a:rPr>
              <a:t>分析</a:t>
            </a:r>
            <a:endParaRPr lang="en-US" altLang="zh-CN" sz="1600" dirty="0" smtClean="0">
              <a:latin typeface="微软雅黑" panose="020B0503020204020204" pitchFamily="34" charset="-122"/>
              <a:ea typeface="微软雅黑" panose="020B0503020204020204" pitchFamily="34" charset="-122"/>
            </a:endParaRPr>
          </a:p>
          <a:p>
            <a:pPr>
              <a:lnSpc>
                <a:spcPct val="150000"/>
              </a:lnSpc>
              <a:spcBef>
                <a:spcPct val="0"/>
              </a:spcBef>
              <a:buFontTx/>
              <a:buNone/>
            </a:pPr>
            <a:r>
              <a:rPr lang="en-US" altLang="zh-CN" sz="1600" dirty="0" smtClean="0">
                <a:latin typeface="微软雅黑" panose="020B0503020204020204" pitchFamily="34" charset="-122"/>
                <a:ea typeface="微软雅黑" panose="020B0503020204020204" pitchFamily="34" charset="-122"/>
              </a:rPr>
              <a:t>1. </a:t>
            </a:r>
            <a:r>
              <a:rPr lang="zh-CN" altLang="en-US" sz="1600" dirty="0" smtClean="0">
                <a:solidFill>
                  <a:srgbClr val="FF0000"/>
                </a:solidFill>
                <a:latin typeface="微软雅黑" panose="020B0503020204020204" pitchFamily="34" charset="-122"/>
                <a:ea typeface="微软雅黑" panose="020B0503020204020204" pitchFamily="34" charset="-122"/>
              </a:rPr>
              <a:t>自组织负责人能力较强</a:t>
            </a:r>
            <a:r>
              <a:rPr lang="zh-CN" altLang="en-US" sz="1600" dirty="0" smtClean="0">
                <a:latin typeface="微软雅黑" panose="020B0503020204020204" pitchFamily="34" charset="-122"/>
                <a:ea typeface="微软雅黑" panose="020B0503020204020204" pitchFamily="34" charset="-122"/>
              </a:rPr>
              <a:t>，善用线上工具管理团队。如小苗中的四九剧社；种子中的延寿智慧创业坊等</a:t>
            </a:r>
            <a:r>
              <a:rPr lang="en-US" altLang="zh-CN" sz="1600" dirty="0" smtClean="0">
                <a:solidFill>
                  <a:srgbClr val="FF0000"/>
                </a:solidFill>
                <a:latin typeface="微软雅黑" panose="020B0503020204020204" pitchFamily="34" charset="-122"/>
                <a:ea typeface="微软雅黑" panose="020B0503020204020204" pitchFamily="34" charset="-122"/>
              </a:rPr>
              <a:t>7</a:t>
            </a:r>
            <a:r>
              <a:rPr lang="zh-CN" altLang="en-US" sz="1600" dirty="0" smtClean="0">
                <a:solidFill>
                  <a:srgbClr val="FF0000"/>
                </a:solidFill>
                <a:latin typeface="微软雅黑" panose="020B0503020204020204" pitchFamily="34" charset="-122"/>
                <a:ea typeface="微软雅黑" panose="020B0503020204020204" pitchFamily="34" charset="-122"/>
              </a:rPr>
              <a:t>个自组织</a:t>
            </a:r>
            <a:r>
              <a:rPr lang="zh-CN" altLang="en-US"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a:lnSpc>
                <a:spcPct val="150000"/>
              </a:lnSpc>
              <a:spcBef>
                <a:spcPct val="0"/>
              </a:spcBef>
              <a:buFontTx/>
              <a:buNone/>
            </a:pPr>
            <a:r>
              <a:rPr lang="en-US" altLang="zh-CN" sz="1600" dirty="0" smtClean="0">
                <a:latin typeface="微软雅黑" panose="020B0503020204020204" pitchFamily="34" charset="-122"/>
                <a:ea typeface="微软雅黑" panose="020B0503020204020204" pitchFamily="34" charset="-122"/>
              </a:rPr>
              <a:t>2. </a:t>
            </a:r>
            <a:r>
              <a:rPr lang="zh-CN" altLang="en-US" sz="1600" dirty="0" smtClean="0">
                <a:latin typeface="微软雅黑" panose="020B0503020204020204" pitchFamily="34" charset="-122"/>
                <a:ea typeface="微软雅黑" panose="020B0503020204020204" pitchFamily="34" charset="-122"/>
              </a:rPr>
              <a:t>有</a:t>
            </a:r>
            <a:r>
              <a:rPr lang="zh-CN" altLang="en-US" sz="1600" dirty="0" smtClean="0">
                <a:solidFill>
                  <a:srgbClr val="FF0000"/>
                </a:solidFill>
                <a:latin typeface="微软雅黑" panose="020B0503020204020204" pitchFamily="34" charset="-122"/>
                <a:ea typeface="微软雅黑" panose="020B0503020204020204" pitchFamily="34" charset="-122"/>
              </a:rPr>
              <a:t>社区能人的支持</a:t>
            </a:r>
            <a:r>
              <a:rPr lang="zh-CN" altLang="en-US" sz="1600" dirty="0" smtClean="0">
                <a:latin typeface="微软雅黑" panose="020B0503020204020204" pitchFamily="34" charset="-122"/>
                <a:ea typeface="微软雅黑" panose="020B0503020204020204" pitchFamily="34" charset="-122"/>
              </a:rPr>
              <a:t>，协助建立。如种子中的三井导览队、百顺摄影队等</a:t>
            </a:r>
            <a:r>
              <a:rPr lang="en-US" altLang="zh-CN" sz="1600" dirty="0" smtClean="0">
                <a:solidFill>
                  <a:srgbClr val="FF0000"/>
                </a:solidFill>
                <a:latin typeface="微软雅黑" panose="020B0503020204020204" pitchFamily="34" charset="-122"/>
                <a:ea typeface="微软雅黑" panose="020B0503020204020204" pitchFamily="34" charset="-122"/>
              </a:rPr>
              <a:t>6</a:t>
            </a:r>
            <a:r>
              <a:rPr lang="zh-CN" altLang="en-US" sz="1600" dirty="0" smtClean="0">
                <a:solidFill>
                  <a:srgbClr val="FF0000"/>
                </a:solidFill>
                <a:latin typeface="微软雅黑" panose="020B0503020204020204" pitchFamily="34" charset="-122"/>
                <a:ea typeface="微软雅黑" panose="020B0503020204020204" pitchFamily="34" charset="-122"/>
              </a:rPr>
              <a:t>个自组织</a:t>
            </a:r>
            <a:r>
              <a:rPr lang="zh-CN" altLang="en-US"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a:lnSpc>
                <a:spcPct val="150000"/>
              </a:lnSpc>
              <a:spcBef>
                <a:spcPct val="0"/>
              </a:spcBef>
              <a:buFontTx/>
              <a:buNone/>
            </a:pPr>
            <a:r>
              <a:rPr lang="en-US" altLang="zh-CN" sz="1600" dirty="0" smtClean="0">
                <a:latin typeface="微软雅黑" panose="020B0503020204020204" pitchFamily="34" charset="-122"/>
                <a:ea typeface="微软雅黑" panose="020B0503020204020204" pitchFamily="34" charset="-122"/>
              </a:rPr>
              <a:t>3. </a:t>
            </a:r>
            <a:r>
              <a:rPr lang="zh-CN" altLang="en-US" sz="1600" dirty="0" smtClean="0">
                <a:solidFill>
                  <a:srgbClr val="FF0000"/>
                </a:solidFill>
                <a:latin typeface="微软雅黑" panose="020B0503020204020204" pitchFamily="34" charset="-122"/>
                <a:ea typeface="微软雅黑" panose="020B0503020204020204" pitchFamily="34" charset="-122"/>
              </a:rPr>
              <a:t>清华团队支持</a:t>
            </a:r>
            <a:r>
              <a:rPr lang="zh-CN" altLang="en-US" sz="1600" dirty="0" smtClean="0">
                <a:latin typeface="微软雅黑" panose="020B0503020204020204" pitchFamily="34" charset="-122"/>
                <a:ea typeface="微软雅黑" panose="020B0503020204020204" pitchFamily="34" charset="-122"/>
              </a:rPr>
              <a:t>，协助建立。如种子中的石头绿色风尚馆、前西养犬俱乐部等</a:t>
            </a:r>
            <a:r>
              <a:rPr lang="en-US" altLang="zh-CN" sz="1600" dirty="0" smtClean="0">
                <a:solidFill>
                  <a:srgbClr val="FF0000"/>
                </a:solidFill>
                <a:latin typeface="微软雅黑" panose="020B0503020204020204" pitchFamily="34" charset="-122"/>
                <a:ea typeface="微软雅黑" panose="020B0503020204020204" pitchFamily="34" charset="-122"/>
              </a:rPr>
              <a:t>2</a:t>
            </a:r>
            <a:r>
              <a:rPr lang="zh-CN" altLang="en-US" sz="1600" dirty="0" smtClean="0">
                <a:solidFill>
                  <a:srgbClr val="FF0000"/>
                </a:solidFill>
                <a:latin typeface="微软雅黑" panose="020B0503020204020204" pitchFamily="34" charset="-122"/>
                <a:ea typeface="微软雅黑" panose="020B0503020204020204" pitchFamily="34" charset="-122"/>
              </a:rPr>
              <a:t>个自组织</a:t>
            </a:r>
            <a:r>
              <a:rPr lang="zh-CN" altLang="en-US" sz="1600" dirty="0" smtClean="0">
                <a:latin typeface="微软雅黑" panose="020B0503020204020204" pitchFamily="34" charset="-122"/>
                <a:ea typeface="微软雅黑" panose="020B0503020204020204" pitchFamily="34" charset="-122"/>
              </a:rPr>
              <a:t>。</a:t>
            </a:r>
            <a:endParaRPr lang="en-US" altLang="zh-CN" sz="1600" dirty="0" smtClean="0">
              <a:latin typeface="微软雅黑" panose="020B0503020204020204" pitchFamily="34" charset="-122"/>
              <a:ea typeface="微软雅黑" panose="020B0503020204020204" pitchFamily="34" charset="-122"/>
            </a:endParaRPr>
          </a:p>
          <a:p>
            <a:pPr>
              <a:lnSpc>
                <a:spcPct val="150000"/>
              </a:lnSpc>
              <a:spcBef>
                <a:spcPct val="0"/>
              </a:spcBef>
              <a:buFontTx/>
              <a:buNone/>
            </a:pPr>
            <a:r>
              <a:rPr lang="zh-CN" altLang="en-US" sz="1600" dirty="0" smtClean="0">
                <a:latin typeface="微软雅黑" panose="020B0503020204020204" pitchFamily="34" charset="-122"/>
                <a:ea typeface="微软雅黑" panose="020B0503020204020204" pitchFamily="34" charset="-122"/>
              </a:rPr>
              <a:t>（三）对于</a:t>
            </a:r>
            <a:r>
              <a:rPr lang="zh-CN" altLang="en-US" sz="1600" b="1" dirty="0" smtClean="0">
                <a:latin typeface="微软雅黑" panose="020B0503020204020204" pitchFamily="34" charset="-122"/>
                <a:ea typeface="微软雅黑" panose="020B0503020204020204" pitchFamily="34" charset="-122"/>
              </a:rPr>
              <a:t>微创投</a:t>
            </a:r>
            <a:r>
              <a:rPr lang="zh-CN" altLang="en-US" sz="1600" dirty="0" smtClean="0">
                <a:latin typeface="微软雅黑" panose="020B0503020204020204" pitchFamily="34" charset="-122"/>
                <a:ea typeface="微软雅黑" panose="020B0503020204020204" pitchFamily="34" charset="-122"/>
              </a:rPr>
              <a:t>对自组织微群的</a:t>
            </a:r>
            <a:r>
              <a:rPr lang="zh-CN" altLang="en-US" sz="1600" b="1" dirty="0" smtClean="0">
                <a:latin typeface="微软雅黑" panose="020B0503020204020204" pitchFamily="34" charset="-122"/>
                <a:ea typeface="微软雅黑" panose="020B0503020204020204" pitchFamily="34" charset="-122"/>
              </a:rPr>
              <a:t>作用</a:t>
            </a:r>
            <a:endParaRPr lang="en-US" altLang="zh-CN" sz="1600" b="1" dirty="0" smtClean="0">
              <a:latin typeface="微软雅黑" panose="020B0503020204020204" pitchFamily="34" charset="-122"/>
              <a:ea typeface="微软雅黑" panose="020B0503020204020204" pitchFamily="34" charset="-122"/>
            </a:endParaRPr>
          </a:p>
          <a:p>
            <a:pPr>
              <a:lnSpc>
                <a:spcPct val="150000"/>
              </a:lnSpc>
              <a:spcBef>
                <a:spcPct val="0"/>
              </a:spcBef>
              <a:buFontTx/>
              <a:buNone/>
            </a:pPr>
            <a:r>
              <a:rPr lang="en-US" altLang="zh-CN" sz="1600" dirty="0" smtClean="0">
                <a:latin typeface="微软雅黑" panose="020B0503020204020204" pitchFamily="34" charset="-122"/>
                <a:ea typeface="微软雅黑" panose="020B0503020204020204" pitchFamily="34" charset="-122"/>
              </a:rPr>
              <a:t>1. </a:t>
            </a:r>
            <a:r>
              <a:rPr lang="zh-CN" altLang="en-US" sz="1600" dirty="0" smtClean="0">
                <a:solidFill>
                  <a:srgbClr val="FF0000"/>
                </a:solidFill>
                <a:latin typeface="微软雅黑" panose="020B0503020204020204" pitchFamily="34" charset="-122"/>
                <a:ea typeface="微软雅黑" panose="020B0503020204020204" pitchFamily="34" charset="-122"/>
              </a:rPr>
              <a:t>引导</a:t>
            </a:r>
            <a:r>
              <a:rPr lang="zh-CN" altLang="en-US" sz="1600" dirty="0" smtClean="0">
                <a:latin typeface="微软雅黑" panose="020B0503020204020204" pitchFamily="34" charset="-122"/>
                <a:ea typeface="微软雅黑" panose="020B0503020204020204" pitchFamily="34" charset="-122"/>
              </a:rPr>
              <a:t>：</a:t>
            </a:r>
            <a:r>
              <a:rPr lang="en-US" altLang="zh-CN" sz="1600" dirty="0" smtClean="0">
                <a:latin typeface="微软雅黑" panose="020B0503020204020204" pitchFamily="34" charset="-122"/>
                <a:ea typeface="微软雅黑" panose="020B0503020204020204" pitchFamily="34" charset="-122"/>
              </a:rPr>
              <a:t>9</a:t>
            </a:r>
            <a:r>
              <a:rPr lang="zh-CN" altLang="en-US" sz="1600" dirty="0" smtClean="0">
                <a:latin typeface="微软雅黑" panose="020B0503020204020204" pitchFamily="34" charset="-122"/>
                <a:ea typeface="微软雅黑" panose="020B0503020204020204" pitchFamily="34" charset="-122"/>
              </a:rPr>
              <a:t>个自组织种子由于微创投项目建立微群，第一届公益微创投并未有此要求，今年则不断进行大力宣传和引导。如种子中的三井导览队和百顺乒乓球队。</a:t>
            </a:r>
            <a:endParaRPr lang="en-US" altLang="zh-CN" sz="1600" dirty="0" smtClean="0">
              <a:latin typeface="微软雅黑" panose="020B0503020204020204" pitchFamily="34" charset="-122"/>
              <a:ea typeface="微软雅黑" panose="020B0503020204020204" pitchFamily="34" charset="-122"/>
            </a:endParaRPr>
          </a:p>
          <a:p>
            <a:pPr>
              <a:lnSpc>
                <a:spcPct val="150000"/>
              </a:lnSpc>
              <a:spcBef>
                <a:spcPct val="0"/>
              </a:spcBef>
              <a:buNone/>
            </a:pPr>
            <a:r>
              <a:rPr lang="en-US" altLang="zh-CN" sz="1600" dirty="0" smtClean="0">
                <a:latin typeface="微软雅黑" panose="020B0503020204020204" pitchFamily="34" charset="-122"/>
                <a:ea typeface="微软雅黑" panose="020B0503020204020204" pitchFamily="34" charset="-122"/>
              </a:rPr>
              <a:t>2. </a:t>
            </a:r>
            <a:r>
              <a:rPr lang="zh-CN" altLang="en-US" sz="1600" dirty="0" smtClean="0">
                <a:solidFill>
                  <a:srgbClr val="FF0000"/>
                </a:solidFill>
                <a:latin typeface="微软雅黑" panose="020B0503020204020204" pitchFamily="34" charset="-122"/>
                <a:ea typeface="微软雅黑" panose="020B0503020204020204" pitchFamily="34" charset="-122"/>
              </a:rPr>
              <a:t>辅导</a:t>
            </a:r>
            <a:r>
              <a:rPr lang="zh-CN" altLang="en-US" sz="1600" dirty="0" smtClean="0">
                <a:latin typeface="微软雅黑" panose="020B0503020204020204" pitchFamily="34" charset="-122"/>
                <a:ea typeface="微软雅黑" panose="020B0503020204020204" pitchFamily="34" charset="-122"/>
              </a:rPr>
              <a:t>：清华团队工作组在陪伴自组织过程中，</a:t>
            </a:r>
            <a:r>
              <a:rPr lang="zh-CN" altLang="en-US" sz="1600" dirty="0" smtClean="0">
                <a:latin typeface="微软雅黑" panose="020B0503020204020204" pitchFamily="34" charset="-122"/>
                <a:ea typeface="微软雅黑" panose="020B0503020204020204" pitchFamily="34" charset="-122"/>
              </a:rPr>
              <a:t>辅导并协助</a:t>
            </a:r>
            <a:r>
              <a:rPr lang="zh-CN" altLang="en-US" sz="1600" dirty="0" smtClean="0">
                <a:latin typeface="微软雅黑" panose="020B0503020204020204" pitchFamily="34" charset="-122"/>
                <a:ea typeface="微软雅黑" panose="020B0503020204020204" pitchFamily="34" charset="-122"/>
              </a:rPr>
              <a:t>微群建立。如</a:t>
            </a:r>
            <a:r>
              <a:rPr lang="zh-CN" altLang="en-US" sz="1600" dirty="0" smtClean="0">
                <a:latin typeface="微软雅黑" panose="020B0503020204020204" pitchFamily="34" charset="-122"/>
                <a:ea typeface="微软雅黑" panose="020B0503020204020204" pitchFamily="34" charset="-122"/>
              </a:rPr>
              <a:t>种子中的石头绿色风尚馆、前西养犬俱乐部。</a:t>
            </a:r>
            <a:endParaRPr lang="en-US" altLang="zh-CN" sz="16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651527"/>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线上</a:t>
            </a:r>
            <a:r>
              <a:rPr lang="zh-CN" altLang="en-US" sz="3200" dirty="0" smtClean="0">
                <a:latin typeface="微软雅黑" panose="020B0503020204020204" pitchFamily="34" charset="-122"/>
                <a:ea typeface="微软雅黑" panose="020B0503020204020204" pitchFamily="34" charset="-122"/>
              </a:rPr>
              <a:t>追踪表说明</a:t>
            </a:r>
            <a:endParaRPr lang="zh-CN" altLang="en-US" sz="3200" dirty="0">
              <a:latin typeface="微软雅黑" panose="020B0503020204020204" pitchFamily="34" charset="-122"/>
              <a:ea typeface="微软雅黑" panose="020B0503020204020204" pitchFamily="34" charset="-122"/>
            </a:endParaRPr>
          </a:p>
        </p:txBody>
      </p:sp>
      <p:sp>
        <p:nvSpPr>
          <p:cNvPr id="2" name="矩形 1"/>
          <p:cNvSpPr/>
          <p:nvPr/>
        </p:nvSpPr>
        <p:spPr>
          <a:xfrm>
            <a:off x="422115" y="592322"/>
            <a:ext cx="11347770" cy="6324808"/>
          </a:xfrm>
          <a:prstGeom prst="rect">
            <a:avLst/>
          </a:prstGeom>
        </p:spPr>
        <p:txBody>
          <a:bodyPr wrap="square">
            <a:spAutoFit/>
          </a:bodyPr>
          <a:lstStyle/>
          <a:p>
            <a:pPr>
              <a:lnSpc>
                <a:spcPct val="150000"/>
              </a:lnSpc>
            </a:pPr>
            <a:r>
              <a:rPr lang="zh-CN" altLang="en-US" sz="1800" dirty="0" smtClean="0">
                <a:latin typeface="微软雅黑" panose="020B0503020204020204" pitchFamily="34" charset="-122"/>
                <a:ea typeface="微软雅黑" panose="020B0503020204020204" pitchFamily="34" charset="-122"/>
              </a:rPr>
              <a:t>二、</a:t>
            </a:r>
            <a:r>
              <a:rPr lang="en-US" altLang="zh-CN" sz="1800" dirty="0" smtClean="0">
                <a:latin typeface="微软雅黑" panose="020B0503020204020204" pitchFamily="34" charset="-122"/>
                <a:ea typeface="微软雅黑" panose="020B0503020204020204" pitchFamily="34" charset="-122"/>
              </a:rPr>
              <a:t>3</a:t>
            </a:r>
            <a:r>
              <a:rPr lang="zh-CN" altLang="en-US" sz="1800" dirty="0" smtClean="0">
                <a:latin typeface="微软雅黑" panose="020B0503020204020204" pitchFamily="34" charset="-122"/>
                <a:ea typeface="微软雅黑" panose="020B0503020204020204" pitchFamily="34" charset="-122"/>
              </a:rPr>
              <a:t>月份统计数据及说明</a:t>
            </a:r>
            <a:endParaRPr lang="en-US" altLang="zh-CN" sz="1800"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（一）</a:t>
            </a:r>
            <a:r>
              <a:rPr lang="zh-CN" altLang="en-US" sz="1800" b="1" dirty="0" smtClean="0">
                <a:solidFill>
                  <a:srgbClr val="FF0000"/>
                </a:solidFill>
                <a:latin typeface="微软雅黑" panose="020B0503020204020204" pitchFamily="34" charset="-122"/>
                <a:ea typeface="微软雅黑" panose="020B0503020204020204" pitchFamily="34" charset="-122"/>
              </a:rPr>
              <a:t>新加入</a:t>
            </a:r>
            <a:r>
              <a:rPr lang="en-US" altLang="zh-CN" sz="1800" dirty="0" smtClean="0">
                <a:latin typeface="微软雅黑" panose="020B0503020204020204" pitchFamily="34" charset="-122"/>
                <a:ea typeface="微软雅黑" panose="020B0503020204020204" pitchFamily="34" charset="-122"/>
              </a:rPr>
              <a:t>4</a:t>
            </a:r>
            <a:r>
              <a:rPr lang="zh-CN" altLang="en-US" sz="1800" dirty="0" smtClean="0">
                <a:latin typeface="微软雅黑" panose="020B0503020204020204" pitchFamily="34" charset="-122"/>
                <a:ea typeface="微软雅黑" panose="020B0503020204020204" pitchFamily="34" charset="-122"/>
              </a:rPr>
              <a:t>个自组织微群</a:t>
            </a:r>
            <a:endParaRPr lang="en-US" altLang="zh-CN" sz="1800" dirty="0" smtClean="0">
              <a:latin typeface="微软雅黑" panose="020B0503020204020204" pitchFamily="34" charset="-122"/>
              <a:ea typeface="微软雅黑" panose="020B0503020204020204" pitchFamily="34" charset="-122"/>
            </a:endParaRPr>
          </a:p>
          <a:p>
            <a:pPr>
              <a:lnSpc>
                <a:spcPct val="150000"/>
              </a:lnSpc>
            </a:pPr>
            <a:r>
              <a:rPr lang="en-US" altLang="zh-CN" dirty="0" smtClean="0">
                <a:latin typeface="微软雅黑" panose="020B0503020204020204" pitchFamily="34" charset="-122"/>
                <a:ea typeface="微软雅黑" panose="020B0503020204020204" pitchFamily="34" charset="-122"/>
              </a:rPr>
              <a:t>1. </a:t>
            </a:r>
            <a:r>
              <a:rPr lang="zh-CN" altLang="en-US" dirty="0" smtClean="0">
                <a:latin typeface="微软雅黑" panose="020B0503020204020204" pitchFamily="34" charset="-122"/>
                <a:ea typeface="微软雅黑" panose="020B0503020204020204" pitchFamily="34" charset="-122"/>
              </a:rPr>
              <a:t>因</a:t>
            </a:r>
            <a:r>
              <a:rPr lang="zh-CN" altLang="en-US" dirty="0" smtClean="0">
                <a:solidFill>
                  <a:srgbClr val="FF0000"/>
                </a:solidFill>
                <a:latin typeface="微软雅黑" panose="020B0503020204020204" pitchFamily="34" charset="-122"/>
                <a:ea typeface="微软雅黑" panose="020B0503020204020204" pitchFamily="34" charset="-122"/>
              </a:rPr>
              <a:t>活动参与深入</a:t>
            </a:r>
            <a:r>
              <a:rPr lang="zh-CN" altLang="en-US" dirty="0" smtClean="0">
                <a:latin typeface="微软雅黑" panose="020B0503020204020204" pitchFamily="34" charset="-122"/>
                <a:ea typeface="微软雅黑" panose="020B0503020204020204" pitchFamily="34" charset="-122"/>
              </a:rPr>
              <a:t>而入群，如三井导览队、</a:t>
            </a:r>
            <a:r>
              <a:rPr lang="zh-CN" altLang="en-US" sz="1800" dirty="0" smtClean="0">
                <a:latin typeface="微软雅黑" panose="020B0503020204020204" pitchFamily="34" charset="-122"/>
                <a:ea typeface="微软雅黑" panose="020B0503020204020204" pitchFamily="34" charset="-122"/>
              </a:rPr>
              <a:t>石头助老队四组。</a:t>
            </a:r>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en-US" altLang="zh-CN" sz="1800" dirty="0" smtClean="0">
                <a:latin typeface="微软雅黑" panose="020B0503020204020204" pitchFamily="34" charset="-122"/>
                <a:ea typeface="微软雅黑" panose="020B0503020204020204" pitchFamily="34" charset="-122"/>
              </a:rPr>
              <a:t>2. </a:t>
            </a:r>
            <a:r>
              <a:rPr lang="zh-CN" altLang="en-US" sz="1800" dirty="0" smtClean="0">
                <a:latin typeface="微软雅黑" panose="020B0503020204020204" pitchFamily="34" charset="-122"/>
                <a:ea typeface="微软雅黑" panose="020B0503020204020204" pitchFamily="34" charset="-122"/>
              </a:rPr>
              <a:t>因</a:t>
            </a:r>
            <a:r>
              <a:rPr lang="zh-CN" altLang="en-US" sz="1800" dirty="0" smtClean="0">
                <a:solidFill>
                  <a:srgbClr val="FF0000"/>
                </a:solidFill>
                <a:latin typeface="微软雅黑" panose="020B0503020204020204" pitchFamily="34" charset="-122"/>
                <a:ea typeface="微软雅黑" panose="020B0503020204020204" pitchFamily="34" charset="-122"/>
              </a:rPr>
              <a:t>社造培训班引导</a:t>
            </a:r>
            <a:r>
              <a:rPr lang="zh-CN" altLang="en-US" sz="1800" dirty="0" smtClean="0">
                <a:latin typeface="微软雅黑" panose="020B0503020204020204" pitchFamily="34" charset="-122"/>
                <a:ea typeface="微软雅黑" panose="020B0503020204020204" pitchFamily="34" charset="-122"/>
              </a:rPr>
              <a:t>而入群，如大安睿龄雅趣、百顺乒乓球队。</a:t>
            </a:r>
            <a:endParaRPr lang="en-US" altLang="zh-CN" sz="1800" dirty="0" smtClean="0">
              <a:latin typeface="微软雅黑" panose="020B0503020204020204" pitchFamily="34" charset="-122"/>
              <a:ea typeface="微软雅黑" panose="020B0503020204020204" pitchFamily="34" charset="-122"/>
            </a:endParaRPr>
          </a:p>
          <a:p>
            <a:pPr>
              <a:lnSpc>
                <a:spcPct val="150000"/>
              </a:lnSpc>
            </a:pPr>
            <a:r>
              <a:rPr lang="zh-CN" altLang="en-US" dirty="0" smtClean="0">
                <a:latin typeface="微软雅黑" panose="020B0503020204020204" pitchFamily="34" charset="-122"/>
                <a:ea typeface="微软雅黑" panose="020B0503020204020204" pitchFamily="34" charset="-122"/>
              </a:rPr>
              <a:t>（二）</a:t>
            </a:r>
            <a:r>
              <a:rPr lang="en-US" altLang="zh-CN" dirty="0" smtClean="0">
                <a:latin typeface="微软雅黑" panose="020B0503020204020204" pitchFamily="34" charset="-122"/>
                <a:ea typeface="微软雅黑" panose="020B0503020204020204" pitchFamily="34" charset="-122"/>
              </a:rPr>
              <a:t>11</a:t>
            </a:r>
            <a:r>
              <a:rPr lang="zh-CN" altLang="en-US" dirty="0" smtClean="0">
                <a:latin typeface="微软雅黑" panose="020B0503020204020204" pitchFamily="34" charset="-122"/>
                <a:ea typeface="微软雅黑" panose="020B0503020204020204" pitchFamily="34" charset="-122"/>
              </a:rPr>
              <a:t>个自组织</a:t>
            </a:r>
            <a:r>
              <a:rPr lang="zh-CN" altLang="en-US" b="1" dirty="0" smtClean="0">
                <a:solidFill>
                  <a:srgbClr val="FF0000"/>
                </a:solidFill>
                <a:latin typeface="微软雅黑" panose="020B0503020204020204" pitchFamily="34" charset="-122"/>
                <a:ea typeface="微软雅黑" panose="020B0503020204020204" pitchFamily="34" charset="-122"/>
              </a:rPr>
              <a:t>群成员数量变化度</a:t>
            </a:r>
            <a:r>
              <a:rPr lang="zh-CN" altLang="en-US" dirty="0" smtClean="0">
                <a:latin typeface="微软雅黑" panose="020B0503020204020204" pitchFamily="34" charset="-122"/>
                <a:ea typeface="微软雅黑" panose="020B0503020204020204" pitchFamily="34" charset="-122"/>
              </a:rPr>
              <a:t>分析</a:t>
            </a:r>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en-US" altLang="zh-CN" sz="1800" dirty="0" smtClean="0">
                <a:latin typeface="微软雅黑" panose="020B0503020204020204" pitchFamily="34" charset="-122"/>
                <a:ea typeface="微软雅黑" panose="020B0503020204020204" pitchFamily="34" charset="-122"/>
              </a:rPr>
              <a:t>1. </a:t>
            </a:r>
            <a:r>
              <a:rPr lang="zh-CN" altLang="en-US" sz="1800" dirty="0" smtClean="0">
                <a:latin typeface="微软雅黑" panose="020B0503020204020204" pitchFamily="34" charset="-122"/>
                <a:ea typeface="微软雅黑" panose="020B0503020204020204" pitchFamily="34" charset="-122"/>
              </a:rPr>
              <a:t>群成员数量</a:t>
            </a:r>
            <a:r>
              <a:rPr lang="zh-CN" altLang="en-US" sz="1800" dirty="0" smtClean="0">
                <a:solidFill>
                  <a:srgbClr val="FF0000"/>
                </a:solidFill>
                <a:latin typeface="微软雅黑" panose="020B0503020204020204" pitchFamily="34" charset="-122"/>
                <a:ea typeface="微软雅黑" panose="020B0503020204020204" pitchFamily="34" charset="-122"/>
              </a:rPr>
              <a:t>明显增加</a:t>
            </a:r>
            <a:r>
              <a:rPr lang="zh-CN" altLang="en-US" sz="1800" dirty="0" smtClean="0">
                <a:latin typeface="微软雅黑" panose="020B0503020204020204" pitchFamily="34" charset="-122"/>
                <a:ea typeface="微软雅黑" panose="020B0503020204020204" pitchFamily="34" charset="-122"/>
              </a:rPr>
              <a:t>：因自组织开展活动</a:t>
            </a:r>
            <a:r>
              <a:rPr lang="zh-CN" altLang="en-US" sz="1800" b="1" dirty="0" smtClean="0">
                <a:latin typeface="微软雅黑" panose="020B0503020204020204" pitchFamily="34" charset="-122"/>
                <a:ea typeface="微软雅黑" panose="020B0503020204020204" pitchFamily="34" charset="-122"/>
              </a:rPr>
              <a:t>受欢迎度高</a:t>
            </a:r>
            <a:r>
              <a:rPr lang="zh-CN" altLang="en-US" sz="1800" dirty="0" smtClean="0">
                <a:latin typeface="微软雅黑" panose="020B0503020204020204" pitchFamily="34" charset="-122"/>
                <a:ea typeface="微软雅黑" panose="020B0503020204020204" pitchFamily="34" charset="-122"/>
              </a:rPr>
              <a:t>，而吸引较多居民。如延寿智慧创业坊、百顺摄影队等</a:t>
            </a:r>
            <a:r>
              <a:rPr lang="en-US" altLang="zh-CN" sz="1800" dirty="0" smtClean="0">
                <a:latin typeface="微软雅黑" panose="020B0503020204020204" pitchFamily="34" charset="-122"/>
                <a:ea typeface="微软雅黑" panose="020B0503020204020204" pitchFamily="34" charset="-122"/>
              </a:rPr>
              <a:t>2</a:t>
            </a:r>
            <a:r>
              <a:rPr lang="zh-CN" altLang="en-US" sz="1800" dirty="0" smtClean="0">
                <a:latin typeface="微软雅黑" panose="020B0503020204020204" pitchFamily="34" charset="-122"/>
                <a:ea typeface="微软雅黑" panose="020B0503020204020204" pitchFamily="34" charset="-122"/>
              </a:rPr>
              <a:t>个自组织。</a:t>
            </a:r>
            <a:endParaRPr lang="en-US" altLang="zh-CN" sz="1800" dirty="0" smtClean="0">
              <a:latin typeface="微软雅黑" panose="020B0503020204020204" pitchFamily="34" charset="-122"/>
              <a:ea typeface="微软雅黑" panose="020B0503020204020204" pitchFamily="34" charset="-122"/>
            </a:endParaRPr>
          </a:p>
          <a:p>
            <a:pPr>
              <a:lnSpc>
                <a:spcPct val="150000"/>
              </a:lnSpc>
            </a:pPr>
            <a:r>
              <a:rPr lang="en-US" altLang="zh-CN" sz="1800" dirty="0" smtClean="0">
                <a:latin typeface="微软雅黑" panose="020B0503020204020204" pitchFamily="34" charset="-122"/>
                <a:ea typeface="微软雅黑" panose="020B0503020204020204" pitchFamily="34" charset="-122"/>
              </a:rPr>
              <a:t>2. </a:t>
            </a:r>
            <a:r>
              <a:rPr lang="zh-CN" altLang="en-US" sz="1800" dirty="0" smtClean="0">
                <a:latin typeface="微软雅黑" panose="020B0503020204020204" pitchFamily="34" charset="-122"/>
                <a:ea typeface="微软雅黑" panose="020B0503020204020204" pitchFamily="34" charset="-122"/>
              </a:rPr>
              <a:t>群成员数量</a:t>
            </a:r>
            <a:r>
              <a:rPr lang="zh-CN" altLang="en-US" sz="1800" dirty="0" smtClean="0">
                <a:solidFill>
                  <a:srgbClr val="FF0000"/>
                </a:solidFill>
                <a:latin typeface="微软雅黑" panose="020B0503020204020204" pitchFamily="34" charset="-122"/>
                <a:ea typeface="微软雅黑" panose="020B0503020204020204" pitchFamily="34" charset="-122"/>
              </a:rPr>
              <a:t>缓步增加</a:t>
            </a:r>
            <a:r>
              <a:rPr lang="zh-CN" altLang="en-US" sz="1800" dirty="0" smtClean="0">
                <a:latin typeface="微软雅黑" panose="020B0503020204020204" pitchFamily="34" charset="-122"/>
                <a:ea typeface="微软雅黑" panose="020B0503020204020204" pitchFamily="34" charset="-122"/>
              </a:rPr>
              <a:t>：自组织发展过程较稳定，本月增加群成员幅度在</a:t>
            </a:r>
            <a:r>
              <a:rPr lang="en-US" altLang="zh-CN" sz="1800" dirty="0" smtClean="0">
                <a:latin typeface="微软雅黑" panose="020B0503020204020204" pitchFamily="34" charset="-122"/>
                <a:ea typeface="微软雅黑" panose="020B0503020204020204" pitchFamily="34" charset="-122"/>
              </a:rPr>
              <a:t>1-2</a:t>
            </a:r>
            <a:r>
              <a:rPr lang="zh-CN" altLang="en-US" sz="1800" dirty="0" smtClean="0">
                <a:latin typeface="微软雅黑" panose="020B0503020204020204" pitchFamily="34" charset="-122"/>
                <a:ea typeface="微软雅黑" panose="020B0503020204020204" pitchFamily="34" charset="-122"/>
              </a:rPr>
              <a:t>人。如延寿轻舞飞扬舞蹈队、澜馨巧娘等</a:t>
            </a:r>
            <a:r>
              <a:rPr lang="en-US" altLang="zh-CN" sz="1800" dirty="0" smtClean="0">
                <a:latin typeface="微软雅黑" panose="020B0503020204020204" pitchFamily="34" charset="-122"/>
                <a:ea typeface="微软雅黑" panose="020B0503020204020204" pitchFamily="34" charset="-122"/>
              </a:rPr>
              <a:t>6</a:t>
            </a:r>
            <a:r>
              <a:rPr lang="zh-CN" altLang="en-US" sz="1800" dirty="0" smtClean="0">
                <a:latin typeface="微软雅黑" panose="020B0503020204020204" pitchFamily="34" charset="-122"/>
                <a:ea typeface="微软雅黑" panose="020B0503020204020204" pitchFamily="34" charset="-122"/>
              </a:rPr>
              <a:t>个自组织。</a:t>
            </a:r>
            <a:endParaRPr lang="en-US" altLang="zh-CN" sz="1800" dirty="0" smtClean="0">
              <a:latin typeface="微软雅黑" panose="020B0503020204020204" pitchFamily="34" charset="-122"/>
              <a:ea typeface="微软雅黑" panose="020B0503020204020204" pitchFamily="34" charset="-122"/>
            </a:endParaRPr>
          </a:p>
          <a:p>
            <a:pPr>
              <a:lnSpc>
                <a:spcPct val="150000"/>
              </a:lnSpc>
            </a:pPr>
            <a:r>
              <a:rPr lang="en-US" altLang="zh-CN" dirty="0" smtClean="0">
                <a:latin typeface="微软雅黑" panose="020B0503020204020204" pitchFamily="34" charset="-122"/>
                <a:ea typeface="微软雅黑" panose="020B0503020204020204" pitchFamily="34" charset="-122"/>
              </a:rPr>
              <a:t>3. </a:t>
            </a:r>
            <a:r>
              <a:rPr lang="zh-CN" altLang="en-US" dirty="0" smtClean="0">
                <a:latin typeface="微软雅黑" panose="020B0503020204020204" pitchFamily="34" charset="-122"/>
                <a:ea typeface="微软雅黑" panose="020B0503020204020204" pitchFamily="34" charset="-122"/>
              </a:rPr>
              <a:t>群成员数量</a:t>
            </a:r>
            <a:r>
              <a:rPr lang="zh-CN" altLang="en-US" dirty="0" smtClean="0">
                <a:solidFill>
                  <a:srgbClr val="FF0000"/>
                </a:solidFill>
                <a:latin typeface="微软雅黑" panose="020B0503020204020204" pitchFamily="34" charset="-122"/>
                <a:ea typeface="微软雅黑" panose="020B0503020204020204" pitchFamily="34" charset="-122"/>
              </a:rPr>
              <a:t>没有变化</a:t>
            </a:r>
            <a:r>
              <a:rPr lang="zh-CN" altLang="en-US" dirty="0" smtClean="0">
                <a:latin typeface="微软雅黑" panose="020B0503020204020204" pitchFamily="34" charset="-122"/>
                <a:ea typeface="微软雅黑" panose="020B0503020204020204" pitchFamily="34" charset="-122"/>
              </a:rPr>
              <a:t>：如前西怡和女子舞蹈队、延寿单弦队及前西助老队等</a:t>
            </a:r>
            <a:r>
              <a:rPr lang="en-US" altLang="zh-CN" dirty="0" smtClean="0">
                <a:latin typeface="微软雅黑" panose="020B0503020204020204" pitchFamily="34" charset="-122"/>
                <a:ea typeface="微软雅黑" panose="020B0503020204020204" pitchFamily="34" charset="-122"/>
              </a:rPr>
              <a:t>3</a:t>
            </a:r>
            <a:r>
              <a:rPr lang="zh-CN" altLang="en-US" dirty="0" smtClean="0">
                <a:latin typeface="微软雅黑" panose="020B0503020204020204" pitchFamily="34" charset="-122"/>
                <a:ea typeface="微软雅黑" panose="020B0503020204020204" pitchFamily="34" charset="-122"/>
              </a:rPr>
              <a:t>个自组织。</a:t>
            </a:r>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en-US" altLang="zh-CN" sz="1800" dirty="0" smtClean="0">
                <a:latin typeface="微软雅黑" panose="020B0503020204020204" pitchFamily="34" charset="-122"/>
                <a:ea typeface="微软雅黑" panose="020B0503020204020204" pitchFamily="34" charset="-122"/>
              </a:rPr>
              <a:t>4. </a:t>
            </a:r>
            <a:r>
              <a:rPr lang="zh-CN" altLang="en-US" sz="1800" dirty="0" smtClean="0">
                <a:latin typeface="微软雅黑" panose="020B0503020204020204" pitchFamily="34" charset="-122"/>
                <a:ea typeface="微软雅黑" panose="020B0503020204020204" pitchFamily="34" charset="-122"/>
              </a:rPr>
              <a:t>暂</a:t>
            </a:r>
            <a:r>
              <a:rPr lang="zh-CN" altLang="en-US" sz="1800" dirty="0" smtClean="0">
                <a:solidFill>
                  <a:srgbClr val="FF0000"/>
                </a:solidFill>
                <a:latin typeface="微软雅黑" panose="020B0503020204020204" pitchFamily="34" charset="-122"/>
                <a:ea typeface="微软雅黑" panose="020B0503020204020204" pitchFamily="34" charset="-122"/>
              </a:rPr>
              <a:t>未发生群成员减少的情况</a:t>
            </a:r>
            <a:r>
              <a:rPr lang="zh-CN" altLang="en-US" sz="1800" dirty="0" smtClean="0">
                <a:latin typeface="微软雅黑" panose="020B0503020204020204" pitchFamily="34" charset="-122"/>
                <a:ea typeface="微软雅黑" panose="020B0503020204020204" pitchFamily="34" charset="-122"/>
              </a:rPr>
              <a:t>，即暂无群成员退群：目前</a:t>
            </a:r>
            <a:r>
              <a:rPr lang="en-US" altLang="zh-CN" dirty="0" smtClean="0">
                <a:latin typeface="微软雅黑" panose="020B0503020204020204" pitchFamily="34" charset="-122"/>
                <a:ea typeface="微软雅黑" panose="020B0503020204020204" pitchFamily="34" charset="-122"/>
              </a:rPr>
              <a:t>15</a:t>
            </a:r>
            <a:r>
              <a:rPr lang="zh-CN" altLang="en-US" dirty="0" smtClean="0">
                <a:latin typeface="微软雅黑" panose="020B0503020204020204" pitchFamily="34" charset="-122"/>
                <a:ea typeface="微软雅黑" panose="020B0503020204020204" pitchFamily="34" charset="-122"/>
              </a:rPr>
              <a:t>个自组织仍处于</a:t>
            </a:r>
            <a:r>
              <a:rPr lang="zh-CN" altLang="en-US" b="1" dirty="0" smtClean="0">
                <a:latin typeface="微软雅黑" panose="020B0503020204020204" pitchFamily="34" charset="-122"/>
                <a:ea typeface="微软雅黑" panose="020B0503020204020204" pitchFamily="34" charset="-122"/>
              </a:rPr>
              <a:t>发展初期</a:t>
            </a:r>
            <a:r>
              <a:rPr lang="zh-CN" altLang="en-US" dirty="0" smtClean="0">
                <a:latin typeface="微软雅黑" panose="020B0503020204020204" pitchFamily="34" charset="-122"/>
                <a:ea typeface="微软雅黑" panose="020B0503020204020204" pitchFamily="34" charset="-122"/>
              </a:rPr>
              <a:t>，未经历转型或团队变化阶段。</a:t>
            </a:r>
            <a:endParaRPr lang="en-US" altLang="zh-CN" dirty="0" smtClean="0">
              <a:latin typeface="微软雅黑" panose="020B0503020204020204" pitchFamily="34" charset="-122"/>
              <a:ea typeface="微软雅黑" panose="020B0503020204020204" pitchFamily="34" charset="-122"/>
            </a:endParaRPr>
          </a:p>
          <a:p>
            <a:pPr>
              <a:lnSpc>
                <a:spcPct val="150000"/>
              </a:lnSpc>
            </a:pPr>
            <a:r>
              <a:rPr lang="zh-CN" altLang="en-US" sz="1800" dirty="0" smtClean="0">
                <a:latin typeface="微软雅黑" panose="020B0503020204020204" pitchFamily="34" charset="-122"/>
                <a:ea typeface="微软雅黑" panose="020B0503020204020204" pitchFamily="34" charset="-122"/>
              </a:rPr>
              <a:t>（三）对当月</a:t>
            </a:r>
            <a:r>
              <a:rPr lang="zh-CN" altLang="en-US" sz="1800" b="1" dirty="0" smtClean="0">
                <a:solidFill>
                  <a:srgbClr val="FF0000"/>
                </a:solidFill>
                <a:latin typeface="微软雅黑" panose="020B0503020204020204" pitchFamily="34" charset="-122"/>
                <a:ea typeface="微软雅黑" panose="020B0503020204020204" pitchFamily="34" charset="-122"/>
              </a:rPr>
              <a:t>大事件</a:t>
            </a:r>
            <a:r>
              <a:rPr lang="zh-CN" altLang="en-US" sz="1800" dirty="0" smtClean="0">
                <a:latin typeface="微软雅黑" panose="020B0503020204020204" pitchFamily="34" charset="-122"/>
                <a:ea typeface="微软雅黑" panose="020B0503020204020204" pitchFamily="34" charset="-122"/>
              </a:rPr>
              <a:t>的</a:t>
            </a:r>
            <a:r>
              <a:rPr lang="zh-CN" altLang="en-US" sz="1800" b="1" dirty="0" smtClean="0">
                <a:solidFill>
                  <a:srgbClr val="FF0000"/>
                </a:solidFill>
                <a:latin typeface="微软雅黑" panose="020B0503020204020204" pitchFamily="34" charset="-122"/>
                <a:ea typeface="微软雅黑" panose="020B0503020204020204" pitchFamily="34" charset="-122"/>
              </a:rPr>
              <a:t>转发度</a:t>
            </a:r>
            <a:endParaRPr lang="en-US" altLang="zh-CN" sz="1800" b="1" dirty="0" smtClean="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800" dirty="0" smtClean="0">
                <a:latin typeface="微软雅黑" panose="020B0503020204020204" pitchFamily="34" charset="-122"/>
                <a:ea typeface="微软雅黑" panose="020B0503020204020204" pitchFamily="34" charset="-122"/>
              </a:rPr>
              <a:t>转发社造班信息的有</a:t>
            </a:r>
            <a:r>
              <a:rPr lang="en-US" altLang="zh-CN" sz="1800" dirty="0" smtClean="0">
                <a:latin typeface="微软雅黑" panose="020B0503020204020204" pitchFamily="34" charset="-122"/>
                <a:ea typeface="微软雅黑" panose="020B0503020204020204" pitchFamily="34" charset="-122"/>
              </a:rPr>
              <a:t>3</a:t>
            </a:r>
            <a:r>
              <a:rPr lang="zh-CN" altLang="en-US" sz="1800" dirty="0" smtClean="0">
                <a:latin typeface="微软雅黑" panose="020B0503020204020204" pitchFamily="34" charset="-122"/>
                <a:ea typeface="微软雅黑" panose="020B0503020204020204" pitchFamily="34" charset="-122"/>
              </a:rPr>
              <a:t>个自组织群：前西助老、三井导览、延寿单弦，然而只见转发照片及消息，未见群内成员进行讨论，或转化为自己的工作流程。</a:t>
            </a:r>
            <a:endParaRPr lang="en-US" altLang="zh-CN" sz="1800"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11702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76993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a:t>
            </a:r>
            <a:r>
              <a:rPr lang="zh-CN" altLang="en-US" sz="3200" dirty="0" smtClean="0">
                <a:latin typeface="微软雅黑" panose="020B0503020204020204" pitchFamily="34" charset="-122"/>
                <a:ea typeface="微软雅黑" panose="020B0503020204020204" pitchFamily="34" charset="-122"/>
              </a:rPr>
              <a:t>社区自组织线</a:t>
            </a:r>
            <a:r>
              <a:rPr lang="zh-CN" altLang="en-US" sz="3200" dirty="0">
                <a:latin typeface="微软雅黑" panose="020B0503020204020204" pitchFamily="34" charset="-122"/>
                <a:ea typeface="微软雅黑" panose="020B0503020204020204" pitchFamily="34" charset="-122"/>
              </a:rPr>
              <a:t>上</a:t>
            </a:r>
            <a:r>
              <a:rPr lang="zh-CN" altLang="en-US" sz="3200" dirty="0" smtClean="0">
                <a:latin typeface="微软雅黑" panose="020B0503020204020204" pitchFamily="34" charset="-122"/>
                <a:ea typeface="微软雅黑" panose="020B0503020204020204" pitchFamily="34" charset="-122"/>
              </a:rPr>
              <a:t>追踪截图展示</a:t>
            </a:r>
            <a:r>
              <a:rPr lang="en-US" altLang="zh-CN" sz="3200" dirty="0" smtClean="0">
                <a:latin typeface="微软雅黑" panose="020B0503020204020204" pitchFamily="34" charset="-122"/>
                <a:ea typeface="微软雅黑" panose="020B0503020204020204" pitchFamily="34" charset="-122"/>
              </a:rPr>
              <a:t>——</a:t>
            </a:r>
            <a:r>
              <a:rPr lang="zh-CN" altLang="en-US" sz="3200" dirty="0" smtClean="0">
                <a:latin typeface="微软雅黑" panose="020B0503020204020204" pitchFamily="34" charset="-122"/>
                <a:ea typeface="微软雅黑" panose="020B0503020204020204" pitchFamily="34" charset="-122"/>
              </a:rPr>
              <a:t>自组织微群内容截图</a:t>
            </a:r>
            <a:endParaRPr lang="zh-CN" altLang="en-US" sz="320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427597" y="6229761"/>
            <a:ext cx="5479821" cy="400110"/>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前西助老队转发大安澜馨布工坊的信息</a:t>
            </a:r>
            <a:endParaRPr lang="zh-CN" altLang="en-US" sz="20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b="8678"/>
          <a:stretch/>
        </p:blipFill>
        <p:spPr>
          <a:xfrm>
            <a:off x="4795697" y="769938"/>
            <a:ext cx="3315492" cy="5374305"/>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b="9013"/>
          <a:stretch/>
        </p:blipFill>
        <p:spPr>
          <a:xfrm>
            <a:off x="480255" y="769938"/>
            <a:ext cx="3315492" cy="5354569"/>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b="8867"/>
          <a:stretch/>
        </p:blipFill>
        <p:spPr>
          <a:xfrm>
            <a:off x="8308571" y="769938"/>
            <a:ext cx="3302033" cy="5341413"/>
          </a:xfrm>
          <a:prstGeom prst="rect">
            <a:avLst/>
          </a:prstGeom>
        </p:spPr>
      </p:pic>
      <p:sp>
        <p:nvSpPr>
          <p:cNvPr id="10" name="文本框 9"/>
          <p:cNvSpPr txBox="1"/>
          <p:nvPr/>
        </p:nvSpPr>
        <p:spPr>
          <a:xfrm>
            <a:off x="5371278" y="6229761"/>
            <a:ext cx="5479821" cy="400110"/>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延寿智慧创业坊线上教学截图</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2603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76993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a:t>
            </a:r>
            <a:r>
              <a:rPr lang="zh-CN" altLang="en-US" sz="3200" dirty="0" smtClean="0">
                <a:latin typeface="微软雅黑" panose="020B0503020204020204" pitchFamily="34" charset="-122"/>
                <a:ea typeface="微软雅黑" panose="020B0503020204020204" pitchFamily="34" charset="-122"/>
              </a:rPr>
              <a:t>社区自组织线</a:t>
            </a:r>
            <a:r>
              <a:rPr lang="zh-CN" altLang="en-US" sz="3200" dirty="0">
                <a:latin typeface="微软雅黑" panose="020B0503020204020204" pitchFamily="34" charset="-122"/>
                <a:ea typeface="微软雅黑" panose="020B0503020204020204" pitchFamily="34" charset="-122"/>
              </a:rPr>
              <a:t>上</a:t>
            </a:r>
            <a:r>
              <a:rPr lang="zh-CN" altLang="en-US" sz="3200" dirty="0" smtClean="0">
                <a:latin typeface="微软雅黑" panose="020B0503020204020204" pitchFamily="34" charset="-122"/>
                <a:ea typeface="微软雅黑" panose="020B0503020204020204" pitchFamily="34" charset="-122"/>
              </a:rPr>
              <a:t>追踪截图展示</a:t>
            </a:r>
            <a:r>
              <a:rPr lang="en-US" altLang="zh-CN" sz="3200" dirty="0" smtClean="0">
                <a:latin typeface="微软雅黑" panose="020B0503020204020204" pitchFamily="34" charset="-122"/>
                <a:ea typeface="微软雅黑" panose="020B0503020204020204" pitchFamily="34" charset="-122"/>
              </a:rPr>
              <a:t>——</a:t>
            </a:r>
            <a:r>
              <a:rPr lang="zh-CN" altLang="en-US" sz="3200" dirty="0" smtClean="0">
                <a:latin typeface="微软雅黑" panose="020B0503020204020204" pitchFamily="34" charset="-122"/>
                <a:ea typeface="微软雅黑" panose="020B0503020204020204" pitchFamily="34" charset="-122"/>
              </a:rPr>
              <a:t>自组织自我管理截图</a:t>
            </a:r>
            <a:endParaRPr lang="zh-CN" altLang="en-US" sz="3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9175"/>
          <a:stretch/>
        </p:blipFill>
        <p:spPr>
          <a:xfrm>
            <a:off x="4328623" y="779543"/>
            <a:ext cx="3324370" cy="5359334"/>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575" b="8763"/>
          <a:stretch/>
        </p:blipFill>
        <p:spPr>
          <a:xfrm>
            <a:off x="624783" y="779543"/>
            <a:ext cx="3321692" cy="534536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9187"/>
          <a:stretch/>
        </p:blipFill>
        <p:spPr>
          <a:xfrm>
            <a:off x="8035141" y="772888"/>
            <a:ext cx="3320247" cy="5352018"/>
          </a:xfrm>
          <a:prstGeom prst="rect">
            <a:avLst/>
          </a:prstGeom>
        </p:spPr>
      </p:pic>
      <p:sp>
        <p:nvSpPr>
          <p:cNvPr id="7" name="文本框 6"/>
          <p:cNvSpPr txBox="1"/>
          <p:nvPr/>
        </p:nvSpPr>
        <p:spPr>
          <a:xfrm>
            <a:off x="1019655" y="6256075"/>
            <a:ext cx="10038664" cy="461665"/>
          </a:xfrm>
          <a:prstGeom prst="rect">
            <a:avLst/>
          </a:prstGeom>
          <a:noFill/>
        </p:spPr>
        <p:txBody>
          <a:bodyPr wrap="square" rtlCol="0">
            <a:spAutoFit/>
          </a:bodyPr>
          <a:lstStyle/>
          <a:p>
            <a:pPr algn="ctr"/>
            <a:r>
              <a:rPr lang="zh-CN" altLang="en-US" sz="2400" dirty="0" smtClean="0">
                <a:latin typeface="微软雅黑" panose="020B0503020204020204" pitchFamily="34" charset="-122"/>
                <a:ea typeface="微软雅黑" panose="020B0503020204020204" pitchFamily="34" charset="-122"/>
              </a:rPr>
              <a:t>延寿智慧创业坊群主即自组织负责人在微信群中进行管理的聊天截图</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76993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a:t>
            </a:r>
            <a:r>
              <a:rPr lang="zh-CN" altLang="en-US" sz="3200" dirty="0" smtClean="0">
                <a:latin typeface="微软雅黑" panose="020B0503020204020204" pitchFamily="34" charset="-122"/>
                <a:ea typeface="微软雅黑" panose="020B0503020204020204" pitchFamily="34" charset="-122"/>
              </a:rPr>
              <a:t>社区自组织线</a:t>
            </a:r>
            <a:r>
              <a:rPr lang="zh-CN" altLang="en-US" sz="3200" dirty="0">
                <a:latin typeface="微软雅黑" panose="020B0503020204020204" pitchFamily="34" charset="-122"/>
                <a:ea typeface="微软雅黑" panose="020B0503020204020204" pitchFamily="34" charset="-122"/>
              </a:rPr>
              <a:t>上</a:t>
            </a:r>
            <a:r>
              <a:rPr lang="zh-CN" altLang="en-US" sz="3200" dirty="0" smtClean="0">
                <a:latin typeface="微软雅黑" panose="020B0503020204020204" pitchFamily="34" charset="-122"/>
                <a:ea typeface="微软雅黑" panose="020B0503020204020204" pitchFamily="34" charset="-122"/>
              </a:rPr>
              <a:t>追踪截图展示</a:t>
            </a:r>
            <a:r>
              <a:rPr lang="en-US" altLang="zh-CN" sz="3200" dirty="0" smtClean="0">
                <a:latin typeface="微软雅黑" panose="020B0503020204020204" pitchFamily="34" charset="-122"/>
                <a:ea typeface="微软雅黑" panose="020B0503020204020204" pitchFamily="34" charset="-122"/>
              </a:rPr>
              <a:t>——</a:t>
            </a:r>
            <a:r>
              <a:rPr lang="zh-CN" altLang="en-US" sz="3200" dirty="0" smtClean="0">
                <a:latin typeface="微软雅黑" panose="020B0503020204020204" pitchFamily="34" charset="-122"/>
                <a:ea typeface="微软雅黑" panose="020B0503020204020204" pitchFamily="34" charset="-122"/>
              </a:rPr>
              <a:t>清华团队线上引导截图</a:t>
            </a:r>
            <a:endParaRPr lang="zh-CN" altLang="en-US" sz="32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8779"/>
          <a:stretch/>
        </p:blipFill>
        <p:spPr>
          <a:xfrm>
            <a:off x="6907370" y="776517"/>
            <a:ext cx="3282599" cy="531509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8666"/>
          <a:stretch/>
        </p:blipFill>
        <p:spPr>
          <a:xfrm>
            <a:off x="1736733" y="769939"/>
            <a:ext cx="3282599" cy="5321676"/>
          </a:xfrm>
          <a:prstGeom prst="rect">
            <a:avLst/>
          </a:prstGeom>
        </p:spPr>
      </p:pic>
      <p:sp>
        <p:nvSpPr>
          <p:cNvPr id="11" name="文本框 10"/>
          <p:cNvSpPr txBox="1"/>
          <p:nvPr/>
        </p:nvSpPr>
        <p:spPr>
          <a:xfrm>
            <a:off x="256558" y="6275810"/>
            <a:ext cx="5946889" cy="400110"/>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鼓励前西助老队及时转发大栅栏能人汇的消息</a:t>
            </a:r>
            <a:endParaRPr lang="zh-CN" altLang="en-US" sz="2000"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5575224" y="6275810"/>
            <a:ext cx="5946889" cy="400110"/>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引导三井导览队修改群名称</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735405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76993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a:t>
            </a:r>
            <a:r>
              <a:rPr lang="zh-CN" altLang="en-US" sz="3200" dirty="0" smtClean="0">
                <a:latin typeface="微软雅黑" panose="020B0503020204020204" pitchFamily="34" charset="-122"/>
                <a:ea typeface="微软雅黑" panose="020B0503020204020204" pitchFamily="34" charset="-122"/>
              </a:rPr>
              <a:t>社区自组织线</a:t>
            </a:r>
            <a:r>
              <a:rPr lang="zh-CN" altLang="en-US" sz="3200" dirty="0">
                <a:latin typeface="微软雅黑" panose="020B0503020204020204" pitchFamily="34" charset="-122"/>
                <a:ea typeface="微软雅黑" panose="020B0503020204020204" pitchFamily="34" charset="-122"/>
              </a:rPr>
              <a:t>上</a:t>
            </a:r>
            <a:r>
              <a:rPr lang="zh-CN" altLang="en-US" sz="3200" dirty="0" smtClean="0">
                <a:latin typeface="微软雅黑" panose="020B0503020204020204" pitchFamily="34" charset="-122"/>
                <a:ea typeface="微软雅黑" panose="020B0503020204020204" pitchFamily="34" charset="-122"/>
              </a:rPr>
              <a:t>追踪截图展示</a:t>
            </a:r>
            <a:r>
              <a:rPr lang="en-US" altLang="zh-CN" sz="3200" dirty="0" smtClean="0">
                <a:latin typeface="微软雅黑" panose="020B0503020204020204" pitchFamily="34" charset="-122"/>
                <a:ea typeface="微软雅黑" panose="020B0503020204020204" pitchFamily="34" charset="-122"/>
              </a:rPr>
              <a:t>——</a:t>
            </a:r>
            <a:r>
              <a:rPr lang="zh-CN" altLang="en-US" sz="3200" dirty="0" smtClean="0">
                <a:latin typeface="微软雅黑" panose="020B0503020204020204" pitchFamily="34" charset="-122"/>
                <a:ea typeface="微软雅黑" panose="020B0503020204020204" pitchFamily="34" charset="-122"/>
              </a:rPr>
              <a:t>清华团队线上引导截图</a:t>
            </a:r>
            <a:endParaRPr lang="zh-CN" altLang="en-US" sz="32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1857499" y="6282388"/>
            <a:ext cx="8433531" cy="400110"/>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线上工作伙伴石楠对大安澜馨布工坊的线上引导截图</a:t>
            </a:r>
            <a:endParaRPr lang="zh-CN" altLang="en-US" sz="2000"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391" y="769935"/>
            <a:ext cx="2990716" cy="5308521"/>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8" y="769935"/>
            <a:ext cx="2990716" cy="5308521"/>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549" y="769935"/>
            <a:ext cx="2990716" cy="5308521"/>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8470" y="769935"/>
            <a:ext cx="2990716" cy="5308521"/>
          </a:xfrm>
          <a:prstGeom prst="rect">
            <a:avLst/>
          </a:prstGeom>
        </p:spPr>
      </p:pic>
    </p:spTree>
    <p:extLst>
      <p:ext uri="{BB962C8B-B14F-4D97-AF65-F5344CB8AC3E}">
        <p14:creationId xmlns:p14="http://schemas.microsoft.com/office/powerpoint/2010/main" val="4107728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76993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a:t>
            </a:r>
            <a:r>
              <a:rPr lang="zh-CN" altLang="en-US" sz="3200" dirty="0" smtClean="0">
                <a:latin typeface="微软雅黑" panose="020B0503020204020204" pitchFamily="34" charset="-122"/>
                <a:ea typeface="微软雅黑" panose="020B0503020204020204" pitchFamily="34" charset="-122"/>
              </a:rPr>
              <a:t>社区自组织线</a:t>
            </a:r>
            <a:r>
              <a:rPr lang="zh-CN" altLang="en-US" sz="3200" dirty="0">
                <a:latin typeface="微软雅黑" panose="020B0503020204020204" pitchFamily="34" charset="-122"/>
                <a:ea typeface="微软雅黑" panose="020B0503020204020204" pitchFamily="34" charset="-122"/>
              </a:rPr>
              <a:t>上</a:t>
            </a:r>
            <a:r>
              <a:rPr lang="zh-CN" altLang="en-US" sz="3200" dirty="0" smtClean="0">
                <a:latin typeface="微软雅黑" panose="020B0503020204020204" pitchFamily="34" charset="-122"/>
                <a:ea typeface="微软雅黑" panose="020B0503020204020204" pitchFamily="34" charset="-122"/>
              </a:rPr>
              <a:t>追踪截图展示</a:t>
            </a:r>
            <a:r>
              <a:rPr lang="en-US" altLang="zh-CN" sz="3200" dirty="0" smtClean="0">
                <a:latin typeface="微软雅黑" panose="020B0503020204020204" pitchFamily="34" charset="-122"/>
                <a:ea typeface="微软雅黑" panose="020B0503020204020204" pitchFamily="34" charset="-122"/>
              </a:rPr>
              <a:t>——</a:t>
            </a:r>
            <a:r>
              <a:rPr lang="zh-CN" altLang="en-US" sz="3200" dirty="0" smtClean="0">
                <a:latin typeface="微软雅黑" panose="020B0503020204020204" pitchFamily="34" charset="-122"/>
                <a:ea typeface="微软雅黑" panose="020B0503020204020204" pitchFamily="34" charset="-122"/>
              </a:rPr>
              <a:t>线上辅导成效截图</a:t>
            </a:r>
            <a:endParaRPr lang="zh-CN" altLang="en-US" sz="32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3243160" y="6367908"/>
            <a:ext cx="5946889" cy="400110"/>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三井导览队的线上追踪初见成效</a:t>
            </a:r>
            <a:endParaRPr lang="zh-CN" altLang="en-US" sz="20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b="8694"/>
          <a:stretch/>
        </p:blipFill>
        <p:spPr>
          <a:xfrm>
            <a:off x="8385888" y="769938"/>
            <a:ext cx="3356644" cy="5440088"/>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8804"/>
          <a:stretch/>
        </p:blipFill>
        <p:spPr>
          <a:xfrm>
            <a:off x="570671" y="769938"/>
            <a:ext cx="3356644" cy="5433509"/>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b="8694"/>
          <a:stretch/>
        </p:blipFill>
        <p:spPr>
          <a:xfrm>
            <a:off x="4478280" y="769939"/>
            <a:ext cx="3356643" cy="5440087"/>
          </a:xfrm>
          <a:prstGeom prst="rect">
            <a:avLst/>
          </a:prstGeom>
        </p:spPr>
      </p:pic>
    </p:spTree>
    <p:extLst>
      <p:ext uri="{BB962C8B-B14F-4D97-AF65-F5344CB8AC3E}">
        <p14:creationId xmlns:p14="http://schemas.microsoft.com/office/powerpoint/2010/main" val="1812198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76993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a:t>
            </a:r>
            <a:r>
              <a:rPr lang="zh-CN" altLang="en-US" sz="3200" dirty="0" smtClean="0">
                <a:latin typeface="微软雅黑" panose="020B0503020204020204" pitchFamily="34" charset="-122"/>
                <a:ea typeface="微软雅黑" panose="020B0503020204020204" pitchFamily="34" charset="-122"/>
              </a:rPr>
              <a:t>社区自组织线</a:t>
            </a:r>
            <a:r>
              <a:rPr lang="zh-CN" altLang="en-US" sz="3200" dirty="0">
                <a:latin typeface="微软雅黑" panose="020B0503020204020204" pitchFamily="34" charset="-122"/>
                <a:ea typeface="微软雅黑" panose="020B0503020204020204" pitchFamily="34" charset="-122"/>
              </a:rPr>
              <a:t>上</a:t>
            </a:r>
            <a:r>
              <a:rPr lang="zh-CN" altLang="en-US" sz="3200" dirty="0" smtClean="0">
                <a:latin typeface="微软雅黑" panose="020B0503020204020204" pitchFamily="34" charset="-122"/>
                <a:ea typeface="微软雅黑" panose="020B0503020204020204" pitchFamily="34" charset="-122"/>
              </a:rPr>
              <a:t>追踪截图展示</a:t>
            </a:r>
            <a:r>
              <a:rPr lang="en-US" altLang="zh-CN" sz="3200" dirty="0" smtClean="0">
                <a:latin typeface="微软雅黑" panose="020B0503020204020204" pitchFamily="34" charset="-122"/>
                <a:ea typeface="微软雅黑" panose="020B0503020204020204" pitchFamily="34" charset="-122"/>
              </a:rPr>
              <a:t>——</a:t>
            </a:r>
            <a:r>
              <a:rPr lang="zh-CN" altLang="en-US" sz="3200" dirty="0" smtClean="0">
                <a:latin typeface="微软雅黑" panose="020B0503020204020204" pitchFamily="34" charset="-122"/>
                <a:ea typeface="微软雅黑" panose="020B0503020204020204" pitchFamily="34" charset="-122"/>
              </a:rPr>
              <a:t>线上辅导成效截图</a:t>
            </a:r>
            <a:endParaRPr lang="zh-CN" altLang="en-US" sz="32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1703283" y="6361329"/>
            <a:ext cx="8657197" cy="400110"/>
          </a:xfrm>
          <a:prstGeom prst="rect">
            <a:avLst/>
          </a:prstGeom>
          <a:noFill/>
        </p:spPr>
        <p:txBody>
          <a:bodyPr wrap="square" rtlCol="0">
            <a:spAutoFit/>
          </a:bodyPr>
          <a:lstStyle/>
          <a:p>
            <a:pPr algn="ctr"/>
            <a:r>
              <a:rPr lang="zh-CN" altLang="en-US" sz="2000" dirty="0" smtClean="0">
                <a:latin typeface="微软雅黑" panose="020B0503020204020204" pitchFamily="34" charset="-122"/>
                <a:ea typeface="微软雅黑" panose="020B0503020204020204" pitchFamily="34" charset="-122"/>
              </a:rPr>
              <a:t>三井导览队的线上追踪发布后其他自组织在管理微群中的互动截图</a:t>
            </a:r>
            <a:endParaRPr lang="zh-CN" altLang="en-US" sz="20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b="8730"/>
          <a:stretch/>
        </p:blipFill>
        <p:spPr>
          <a:xfrm>
            <a:off x="4340704" y="769938"/>
            <a:ext cx="3382357" cy="5479558"/>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b="9278"/>
          <a:stretch/>
        </p:blipFill>
        <p:spPr>
          <a:xfrm>
            <a:off x="7973071" y="776516"/>
            <a:ext cx="3382357" cy="5446666"/>
          </a:xfrm>
          <a:prstGeom prst="rect">
            <a:avLst/>
          </a:prstGeom>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b="8515"/>
          <a:stretch/>
        </p:blipFill>
        <p:spPr>
          <a:xfrm>
            <a:off x="743390" y="776516"/>
            <a:ext cx="3347304" cy="5435528"/>
          </a:xfrm>
          <a:prstGeom prst="rect">
            <a:avLst/>
          </a:prstGeom>
        </p:spPr>
      </p:pic>
    </p:spTree>
    <p:extLst>
      <p:ext uri="{BB962C8B-B14F-4D97-AF65-F5344CB8AC3E}">
        <p14:creationId xmlns:p14="http://schemas.microsoft.com/office/powerpoint/2010/main" val="37261141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2894013"/>
            <a:ext cx="12192000" cy="1063625"/>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CN" altLang="en-US" sz="3200" dirty="0">
                <a:latin typeface="微软雅黑" panose="020B0503020204020204" pitchFamily="34" charset="-122"/>
                <a:ea typeface="微软雅黑" panose="020B0503020204020204" pitchFamily="34" charset="-122"/>
              </a:rPr>
              <a:t>身边的故事</a:t>
            </a:r>
            <a:endParaRPr lang="en-US" altLang="zh-CN" sz="32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76993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a:t>
            </a:r>
            <a:r>
              <a:rPr lang="zh-CN" altLang="en-US" sz="3200" dirty="0" smtClean="0">
                <a:latin typeface="微软雅黑" panose="020B0503020204020204" pitchFamily="34" charset="-122"/>
                <a:ea typeface="微软雅黑" panose="020B0503020204020204" pitchFamily="34" charset="-122"/>
              </a:rPr>
              <a:t>大栅栏社造团队辅导社区自组织线上追踪说明</a:t>
            </a:r>
            <a:endParaRPr lang="zh-CN" altLang="en-US" sz="3200" dirty="0">
              <a:latin typeface="微软雅黑" panose="020B0503020204020204" pitchFamily="34" charset="-122"/>
              <a:ea typeface="微软雅黑" panose="020B0503020204020204" pitchFamily="34" charset="-122"/>
            </a:endParaRPr>
          </a:p>
        </p:txBody>
      </p:sp>
      <p:sp>
        <p:nvSpPr>
          <p:cNvPr id="2" name="矩形 1"/>
          <p:cNvSpPr/>
          <p:nvPr/>
        </p:nvSpPr>
        <p:spPr>
          <a:xfrm>
            <a:off x="427038" y="971550"/>
            <a:ext cx="11337925" cy="5632450"/>
          </a:xfrm>
          <a:prstGeom prst="rect">
            <a:avLst/>
          </a:prstGeom>
        </p:spPr>
        <p:txBody>
          <a:bodyPr>
            <a:spAutoFit/>
          </a:bodyPr>
          <a:lstStyle/>
          <a:p>
            <a:pPr algn="just" eaLnBrk="1" fontAlgn="auto" hangingPunct="1">
              <a:lnSpc>
                <a:spcPct val="150000"/>
              </a:lnSpc>
              <a:spcBef>
                <a:spcPts val="0"/>
              </a:spcBef>
              <a:spcAft>
                <a:spcPts val="0"/>
              </a:spcAft>
              <a:defRPr/>
            </a:pPr>
            <a:r>
              <a:rPr lang="zh-CN" altLang="zh-CN" sz="2400" b="1" kern="100" dirty="0">
                <a:latin typeface="微软雅黑" panose="020B0503020204020204" pitchFamily="34" charset="-122"/>
                <a:ea typeface="微软雅黑" panose="020B0503020204020204" pitchFamily="34" charset="-122"/>
                <a:cs typeface="Times New Roman" panose="02020603050405020304" pitchFamily="18" charset="0"/>
              </a:rPr>
              <a:t>一、区分是否是项目书计划内的项目</a:t>
            </a: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indent="355600" algn="just" eaLnBrk="1" fontAlgn="auto" hangingPunct="1">
              <a:lnSpc>
                <a:spcPct val="150000"/>
              </a:lnSpc>
              <a:spcBef>
                <a:spcPts val="0"/>
              </a:spcBef>
              <a:spcAft>
                <a:spcPts val="0"/>
              </a:spcAft>
              <a:defRPr/>
            </a:pP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项目负责人需要具有区分项目书计划内外的能力，凡是大栅栏街道社区营造项目书中出现的活动，则为计划内，否则为计划外。</a:t>
            </a: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eaLnBrk="1" fontAlgn="auto" hangingPunct="1">
              <a:lnSpc>
                <a:spcPct val="150000"/>
              </a:lnSpc>
              <a:spcBef>
                <a:spcPts val="0"/>
              </a:spcBef>
              <a:spcAft>
                <a:spcPts val="0"/>
              </a:spcAft>
              <a:defRPr/>
            </a:pPr>
            <a:r>
              <a:rPr lang="zh-CN" altLang="en-US" sz="2400" b="1" kern="100" dirty="0">
                <a:latin typeface="微软雅黑" panose="020B0503020204020204" pitchFamily="34" charset="-122"/>
                <a:ea typeface="微软雅黑" panose="020B0503020204020204" pitchFamily="34" charset="-122"/>
                <a:cs typeface="Times New Roman" panose="02020603050405020304" pitchFamily="18" charset="0"/>
              </a:rPr>
              <a:t>二</a:t>
            </a:r>
            <a:r>
              <a:rPr lang="zh-CN" altLang="zh-CN" sz="24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b="1" kern="100" dirty="0">
                <a:latin typeface="微软雅黑" panose="020B0503020204020204" pitchFamily="34" charset="-122"/>
                <a:ea typeface="微软雅黑" panose="020B0503020204020204" pitchFamily="34" charset="-122"/>
                <a:cs typeface="Times New Roman" panose="02020603050405020304" pitchFamily="18" charset="0"/>
              </a:rPr>
              <a:t>上传照片及资料</a:t>
            </a: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indent="355600" algn="just" eaLnBrk="1" fontAlgn="auto" hangingPunct="1">
              <a:lnSpc>
                <a:spcPct val="150000"/>
              </a:lnSpc>
              <a:spcBef>
                <a:spcPts val="0"/>
              </a:spcBef>
              <a:spcAft>
                <a:spcPts val="0"/>
              </a:spcAft>
              <a:defRPr/>
            </a:pP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每次活动挑选五张以内质量效果最好、最能反映活动情况、队员人数的照片发至自组织群内。</a:t>
            </a: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indent="355600" algn="just" eaLnBrk="1" fontAlgn="auto" hangingPunct="1">
              <a:lnSpc>
                <a:spcPct val="150000"/>
              </a:lnSpc>
              <a:spcBef>
                <a:spcPts val="0"/>
              </a:spcBef>
              <a:spcAft>
                <a:spcPts val="0"/>
              </a:spcAft>
              <a:defRPr/>
            </a:pP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同时配上当天活动的简要记录，包括信息点为：时间、地点、参会人员情况、参会人数、活动内容、队员反馈等。</a:t>
            </a: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eaLnBrk="1" fontAlgn="auto" hangingPunct="1">
              <a:lnSpc>
                <a:spcPct val="150000"/>
              </a:lnSpc>
              <a:spcBef>
                <a:spcPts val="0"/>
              </a:spcBef>
              <a:spcAft>
                <a:spcPts val="0"/>
              </a:spcAft>
              <a:defRPr/>
            </a:pPr>
            <a:r>
              <a:rPr lang="zh-CN" altLang="en-US" sz="2400" b="1" kern="100" dirty="0">
                <a:latin typeface="微软雅黑" panose="020B0503020204020204" pitchFamily="34" charset="-122"/>
                <a:ea typeface="微软雅黑" panose="020B0503020204020204" pitchFamily="34" charset="-122"/>
                <a:cs typeface="Times New Roman" panose="02020603050405020304" pitchFamily="18" charset="0"/>
              </a:rPr>
              <a:t>三</a:t>
            </a:r>
            <a:r>
              <a:rPr lang="zh-CN" altLang="zh-CN" sz="24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b="1" kern="100" dirty="0">
                <a:latin typeface="微软雅黑" panose="020B0503020204020204" pitchFamily="34" charset="-122"/>
                <a:ea typeface="微软雅黑" panose="020B0503020204020204" pitchFamily="34" charset="-122"/>
                <a:cs typeface="Times New Roman" panose="02020603050405020304" pitchFamily="18" charset="0"/>
              </a:rPr>
              <a:t>上传项目档案手册中的活动签到表和活动记录表</a:t>
            </a: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indent="355600" algn="just" eaLnBrk="1" fontAlgn="auto" hangingPunct="1">
              <a:lnSpc>
                <a:spcPct val="150000"/>
              </a:lnSpc>
              <a:spcBef>
                <a:spcPts val="0"/>
              </a:spcBef>
              <a:spcAft>
                <a:spcPts val="0"/>
              </a:spcAft>
              <a:defRPr/>
            </a:pPr>
            <a:r>
              <a:rPr lang="zh-CN" altLang="zh-CN" sz="2400" kern="100" dirty="0">
                <a:latin typeface="微软雅黑" panose="020B0503020204020204" pitchFamily="34" charset="-122"/>
                <a:ea typeface="微软雅黑" panose="020B0503020204020204" pitchFamily="34" charset="-122"/>
                <a:cs typeface="Times New Roman" panose="02020603050405020304" pitchFamily="18" charset="0"/>
              </a:rPr>
              <a:t>将此次活动的签到表和记录表均写完后，拍照上传至自组织群内。</a:t>
            </a:r>
            <a:endParaRPr lang="zh-CN"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641959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1065213"/>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线上</a:t>
            </a:r>
            <a:r>
              <a:rPr lang="zh-CN" altLang="en-US" sz="3200" dirty="0" smtClean="0">
                <a:latin typeface="微软雅黑" panose="020B0503020204020204" pitchFamily="34" charset="-122"/>
                <a:ea typeface="微软雅黑" panose="020B0503020204020204" pitchFamily="34" charset="-122"/>
              </a:rPr>
              <a:t>追踪案例</a:t>
            </a:r>
            <a:r>
              <a:rPr lang="en-US" altLang="zh-CN" sz="3200" dirty="0" smtClean="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大安澜馨布工坊</a:t>
            </a:r>
          </a:p>
        </p:txBody>
      </p:sp>
      <p:pic>
        <p:nvPicPr>
          <p:cNvPr id="14339"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 y="1065213"/>
            <a:ext cx="5970588" cy="371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 y="4295775"/>
            <a:ext cx="56197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6963" y="1065213"/>
            <a:ext cx="5703887"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接连接符 8"/>
          <p:cNvCxnSpPr/>
          <p:nvPr/>
        </p:nvCxnSpPr>
        <p:spPr>
          <a:xfrm>
            <a:off x="9105900" y="4640263"/>
            <a:ext cx="12700" cy="16986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7446963" y="5430838"/>
            <a:ext cx="1658937" cy="1428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4344" name="文本框 12"/>
          <p:cNvSpPr txBox="1">
            <a:spLocks noChangeArrowheads="1"/>
          </p:cNvSpPr>
          <p:nvPr/>
        </p:nvSpPr>
        <p:spPr bwMode="auto">
          <a:xfrm>
            <a:off x="7096125" y="4835525"/>
            <a:ext cx="2192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zh-CN" altLang="en-US" sz="2000">
                <a:latin typeface="微软雅黑" panose="020B0503020204020204" pitchFamily="34" charset="-122"/>
                <a:ea typeface="微软雅黑" panose="020B0503020204020204" pitchFamily="34" charset="-122"/>
              </a:rPr>
              <a:t>照片配文字说明</a:t>
            </a:r>
          </a:p>
        </p:txBody>
      </p:sp>
      <p:sp>
        <p:nvSpPr>
          <p:cNvPr id="14345" name="文本框 13"/>
          <p:cNvSpPr txBox="1">
            <a:spLocks noChangeArrowheads="1"/>
          </p:cNvSpPr>
          <p:nvPr/>
        </p:nvSpPr>
        <p:spPr bwMode="auto">
          <a:xfrm>
            <a:off x="7312025" y="5691188"/>
            <a:ext cx="1760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zh-CN" altLang="en-US" sz="2000">
                <a:latin typeface="微软雅黑" panose="020B0503020204020204" pitchFamily="34" charset="-122"/>
                <a:ea typeface="微软雅黑" panose="020B0503020204020204" pitchFamily="34" charset="-122"/>
              </a:rPr>
              <a:t>团队活动感受</a:t>
            </a:r>
          </a:p>
        </p:txBody>
      </p:sp>
      <p:sp>
        <p:nvSpPr>
          <p:cNvPr id="14346" name="文本框 14"/>
          <p:cNvSpPr txBox="1">
            <a:spLocks noChangeArrowheads="1"/>
          </p:cNvSpPr>
          <p:nvPr/>
        </p:nvSpPr>
        <p:spPr bwMode="auto">
          <a:xfrm>
            <a:off x="9188450" y="4986338"/>
            <a:ext cx="1758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zh-CN" altLang="en-US" sz="2000">
                <a:latin typeface="微软雅黑" panose="020B0503020204020204" pitchFamily="34" charset="-122"/>
                <a:ea typeface="微软雅黑" panose="020B0503020204020204" pitchFamily="34" charset="-122"/>
              </a:rPr>
              <a:t>微创投活动记录及签到表</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1065213"/>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线上</a:t>
            </a:r>
            <a:r>
              <a:rPr lang="zh-CN" altLang="en-US" sz="3200" dirty="0" smtClean="0">
                <a:latin typeface="微软雅黑" panose="020B0503020204020204" pitchFamily="34" charset="-122"/>
                <a:ea typeface="微软雅黑" panose="020B0503020204020204" pitchFamily="34" charset="-122"/>
              </a:rPr>
              <a:t>追踪案例</a:t>
            </a:r>
            <a:r>
              <a:rPr lang="en-US" altLang="zh-CN" sz="3200" dirty="0" smtClean="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三井导览队</a:t>
            </a:r>
          </a:p>
        </p:txBody>
      </p:sp>
      <p:sp>
        <p:nvSpPr>
          <p:cNvPr id="15363" name="文本框 12"/>
          <p:cNvSpPr txBox="1">
            <a:spLocks noChangeArrowheads="1"/>
          </p:cNvSpPr>
          <p:nvPr/>
        </p:nvSpPr>
        <p:spPr bwMode="auto">
          <a:xfrm>
            <a:off x="4167188" y="6262688"/>
            <a:ext cx="219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zh-CN" altLang="en-US" sz="2000">
                <a:latin typeface="微软雅黑" panose="020B0503020204020204" pitchFamily="34" charset="-122"/>
                <a:ea typeface="微软雅黑" panose="020B0503020204020204" pitchFamily="34" charset="-122"/>
              </a:rPr>
              <a:t>照片配文字说明</a:t>
            </a:r>
          </a:p>
        </p:txBody>
      </p:sp>
      <p:sp>
        <p:nvSpPr>
          <p:cNvPr id="15364" name="文本框 14"/>
          <p:cNvSpPr txBox="1">
            <a:spLocks noChangeArrowheads="1"/>
          </p:cNvSpPr>
          <p:nvPr/>
        </p:nvSpPr>
        <p:spPr bwMode="auto">
          <a:xfrm>
            <a:off x="6869113" y="5511800"/>
            <a:ext cx="2309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zh-CN" altLang="en-US" sz="2000">
                <a:latin typeface="微软雅黑" panose="020B0503020204020204" pitchFamily="34" charset="-122"/>
                <a:ea typeface="微软雅黑" panose="020B0503020204020204" pitchFamily="34" charset="-122"/>
              </a:rPr>
              <a:t>微创投活动记录表</a:t>
            </a:r>
          </a:p>
        </p:txBody>
      </p:sp>
      <p:pic>
        <p:nvPicPr>
          <p:cNvPr id="15365"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0975" y="1630363"/>
            <a:ext cx="2759075"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1065213"/>
            <a:ext cx="2847975"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图片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25" y="1430338"/>
            <a:ext cx="3436938"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图片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4025" y="1609725"/>
            <a:ext cx="2790825"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文本框 15"/>
          <p:cNvSpPr txBox="1">
            <a:spLocks noChangeArrowheads="1"/>
          </p:cNvSpPr>
          <p:nvPr/>
        </p:nvSpPr>
        <p:spPr bwMode="auto">
          <a:xfrm>
            <a:off x="9628188" y="5511800"/>
            <a:ext cx="2220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zh-CN" altLang="en-US" sz="2000">
                <a:latin typeface="微软雅黑" panose="020B0503020204020204" pitchFamily="34" charset="-122"/>
                <a:ea typeface="微软雅黑" panose="020B0503020204020204" pitchFamily="34" charset="-122"/>
              </a:rPr>
              <a:t>微创投活动签到表</a:t>
            </a:r>
          </a:p>
        </p:txBody>
      </p:sp>
      <p:sp>
        <p:nvSpPr>
          <p:cNvPr id="15370" name="文本框 16"/>
          <p:cNvSpPr txBox="1">
            <a:spLocks noChangeArrowheads="1"/>
          </p:cNvSpPr>
          <p:nvPr/>
        </p:nvSpPr>
        <p:spPr bwMode="auto">
          <a:xfrm>
            <a:off x="1382713" y="6132513"/>
            <a:ext cx="219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zh-CN" altLang="en-US" sz="2000">
                <a:latin typeface="微软雅黑" panose="020B0503020204020204" pitchFamily="34" charset="-122"/>
                <a:ea typeface="微软雅黑" panose="020B0503020204020204" pitchFamily="34" charset="-122"/>
              </a:rPr>
              <a:t>照片</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p:nvPr/>
        </p:nvSpPr>
        <p:spPr>
          <a:xfrm>
            <a:off x="-9525" y="5423770"/>
            <a:ext cx="12192000" cy="143423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zh-CN" altLang="en-US"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rPr>
              <a:t>    感谢聆听   欢迎交流！</a:t>
            </a:r>
            <a:endParaRPr lang="en-US" altLang="zh-CN"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endParaRPr lang="en-US" altLang="zh-CN"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endParaRPr lang="zh-CN" altLang="en-US"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pitchFamily="34" charset="-122"/>
              <a:ea typeface="微软雅黑" panose="020B0503020204020204" pitchFamily="34" charset="-122"/>
            </a:endParaRPr>
          </a:p>
        </p:txBody>
      </p:sp>
      <p:sp>
        <p:nvSpPr>
          <p:cNvPr id="18435" name="TextBox 4"/>
          <p:cNvSpPr txBox="1">
            <a:spLocks noChangeArrowheads="1"/>
          </p:cNvSpPr>
          <p:nvPr/>
        </p:nvSpPr>
        <p:spPr bwMode="auto">
          <a:xfrm>
            <a:off x="50800" y="6227763"/>
            <a:ext cx="1214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eaLnBrk="1" hangingPunct="1">
              <a:lnSpc>
                <a:spcPct val="100000"/>
              </a:lnSpc>
              <a:spcBef>
                <a:spcPct val="0"/>
              </a:spcBef>
              <a:buFontTx/>
              <a:buNone/>
            </a:pPr>
            <a:r>
              <a:rPr lang="zh-CN" altLang="en-US" sz="2000">
                <a:latin typeface="微软雅黑" panose="020B0503020204020204" pitchFamily="34" charset="-122"/>
                <a:ea typeface="微软雅黑" panose="020B0503020204020204" pitchFamily="34" charset="-122"/>
              </a:rPr>
              <a:t>清华大学社科学院信义社区营造研究中心</a:t>
            </a:r>
          </a:p>
        </p:txBody>
      </p:sp>
      <p:pic>
        <p:nvPicPr>
          <p:cNvPr id="18436"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1233488"/>
            <a:ext cx="24669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文本框 3"/>
          <p:cNvSpPr txBox="1">
            <a:spLocks noChangeArrowheads="1"/>
          </p:cNvSpPr>
          <p:nvPr/>
        </p:nvSpPr>
        <p:spPr bwMode="auto">
          <a:xfrm>
            <a:off x="4576763" y="4089400"/>
            <a:ext cx="3557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zh-CN" altLang="en-US" sz="2400">
                <a:latin typeface="微软雅黑" panose="020B0503020204020204" pitchFamily="34" charset="-122"/>
                <a:ea typeface="微软雅黑" panose="020B0503020204020204" pitchFamily="34" charset="-122"/>
              </a:rPr>
              <a:t>公众号：社区营造研究</a:t>
            </a:r>
            <a:endParaRPr lang="en-US" altLang="zh-CN" sz="2400">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513" y="654050"/>
            <a:ext cx="3487737"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0788" y="654050"/>
            <a:ext cx="8256587"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p:nvPr/>
        </p:nvSpPr>
        <p:spPr>
          <a:xfrm>
            <a:off x="0" y="0"/>
            <a:ext cx="12192000" cy="65405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身边的故事</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起源：下雪天发现了身边的社区自组织</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4013" y="525463"/>
            <a:ext cx="3863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5463"/>
            <a:ext cx="3863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8025" y="525463"/>
            <a:ext cx="3863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0"/>
            <a:ext cx="12192000" cy="84613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身边的故事</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发现：自组织线上通知扫雪行动</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46138"/>
            <a:ext cx="8016875"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p:nvPr/>
        </p:nvSpPr>
        <p:spPr>
          <a:xfrm>
            <a:off x="0" y="0"/>
            <a:ext cx="12192000" cy="84613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身边的故事</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回顾：扫雪行动线上宣传</a:t>
            </a:r>
          </a:p>
        </p:txBody>
      </p:sp>
      <p:sp>
        <p:nvSpPr>
          <p:cNvPr id="7173" name="文本框 2"/>
          <p:cNvSpPr txBox="1">
            <a:spLocks noChangeArrowheads="1"/>
          </p:cNvSpPr>
          <p:nvPr/>
        </p:nvSpPr>
        <p:spPr bwMode="auto">
          <a:xfrm>
            <a:off x="9250363" y="6300788"/>
            <a:ext cx="2230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FontTx/>
              <a:buNone/>
            </a:pPr>
            <a:r>
              <a:rPr lang="zh-CN" altLang="en-US" sz="2400">
                <a:latin typeface="微软雅黑" panose="020B0503020204020204" pitchFamily="34" charset="-122"/>
                <a:ea typeface="微软雅黑" panose="020B0503020204020204" pitchFamily="34" charset="-122"/>
              </a:rPr>
              <a:t>这是一段视频</a:t>
            </a:r>
          </a:p>
        </p:txBody>
      </p:sp>
      <p:sp>
        <p:nvSpPr>
          <p:cNvPr id="6" name="上箭头 5"/>
          <p:cNvSpPr/>
          <p:nvPr/>
        </p:nvSpPr>
        <p:spPr>
          <a:xfrm>
            <a:off x="8899525" y="6281738"/>
            <a:ext cx="425450" cy="376237"/>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zh-CN" altLang="en-US"/>
          </a:p>
        </p:txBody>
      </p:sp>
      <p:pic>
        <p:nvPicPr>
          <p:cNvPr id="7" name="IMG_00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87768" y="865188"/>
            <a:ext cx="3833338" cy="524957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文本框 1"/>
          <p:cNvSpPr txBox="1">
            <a:spLocks noChangeArrowheads="1"/>
          </p:cNvSpPr>
          <p:nvPr/>
        </p:nvSpPr>
        <p:spPr bwMode="auto">
          <a:xfrm>
            <a:off x="994438" y="2366209"/>
            <a:ext cx="1020312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FontTx/>
              <a:buNone/>
            </a:pPr>
            <a:r>
              <a:rPr lang="zh-CN" altLang="en-US" dirty="0" smtClean="0">
                <a:latin typeface="黑体" panose="02010609060101010101" pitchFamily="49" charset="-122"/>
                <a:ea typeface="黑体" panose="02010609060101010101" pitchFamily="49" charset="-122"/>
              </a:rPr>
              <a:t>一、微群可以具有</a:t>
            </a:r>
            <a:r>
              <a:rPr lang="zh-CN" altLang="en-US" dirty="0" smtClean="0">
                <a:solidFill>
                  <a:srgbClr val="FF0000"/>
                </a:solidFill>
                <a:latin typeface="黑体" panose="02010609060101010101" pitchFamily="49" charset="-122"/>
                <a:ea typeface="黑体" panose="02010609060101010101" pitchFamily="49" charset="-122"/>
              </a:rPr>
              <a:t>发布通知</a:t>
            </a:r>
            <a:r>
              <a:rPr lang="zh-CN" altLang="en-US" dirty="0" smtClean="0">
                <a:latin typeface="黑体" panose="02010609060101010101" pitchFamily="49" charset="-122"/>
                <a:ea typeface="黑体" panose="02010609060101010101" pitchFamily="49" charset="-122"/>
              </a:rPr>
              <a:t>、</a:t>
            </a:r>
            <a:r>
              <a:rPr lang="zh-CN" altLang="en-US" dirty="0" smtClean="0">
                <a:solidFill>
                  <a:srgbClr val="FF0000"/>
                </a:solidFill>
                <a:latin typeface="黑体" panose="02010609060101010101" pitchFamily="49" charset="-122"/>
                <a:ea typeface="黑体" panose="02010609060101010101" pitchFamily="49" charset="-122"/>
              </a:rPr>
              <a:t>活动动态</a:t>
            </a:r>
            <a:r>
              <a:rPr lang="zh-CN" altLang="en-US" dirty="0" smtClean="0">
                <a:latin typeface="黑体" panose="02010609060101010101" pitchFamily="49" charset="-122"/>
                <a:ea typeface="黑体" panose="02010609060101010101" pitchFamily="49" charset="-122"/>
              </a:rPr>
              <a:t>信息以及</a:t>
            </a:r>
            <a:r>
              <a:rPr lang="zh-CN" altLang="en-US" dirty="0" smtClean="0">
                <a:solidFill>
                  <a:srgbClr val="FF0000"/>
                </a:solidFill>
                <a:latin typeface="黑体" panose="02010609060101010101" pitchFamily="49" charset="-122"/>
                <a:ea typeface="黑体" panose="02010609060101010101" pitchFamily="49" charset="-122"/>
              </a:rPr>
              <a:t>宣传</a:t>
            </a:r>
            <a:r>
              <a:rPr lang="zh-CN" altLang="en-US" dirty="0" smtClean="0">
                <a:latin typeface="黑体" panose="02010609060101010101" pitchFamily="49" charset="-122"/>
                <a:ea typeface="黑体" panose="02010609060101010101" pitchFamily="49" charset="-122"/>
              </a:rPr>
              <a:t>的作用。</a:t>
            </a:r>
            <a:endParaRPr lang="en-US" altLang="zh-CN" dirty="0" smtClean="0">
              <a:latin typeface="黑体" panose="02010609060101010101" pitchFamily="49" charset="-122"/>
              <a:ea typeface="黑体" panose="02010609060101010101" pitchFamily="49" charset="-122"/>
            </a:endParaRPr>
          </a:p>
          <a:p>
            <a:pPr>
              <a:lnSpc>
                <a:spcPct val="100000"/>
              </a:lnSpc>
              <a:spcBef>
                <a:spcPct val="0"/>
              </a:spcBef>
              <a:buFontTx/>
              <a:buNone/>
            </a:pPr>
            <a:endParaRPr lang="en-US" altLang="zh-CN" dirty="0" smtClean="0">
              <a:latin typeface="黑体" panose="02010609060101010101" pitchFamily="49" charset="-122"/>
              <a:ea typeface="黑体" panose="02010609060101010101" pitchFamily="49" charset="-122"/>
            </a:endParaRPr>
          </a:p>
          <a:p>
            <a:pPr>
              <a:lnSpc>
                <a:spcPct val="100000"/>
              </a:lnSpc>
              <a:spcBef>
                <a:spcPct val="0"/>
              </a:spcBef>
              <a:buFontTx/>
              <a:buNone/>
            </a:pPr>
            <a:r>
              <a:rPr lang="zh-CN" altLang="en-US" dirty="0" smtClean="0">
                <a:latin typeface="黑体" panose="02010609060101010101" pitchFamily="49" charset="-122"/>
                <a:ea typeface="黑体" panose="02010609060101010101" pitchFamily="49" charset="-122"/>
              </a:rPr>
              <a:t>二、</a:t>
            </a:r>
            <a:r>
              <a:rPr lang="zh-CN" altLang="en-US" dirty="0" smtClean="0">
                <a:solidFill>
                  <a:srgbClr val="FF0000"/>
                </a:solidFill>
                <a:latin typeface="黑体" panose="02010609060101010101" pitchFamily="49" charset="-122"/>
                <a:ea typeface="黑体" panose="02010609060101010101" pitchFamily="49" charset="-122"/>
              </a:rPr>
              <a:t>解决</a:t>
            </a:r>
            <a:r>
              <a:rPr lang="zh-CN" altLang="en-US" dirty="0" smtClean="0">
                <a:latin typeface="黑体" panose="02010609060101010101" pitchFamily="49" charset="-122"/>
                <a:ea typeface="黑体" panose="02010609060101010101" pitchFamily="49" charset="-122"/>
              </a:rPr>
              <a:t>目前第三方项目活动监测</a:t>
            </a:r>
            <a:r>
              <a:rPr lang="zh-CN" altLang="en-US" dirty="0" smtClean="0">
                <a:solidFill>
                  <a:srgbClr val="FF0000"/>
                </a:solidFill>
                <a:latin typeface="黑体" panose="02010609060101010101" pitchFamily="49" charset="-122"/>
                <a:ea typeface="黑体" panose="02010609060101010101" pitchFamily="49" charset="-122"/>
              </a:rPr>
              <a:t>人力不足</a:t>
            </a:r>
            <a:r>
              <a:rPr lang="zh-CN" altLang="en-US" dirty="0" smtClean="0">
                <a:latin typeface="黑体" panose="02010609060101010101" pitchFamily="49" charset="-122"/>
                <a:ea typeface="黑体" panose="02010609060101010101" pitchFamily="49" charset="-122"/>
              </a:rPr>
              <a:t>的难题。</a:t>
            </a:r>
            <a:endParaRPr lang="en-US" altLang="zh-CN" dirty="0" smtClean="0">
              <a:latin typeface="黑体" panose="02010609060101010101" pitchFamily="49" charset="-122"/>
              <a:ea typeface="黑体" panose="02010609060101010101" pitchFamily="49" charset="-122"/>
            </a:endParaRPr>
          </a:p>
          <a:p>
            <a:pPr>
              <a:lnSpc>
                <a:spcPct val="100000"/>
              </a:lnSpc>
              <a:spcBef>
                <a:spcPct val="0"/>
              </a:spcBef>
              <a:buFontTx/>
              <a:buNone/>
            </a:pPr>
            <a:endParaRPr lang="en-US" altLang="zh-CN" dirty="0" smtClean="0">
              <a:latin typeface="黑体" panose="02010609060101010101" pitchFamily="49" charset="-122"/>
              <a:ea typeface="黑体" panose="02010609060101010101" pitchFamily="49" charset="-122"/>
            </a:endParaRPr>
          </a:p>
          <a:p>
            <a:pPr>
              <a:lnSpc>
                <a:spcPct val="100000"/>
              </a:lnSpc>
              <a:spcBef>
                <a:spcPct val="0"/>
              </a:spcBef>
              <a:buFontTx/>
              <a:buNone/>
            </a:pPr>
            <a:r>
              <a:rPr lang="zh-CN" altLang="en-US" dirty="0" smtClean="0">
                <a:latin typeface="黑体" panose="02010609060101010101" pitchFamily="49" charset="-122"/>
                <a:ea typeface="黑体" panose="02010609060101010101" pitchFamily="49" charset="-122"/>
              </a:rPr>
              <a:t>三、进行即时在线动态监测，可</a:t>
            </a:r>
            <a:r>
              <a:rPr lang="zh-CN" altLang="en-US" dirty="0" smtClean="0">
                <a:solidFill>
                  <a:srgbClr val="FF0000"/>
                </a:solidFill>
                <a:latin typeface="黑体" panose="02010609060101010101" pitchFamily="49" charset="-122"/>
                <a:ea typeface="黑体" panose="02010609060101010101" pitchFamily="49" charset="-122"/>
              </a:rPr>
              <a:t>提高</a:t>
            </a:r>
            <a:r>
              <a:rPr lang="zh-CN" altLang="en-US" dirty="0" smtClean="0">
                <a:latin typeface="黑体" panose="02010609060101010101" pitchFamily="49" charset="-122"/>
                <a:ea typeface="黑体" panose="02010609060101010101" pitchFamily="49" charset="-122"/>
              </a:rPr>
              <a:t>项目</a:t>
            </a:r>
            <a:r>
              <a:rPr lang="zh-CN" altLang="en-US" dirty="0" smtClean="0">
                <a:solidFill>
                  <a:srgbClr val="FF0000"/>
                </a:solidFill>
                <a:latin typeface="黑体" panose="02010609060101010101" pitchFamily="49" charset="-122"/>
                <a:ea typeface="黑体" panose="02010609060101010101" pitchFamily="49" charset="-122"/>
              </a:rPr>
              <a:t>评估</a:t>
            </a:r>
            <a:r>
              <a:rPr lang="zh-CN" altLang="en-US" dirty="0" smtClean="0">
                <a:latin typeface="黑体" panose="02010609060101010101" pitchFamily="49" charset="-122"/>
                <a:ea typeface="黑体" panose="02010609060101010101" pitchFamily="49" charset="-122"/>
              </a:rPr>
              <a:t>的</a:t>
            </a:r>
            <a:r>
              <a:rPr lang="zh-CN" altLang="en-US" dirty="0" smtClean="0">
                <a:solidFill>
                  <a:srgbClr val="FF0000"/>
                </a:solidFill>
                <a:latin typeface="黑体" panose="02010609060101010101" pitchFamily="49" charset="-122"/>
                <a:ea typeface="黑体" panose="02010609060101010101" pitchFamily="49" charset="-122"/>
              </a:rPr>
              <a:t>信度</a:t>
            </a:r>
            <a:r>
              <a:rPr lang="zh-CN" altLang="en-US" dirty="0" smtClean="0">
                <a:latin typeface="黑体" panose="02010609060101010101" pitchFamily="49" charset="-122"/>
                <a:ea typeface="黑体" panose="02010609060101010101" pitchFamily="49" charset="-122"/>
              </a:rPr>
              <a:t>和</a:t>
            </a:r>
            <a:r>
              <a:rPr lang="zh-CN" altLang="en-US" dirty="0" smtClean="0">
                <a:solidFill>
                  <a:srgbClr val="FF0000"/>
                </a:solidFill>
                <a:latin typeface="黑体" panose="02010609060101010101" pitchFamily="49" charset="-122"/>
                <a:ea typeface="黑体" panose="02010609060101010101" pitchFamily="49" charset="-122"/>
              </a:rPr>
              <a:t>效度</a:t>
            </a:r>
            <a:r>
              <a:rPr lang="zh-CN" altLang="en-US" dirty="0" smtClean="0">
                <a:latin typeface="黑体" panose="02010609060101010101" pitchFamily="49" charset="-122"/>
                <a:ea typeface="黑体" panose="02010609060101010101" pitchFamily="49" charset="-122"/>
              </a:rPr>
              <a:t>。</a:t>
            </a:r>
            <a:endParaRPr lang="en-US" altLang="zh-CN" dirty="0" smtClean="0">
              <a:latin typeface="黑体" panose="02010609060101010101" pitchFamily="49" charset="-122"/>
              <a:ea typeface="黑体" panose="02010609060101010101" pitchFamily="49" charset="-122"/>
            </a:endParaRPr>
          </a:p>
        </p:txBody>
      </p:sp>
      <p:sp>
        <p:nvSpPr>
          <p:cNvPr id="3" name="Rectangle 7"/>
          <p:cNvSpPr/>
          <p:nvPr/>
        </p:nvSpPr>
        <p:spPr>
          <a:xfrm>
            <a:off x="0" y="0"/>
            <a:ext cx="12192000" cy="84613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身边的故事</a:t>
            </a:r>
            <a:r>
              <a:rPr lang="en-US" altLang="zh-CN" sz="3200" dirty="0" smtClean="0">
                <a:latin typeface="微软雅黑" panose="020B0503020204020204" pitchFamily="34" charset="-122"/>
                <a:ea typeface="微软雅黑" panose="020B0503020204020204" pitchFamily="34" charset="-122"/>
              </a:rPr>
              <a:t>——</a:t>
            </a:r>
            <a:r>
              <a:rPr lang="zh-CN" altLang="en-US" sz="3200" dirty="0" smtClean="0">
                <a:latin typeface="微软雅黑" panose="020B0503020204020204" pitchFamily="34" charset="-122"/>
                <a:ea typeface="微软雅黑" panose="020B0503020204020204" pitchFamily="34" charset="-122"/>
              </a:rPr>
              <a:t>关于线上追踪的感悟</a:t>
            </a:r>
            <a:endParaRPr lang="zh-CN" altLang="en-US" sz="32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1065213"/>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a:t>
            </a:r>
            <a:r>
              <a:rPr lang="zh-CN" altLang="en-US" sz="3200" dirty="0" smtClean="0">
                <a:latin typeface="微软雅黑" panose="020B0503020204020204" pitchFamily="34" charset="-122"/>
                <a:ea typeface="微软雅黑" panose="020B0503020204020204" pitchFamily="34" charset="-122"/>
              </a:rPr>
              <a:t>大栅栏社造团队探索线</a:t>
            </a:r>
            <a:r>
              <a:rPr lang="zh-CN" altLang="en-US" sz="3200" dirty="0">
                <a:latin typeface="微软雅黑" panose="020B0503020204020204" pitchFamily="34" charset="-122"/>
                <a:ea typeface="微软雅黑" panose="020B0503020204020204" pitchFamily="34" charset="-122"/>
              </a:rPr>
              <a:t>上线</a:t>
            </a:r>
            <a:r>
              <a:rPr lang="zh-CN" altLang="en-US" sz="3200" dirty="0" smtClean="0">
                <a:latin typeface="微软雅黑" panose="020B0503020204020204" pitchFamily="34" charset="-122"/>
                <a:ea typeface="微软雅黑" panose="020B0503020204020204" pitchFamily="34" charset="-122"/>
              </a:rPr>
              <a:t>下相结合的评估模式</a:t>
            </a:r>
            <a:endParaRPr lang="zh-CN" altLang="en-US" sz="3200" dirty="0">
              <a:latin typeface="微软雅黑" panose="020B0503020204020204" pitchFamily="34" charset="-122"/>
              <a:ea typeface="微软雅黑" panose="020B0503020204020204" pitchFamily="34" charset="-122"/>
            </a:endParaRPr>
          </a:p>
        </p:txBody>
      </p:sp>
      <p:pic>
        <p:nvPicPr>
          <p:cNvPr id="10243"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750" y="1227138"/>
            <a:ext cx="5076825"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17"/>
          <p:cNvSpPr txBox="1">
            <a:spLocks noChangeArrowheads="1"/>
          </p:cNvSpPr>
          <p:nvPr/>
        </p:nvSpPr>
        <p:spPr bwMode="auto">
          <a:xfrm>
            <a:off x="87313" y="5197475"/>
            <a:ext cx="5595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zh-CN" altLang="en-US" sz="2000">
                <a:latin typeface="微软雅黑" panose="020B0503020204020204" pitchFamily="34" charset="-122"/>
                <a:ea typeface="微软雅黑" panose="020B0503020204020204" pitchFamily="34" charset="-122"/>
              </a:rPr>
              <a:t>线下：</a:t>
            </a:r>
            <a:r>
              <a:rPr lang="en-US" altLang="zh-CN" sz="2000">
                <a:latin typeface="微软雅黑" panose="020B0503020204020204" pitchFamily="34" charset="-122"/>
                <a:ea typeface="微软雅黑" panose="020B0503020204020204" pitchFamily="34" charset="-122"/>
              </a:rPr>
              <a:t>2017</a:t>
            </a:r>
            <a:r>
              <a:rPr lang="zh-CN" altLang="en-US" sz="2000">
                <a:latin typeface="微软雅黑" panose="020B0503020204020204" pitchFamily="34" charset="-122"/>
                <a:ea typeface="微软雅黑" panose="020B0503020204020204" pitchFamily="34" charset="-122"/>
              </a:rPr>
              <a:t>年</a:t>
            </a:r>
            <a:r>
              <a:rPr lang="en-US" altLang="zh-CN" sz="2000">
                <a:latin typeface="微软雅黑" panose="020B0503020204020204" pitchFamily="34" charset="-122"/>
                <a:ea typeface="微软雅黑" panose="020B0503020204020204" pitchFamily="34" charset="-122"/>
              </a:rPr>
              <a:t>3</a:t>
            </a:r>
            <a:r>
              <a:rPr lang="zh-CN" altLang="en-US" sz="2000">
                <a:latin typeface="微软雅黑" panose="020B0503020204020204" pitchFamily="34" charset="-122"/>
                <a:ea typeface="微软雅黑" panose="020B0503020204020204" pitchFamily="34" charset="-122"/>
              </a:rPr>
              <a:t>月</a:t>
            </a:r>
            <a:r>
              <a:rPr lang="en-US" altLang="zh-CN" sz="2000">
                <a:latin typeface="微软雅黑" panose="020B0503020204020204" pitchFamily="34" charset="-122"/>
                <a:ea typeface="微软雅黑" panose="020B0503020204020204" pitchFamily="34" charset="-122"/>
              </a:rPr>
              <a:t>9</a:t>
            </a:r>
            <a:r>
              <a:rPr lang="zh-CN" altLang="en-US" sz="2000">
                <a:latin typeface="微软雅黑" panose="020B0503020204020204" pitchFamily="34" charset="-122"/>
                <a:ea typeface="微软雅黑" panose="020B0503020204020204" pitchFamily="34" charset="-122"/>
              </a:rPr>
              <a:t>日跟随石头助老队四组入户</a:t>
            </a:r>
            <a:endParaRPr lang="en-US" altLang="zh-CN" sz="2000">
              <a:latin typeface="微软雅黑" panose="020B0503020204020204" pitchFamily="34" charset="-122"/>
              <a:ea typeface="微软雅黑" panose="020B0503020204020204" pitchFamily="34" charset="-122"/>
            </a:endParaRPr>
          </a:p>
        </p:txBody>
      </p:sp>
      <p:pic>
        <p:nvPicPr>
          <p:cNvPr id="10245" name="图片 2"/>
          <p:cNvPicPr>
            <a:picLocks noChangeAspect="1"/>
          </p:cNvPicPr>
          <p:nvPr/>
        </p:nvPicPr>
        <p:blipFill>
          <a:blip r:embed="rId3">
            <a:extLst>
              <a:ext uri="{28A0092B-C50C-407E-A947-70E740481C1C}">
                <a14:useLocalDpi xmlns:a14="http://schemas.microsoft.com/office/drawing/2010/main" val="0"/>
              </a:ext>
            </a:extLst>
          </a:blip>
          <a:srcRect t="4869" b="9149"/>
          <a:stretch>
            <a:fillRect/>
          </a:stretch>
        </p:blipFill>
        <p:spPr bwMode="auto">
          <a:xfrm>
            <a:off x="8937625" y="1065213"/>
            <a:ext cx="31892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图片 9"/>
          <p:cNvPicPr>
            <a:picLocks noChangeAspect="1"/>
          </p:cNvPicPr>
          <p:nvPr/>
        </p:nvPicPr>
        <p:blipFill>
          <a:blip r:embed="rId4">
            <a:extLst>
              <a:ext uri="{28A0092B-C50C-407E-A947-70E740481C1C}">
                <a14:useLocalDpi xmlns:a14="http://schemas.microsoft.com/office/drawing/2010/main" val="0"/>
              </a:ext>
            </a:extLst>
          </a:blip>
          <a:srcRect t="2766" b="11252"/>
          <a:stretch>
            <a:fillRect/>
          </a:stretch>
        </p:blipFill>
        <p:spPr bwMode="auto">
          <a:xfrm>
            <a:off x="5683250" y="1065213"/>
            <a:ext cx="3189288"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20"/>
          <p:cNvSpPr txBox="1">
            <a:spLocks noChangeArrowheads="1"/>
          </p:cNvSpPr>
          <p:nvPr/>
        </p:nvSpPr>
        <p:spPr bwMode="auto">
          <a:xfrm>
            <a:off x="5921375" y="6110288"/>
            <a:ext cx="6032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00000"/>
              </a:lnSpc>
              <a:spcBef>
                <a:spcPct val="0"/>
              </a:spcBef>
              <a:buFontTx/>
              <a:buNone/>
            </a:pPr>
            <a:r>
              <a:rPr lang="zh-CN" altLang="en-US" sz="2000">
                <a:latin typeface="微软雅黑" panose="020B0503020204020204" pitchFamily="34" charset="-122"/>
                <a:ea typeface="微软雅黑" panose="020B0503020204020204" pitchFamily="34" charset="-122"/>
              </a:rPr>
              <a:t>线上：</a:t>
            </a:r>
            <a:r>
              <a:rPr lang="en-US" altLang="zh-CN" sz="2000">
                <a:latin typeface="微软雅黑" panose="020B0503020204020204" pitchFamily="34" charset="-122"/>
                <a:ea typeface="微软雅黑" panose="020B0503020204020204" pitchFamily="34" charset="-122"/>
              </a:rPr>
              <a:t>2017</a:t>
            </a:r>
            <a:r>
              <a:rPr lang="zh-CN" altLang="en-US" sz="2000">
                <a:latin typeface="微软雅黑" panose="020B0503020204020204" pitchFamily="34" charset="-122"/>
                <a:ea typeface="微软雅黑" panose="020B0503020204020204" pitchFamily="34" charset="-122"/>
              </a:rPr>
              <a:t>年</a:t>
            </a:r>
            <a:r>
              <a:rPr lang="en-US" altLang="zh-CN" sz="2000">
                <a:latin typeface="微软雅黑" panose="020B0503020204020204" pitchFamily="34" charset="-122"/>
                <a:ea typeface="微软雅黑" panose="020B0503020204020204" pitchFamily="34" charset="-122"/>
              </a:rPr>
              <a:t>3</a:t>
            </a:r>
            <a:r>
              <a:rPr lang="zh-CN" altLang="en-US" sz="2000">
                <a:latin typeface="微软雅黑" panose="020B0503020204020204" pitchFamily="34" charset="-122"/>
                <a:ea typeface="微软雅黑" panose="020B0503020204020204" pitchFamily="34" charset="-122"/>
              </a:rPr>
              <a:t>月澜馨布工坊及前西助老队线上信息</a:t>
            </a:r>
            <a:endParaRPr lang="en-US" altLang="zh-CN" sz="200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6214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0" y="0"/>
            <a:ext cx="12192000" cy="669925"/>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a:t>
            </a:r>
            <a:r>
              <a:rPr lang="zh-CN" altLang="en-US" sz="3200" dirty="0">
                <a:latin typeface="微软雅黑" panose="020B0503020204020204" pitchFamily="34" charset="-122"/>
                <a:ea typeface="微软雅黑" panose="020B0503020204020204" pitchFamily="34" charset="-122"/>
              </a:rPr>
              <a:t>大栅栏街道社区自组织微群示意图</a:t>
            </a:r>
            <a:endParaRPr lang="zh-CN" altLang="en-US" sz="3200" dirty="0">
              <a:latin typeface="微软雅黑" panose="020B0503020204020204" pitchFamily="34" charset="-122"/>
              <a:ea typeface="微软雅黑" panose="020B0503020204020204" pitchFamily="34" charset="-122"/>
            </a:endParaRPr>
          </a:p>
        </p:txBody>
      </p:sp>
      <p:sp>
        <p:nvSpPr>
          <p:cNvPr id="2" name="圆角矩形 1"/>
          <p:cNvSpPr/>
          <p:nvPr/>
        </p:nvSpPr>
        <p:spPr>
          <a:xfrm>
            <a:off x="4857750" y="1839913"/>
            <a:ext cx="2760663"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大栅栏社区营造能人汇</a:t>
            </a:r>
          </a:p>
        </p:txBody>
      </p:sp>
      <p:sp>
        <p:nvSpPr>
          <p:cNvPr id="3" name="椭圆 2"/>
          <p:cNvSpPr/>
          <p:nvPr/>
        </p:nvSpPr>
        <p:spPr>
          <a:xfrm>
            <a:off x="5511800" y="758825"/>
            <a:ext cx="1427163" cy="865188"/>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管理群</a:t>
            </a:r>
          </a:p>
        </p:txBody>
      </p:sp>
      <p:sp>
        <p:nvSpPr>
          <p:cNvPr id="11269" name="文本框 4"/>
          <p:cNvSpPr txBox="1">
            <a:spLocks noChangeArrowheads="1"/>
          </p:cNvSpPr>
          <p:nvPr/>
        </p:nvSpPr>
        <p:spPr bwMode="auto">
          <a:xfrm>
            <a:off x="4732338" y="2551113"/>
            <a:ext cx="3265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600">
                <a:latin typeface="微软雅黑" panose="020B0503020204020204" pitchFamily="34" charset="-122"/>
                <a:ea typeface="微软雅黑" panose="020B0503020204020204" pitchFamily="34" charset="-122"/>
              </a:rPr>
              <a:t>成员：小苗及种子项目负责人</a:t>
            </a:r>
            <a:endParaRPr lang="en-US" altLang="zh-CN" sz="1600">
              <a:latin typeface="微软雅黑" panose="020B0503020204020204" pitchFamily="34" charset="-122"/>
              <a:ea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rPr>
              <a:t>财务负责人以及社区联系人</a:t>
            </a:r>
          </a:p>
        </p:txBody>
      </p:sp>
      <p:sp>
        <p:nvSpPr>
          <p:cNvPr id="9" name="圆角矩形 8"/>
          <p:cNvSpPr/>
          <p:nvPr/>
        </p:nvSpPr>
        <p:spPr>
          <a:xfrm>
            <a:off x="463550" y="1839913"/>
            <a:ext cx="1690688"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大栅栏工作组助理群</a:t>
            </a:r>
          </a:p>
        </p:txBody>
      </p:sp>
      <p:sp>
        <p:nvSpPr>
          <p:cNvPr id="10" name="椭圆 9"/>
          <p:cNvSpPr/>
          <p:nvPr/>
        </p:nvSpPr>
        <p:spPr>
          <a:xfrm>
            <a:off x="1555750" y="757238"/>
            <a:ext cx="1427163" cy="863600"/>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工作群</a:t>
            </a:r>
          </a:p>
        </p:txBody>
      </p:sp>
      <p:sp>
        <p:nvSpPr>
          <p:cNvPr id="11272" name="文本框 10"/>
          <p:cNvSpPr txBox="1">
            <a:spLocks noChangeArrowheads="1"/>
          </p:cNvSpPr>
          <p:nvPr/>
        </p:nvSpPr>
        <p:spPr bwMode="auto">
          <a:xfrm>
            <a:off x="463550" y="2541588"/>
            <a:ext cx="1841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600">
                <a:latin typeface="微软雅黑" panose="020B0503020204020204" pitchFamily="34" charset="-122"/>
                <a:ea typeface="微软雅黑" panose="020B0503020204020204" pitchFamily="34" charset="-122"/>
              </a:rPr>
              <a:t>成员：清华团队工作人员</a:t>
            </a:r>
          </a:p>
        </p:txBody>
      </p:sp>
      <p:sp>
        <p:nvSpPr>
          <p:cNvPr id="12" name="圆角矩形 11"/>
          <p:cNvSpPr/>
          <p:nvPr/>
        </p:nvSpPr>
        <p:spPr>
          <a:xfrm>
            <a:off x="2305050" y="1849438"/>
            <a:ext cx="1692275"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大栅栏组织培育</a:t>
            </a:r>
          </a:p>
        </p:txBody>
      </p:sp>
      <p:sp>
        <p:nvSpPr>
          <p:cNvPr id="11274" name="文本框 12"/>
          <p:cNvSpPr txBox="1">
            <a:spLocks noChangeArrowheads="1"/>
          </p:cNvSpPr>
          <p:nvPr/>
        </p:nvSpPr>
        <p:spPr bwMode="auto">
          <a:xfrm>
            <a:off x="2305050" y="2551113"/>
            <a:ext cx="18430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600">
                <a:latin typeface="微软雅黑" panose="020B0503020204020204" pitchFamily="34" charset="-122"/>
                <a:ea typeface="微软雅黑" panose="020B0503020204020204" pitchFamily="34" charset="-122"/>
              </a:rPr>
              <a:t>成员：清华团队及街道社会办工作人员</a:t>
            </a:r>
          </a:p>
        </p:txBody>
      </p:sp>
      <p:sp>
        <p:nvSpPr>
          <p:cNvPr id="14" name="圆角矩形 13"/>
          <p:cNvSpPr/>
          <p:nvPr/>
        </p:nvSpPr>
        <p:spPr>
          <a:xfrm>
            <a:off x="8828088" y="1846263"/>
            <a:ext cx="2922587" cy="6461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社造培训班</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清华社造中心</a:t>
            </a:r>
          </a:p>
        </p:txBody>
      </p:sp>
      <p:sp>
        <p:nvSpPr>
          <p:cNvPr id="15" name="椭圆 14"/>
          <p:cNvSpPr/>
          <p:nvPr/>
        </p:nvSpPr>
        <p:spPr>
          <a:xfrm>
            <a:off x="9467850" y="757238"/>
            <a:ext cx="1427163" cy="863600"/>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培训群</a:t>
            </a:r>
          </a:p>
        </p:txBody>
      </p:sp>
      <p:sp>
        <p:nvSpPr>
          <p:cNvPr id="11277" name="文本框 15"/>
          <p:cNvSpPr txBox="1">
            <a:spLocks noChangeArrowheads="1"/>
          </p:cNvSpPr>
          <p:nvPr/>
        </p:nvSpPr>
        <p:spPr bwMode="auto">
          <a:xfrm>
            <a:off x="8828088" y="2592388"/>
            <a:ext cx="3084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600">
                <a:latin typeface="微软雅黑" panose="020B0503020204020204" pitchFamily="34" charset="-122"/>
                <a:ea typeface="微软雅黑" panose="020B0503020204020204" pitchFamily="34" charset="-122"/>
              </a:rPr>
              <a:t>成员：七届社区营造培训班学员</a:t>
            </a:r>
          </a:p>
        </p:txBody>
      </p:sp>
      <p:sp>
        <p:nvSpPr>
          <p:cNvPr id="17" name="椭圆 16"/>
          <p:cNvSpPr/>
          <p:nvPr/>
        </p:nvSpPr>
        <p:spPr>
          <a:xfrm>
            <a:off x="5511800" y="3783013"/>
            <a:ext cx="1427163" cy="863600"/>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自组织微群</a:t>
            </a:r>
          </a:p>
        </p:txBody>
      </p:sp>
      <p:sp>
        <p:nvSpPr>
          <p:cNvPr id="18" name="圆角矩形 17"/>
          <p:cNvSpPr/>
          <p:nvPr/>
        </p:nvSpPr>
        <p:spPr>
          <a:xfrm>
            <a:off x="280988" y="4883150"/>
            <a:ext cx="1411287" cy="64452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四九剧社</a:t>
            </a:r>
          </a:p>
        </p:txBody>
      </p:sp>
      <p:sp>
        <p:nvSpPr>
          <p:cNvPr id="19" name="圆角矩形 18"/>
          <p:cNvSpPr/>
          <p:nvPr/>
        </p:nvSpPr>
        <p:spPr>
          <a:xfrm>
            <a:off x="1739900" y="4883150"/>
            <a:ext cx="1412875" cy="64452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助老我先行</a:t>
            </a:r>
          </a:p>
        </p:txBody>
      </p:sp>
      <p:sp>
        <p:nvSpPr>
          <p:cNvPr id="20" name="圆角矩形 19"/>
          <p:cNvSpPr/>
          <p:nvPr/>
        </p:nvSpPr>
        <p:spPr>
          <a:xfrm>
            <a:off x="3200400" y="4883150"/>
            <a:ext cx="1412875"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影</a:t>
            </a:r>
            <a:r>
              <a:rPr lang="zh-CN" altLang="en-US" dirty="0">
                <a:latin typeface="微软雅黑" panose="020B0503020204020204" pitchFamily="34" charset="-122"/>
                <a:ea typeface="微软雅黑" panose="020B0503020204020204" pitchFamily="34" charset="-122"/>
                <a:sym typeface="Wingdings" panose="05000000000000000000" pitchFamily="2" charset="2"/>
              </a:rPr>
              <a:t>响</a:t>
            </a:r>
            <a:endParaRPr lang="zh-CN" altLang="en-US" dirty="0">
              <a:latin typeface="微软雅黑" panose="020B0503020204020204" pitchFamily="34" charset="-122"/>
              <a:ea typeface="微软雅黑" panose="020B0503020204020204" pitchFamily="34" charset="-122"/>
            </a:endParaRPr>
          </a:p>
        </p:txBody>
      </p:sp>
      <p:sp>
        <p:nvSpPr>
          <p:cNvPr id="21" name="圆角矩形 20"/>
          <p:cNvSpPr/>
          <p:nvPr/>
        </p:nvSpPr>
        <p:spPr>
          <a:xfrm>
            <a:off x="4660900" y="4883150"/>
            <a:ext cx="1411288"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百顺</a:t>
            </a:r>
            <a:endParaRPr lang="en-US" altLang="zh-CN" dirty="0">
              <a:latin typeface="微软雅黑" panose="020B0503020204020204" pitchFamily="34" charset="-122"/>
              <a:ea typeface="微软雅黑" panose="020B0503020204020204" pitchFamily="34" charset="-122"/>
            </a:endParaRPr>
          </a:p>
          <a:p>
            <a:pPr algn="ctr">
              <a:defRPr/>
            </a:pPr>
            <a:r>
              <a:rPr lang="zh-CN" altLang="en-US" dirty="0">
                <a:latin typeface="微软雅黑" panose="020B0503020204020204" pitchFamily="34" charset="-122"/>
                <a:ea typeface="微软雅黑" panose="020B0503020204020204" pitchFamily="34" charset="-122"/>
              </a:rPr>
              <a:t>乒乓球队</a:t>
            </a:r>
          </a:p>
        </p:txBody>
      </p:sp>
      <p:sp>
        <p:nvSpPr>
          <p:cNvPr id="22" name="圆角矩形 21"/>
          <p:cNvSpPr/>
          <p:nvPr/>
        </p:nvSpPr>
        <p:spPr>
          <a:xfrm>
            <a:off x="6119813" y="4883150"/>
            <a:ext cx="1412875"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绿色风尚馆</a:t>
            </a:r>
          </a:p>
        </p:txBody>
      </p:sp>
      <p:sp>
        <p:nvSpPr>
          <p:cNvPr id="23" name="圆角矩形 22"/>
          <p:cNvSpPr/>
          <p:nvPr/>
        </p:nvSpPr>
        <p:spPr>
          <a:xfrm>
            <a:off x="7580313" y="4883150"/>
            <a:ext cx="1412875"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左邻右舍</a:t>
            </a:r>
            <a:endParaRPr lang="en-US" altLang="zh-CN" dirty="0">
              <a:latin typeface="微软雅黑" panose="020B0503020204020204" pitchFamily="34" charset="-122"/>
              <a:ea typeface="微软雅黑" panose="020B0503020204020204" pitchFamily="34" charset="-122"/>
            </a:endParaRPr>
          </a:p>
          <a:p>
            <a:pPr algn="ctr">
              <a:defRPr/>
            </a:pPr>
            <a:r>
              <a:rPr lang="zh-CN" altLang="en-US" dirty="0">
                <a:latin typeface="微软雅黑" panose="020B0503020204020204" pitchFamily="34" charset="-122"/>
                <a:ea typeface="微软雅黑" panose="020B0503020204020204" pitchFamily="34" charset="-122"/>
              </a:rPr>
              <a:t>美食团</a:t>
            </a:r>
          </a:p>
        </p:txBody>
      </p:sp>
      <p:sp>
        <p:nvSpPr>
          <p:cNvPr id="24" name="圆角矩形 23"/>
          <p:cNvSpPr/>
          <p:nvPr/>
        </p:nvSpPr>
        <p:spPr>
          <a:xfrm>
            <a:off x="9040813" y="4883150"/>
            <a:ext cx="1411287"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澜馨巧娘</a:t>
            </a:r>
          </a:p>
        </p:txBody>
      </p:sp>
      <p:sp>
        <p:nvSpPr>
          <p:cNvPr id="25" name="圆角矩形 24"/>
          <p:cNvSpPr/>
          <p:nvPr/>
        </p:nvSpPr>
        <p:spPr>
          <a:xfrm>
            <a:off x="10501313" y="4878388"/>
            <a:ext cx="1412875"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睿邻沙龙</a:t>
            </a:r>
          </a:p>
        </p:txBody>
      </p:sp>
      <p:sp>
        <p:nvSpPr>
          <p:cNvPr id="26" name="圆角矩形 25"/>
          <p:cNvSpPr/>
          <p:nvPr/>
        </p:nvSpPr>
        <p:spPr>
          <a:xfrm>
            <a:off x="939800" y="5849938"/>
            <a:ext cx="1411288"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舞韵健身队</a:t>
            </a:r>
          </a:p>
        </p:txBody>
      </p:sp>
      <p:sp>
        <p:nvSpPr>
          <p:cNvPr id="27" name="圆角矩形 26"/>
          <p:cNvSpPr/>
          <p:nvPr/>
        </p:nvSpPr>
        <p:spPr>
          <a:xfrm>
            <a:off x="2398713" y="5849938"/>
            <a:ext cx="1412875"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创业坊</a:t>
            </a:r>
          </a:p>
        </p:txBody>
      </p:sp>
      <p:sp>
        <p:nvSpPr>
          <p:cNvPr id="28" name="圆角矩形 27"/>
          <p:cNvSpPr/>
          <p:nvPr/>
        </p:nvSpPr>
        <p:spPr>
          <a:xfrm>
            <a:off x="3859213" y="5849938"/>
            <a:ext cx="1412875"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单弦队</a:t>
            </a:r>
          </a:p>
        </p:txBody>
      </p:sp>
      <p:sp>
        <p:nvSpPr>
          <p:cNvPr id="29" name="圆角矩形 28"/>
          <p:cNvSpPr/>
          <p:nvPr/>
        </p:nvSpPr>
        <p:spPr>
          <a:xfrm>
            <a:off x="5319713" y="5849938"/>
            <a:ext cx="1411287"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爱心助老</a:t>
            </a:r>
            <a:endParaRPr lang="en-US" altLang="zh-CN" dirty="0">
              <a:latin typeface="微软雅黑" panose="020B0503020204020204" pitchFamily="34" charset="-122"/>
              <a:ea typeface="微软雅黑" panose="020B0503020204020204" pitchFamily="34" charset="-122"/>
            </a:endParaRPr>
          </a:p>
          <a:p>
            <a:pPr algn="ctr">
              <a:defRPr/>
            </a:pPr>
            <a:r>
              <a:rPr lang="zh-CN" altLang="en-US" dirty="0">
                <a:latin typeface="微软雅黑" panose="020B0503020204020204" pitchFamily="34" charset="-122"/>
                <a:ea typeface="微软雅黑" panose="020B0503020204020204" pitchFamily="34" charset="-122"/>
              </a:rPr>
              <a:t>服务队</a:t>
            </a:r>
          </a:p>
        </p:txBody>
      </p:sp>
      <p:sp>
        <p:nvSpPr>
          <p:cNvPr id="30" name="圆角矩形 29"/>
          <p:cNvSpPr/>
          <p:nvPr/>
        </p:nvSpPr>
        <p:spPr>
          <a:xfrm>
            <a:off x="6778625" y="5849938"/>
            <a:ext cx="1412875"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快乐</a:t>
            </a:r>
            <a:r>
              <a:rPr lang="en-US" altLang="zh-CN" dirty="0">
                <a:latin typeface="微软雅黑" panose="020B0503020204020204" pitchFamily="34" charset="-122"/>
                <a:ea typeface="微软雅黑" panose="020B0503020204020204" pitchFamily="34" charset="-122"/>
              </a:rPr>
              <a:t>5060</a:t>
            </a:r>
            <a:endParaRPr lang="zh-CN" altLang="en-US" dirty="0">
              <a:latin typeface="微软雅黑" panose="020B0503020204020204" pitchFamily="34" charset="-122"/>
              <a:ea typeface="微软雅黑" panose="020B0503020204020204" pitchFamily="34" charset="-122"/>
            </a:endParaRPr>
          </a:p>
        </p:txBody>
      </p:sp>
      <p:sp>
        <p:nvSpPr>
          <p:cNvPr id="31" name="圆角矩形 30"/>
          <p:cNvSpPr/>
          <p:nvPr/>
        </p:nvSpPr>
        <p:spPr>
          <a:xfrm>
            <a:off x="8239125" y="5849938"/>
            <a:ext cx="1412875"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养犬俱乐部</a:t>
            </a:r>
          </a:p>
        </p:txBody>
      </p:sp>
      <p:sp>
        <p:nvSpPr>
          <p:cNvPr id="32" name="圆角矩形 31"/>
          <p:cNvSpPr/>
          <p:nvPr/>
        </p:nvSpPr>
        <p:spPr>
          <a:xfrm>
            <a:off x="9699625" y="5849938"/>
            <a:ext cx="1411288" cy="6445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三井导览</a:t>
            </a:r>
            <a:endParaRPr lang="en-US" altLang="zh-CN" dirty="0">
              <a:latin typeface="微软雅黑" panose="020B0503020204020204" pitchFamily="34" charset="-122"/>
              <a:ea typeface="微软雅黑" panose="020B0503020204020204" pitchFamily="34" charset="-122"/>
            </a:endParaRPr>
          </a:p>
          <a:p>
            <a:pPr algn="ctr">
              <a:defRPr/>
            </a:pPr>
            <a:r>
              <a:rPr lang="zh-CN" altLang="en-US" dirty="0">
                <a:latin typeface="微软雅黑" panose="020B0503020204020204" pitchFamily="34" charset="-122"/>
                <a:ea typeface="微软雅黑" panose="020B0503020204020204" pitchFamily="34" charset="-122"/>
              </a:rPr>
              <a:t>核心骨干群</a:t>
            </a:r>
          </a:p>
        </p:txBody>
      </p:sp>
      <p:sp>
        <p:nvSpPr>
          <p:cNvPr id="34" name="下箭头 33"/>
          <p:cNvSpPr/>
          <p:nvPr/>
        </p:nvSpPr>
        <p:spPr>
          <a:xfrm>
            <a:off x="5568950" y="3221038"/>
            <a:ext cx="1338263" cy="479425"/>
          </a:xfrm>
          <a:prstGeom prst="down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CN" altLang="en-US" dirty="0">
                <a:latin typeface="微软雅黑" panose="020B0503020204020204" pitchFamily="34" charset="-122"/>
                <a:ea typeface="微软雅黑" panose="020B0503020204020204" pitchFamily="34" charset="-122"/>
              </a:rPr>
              <a:t>管理</a:t>
            </a:r>
          </a:p>
        </p:txBody>
      </p:sp>
      <p:cxnSp>
        <p:nvCxnSpPr>
          <p:cNvPr id="38" name="直接箭头连接符 37"/>
          <p:cNvCxnSpPr>
            <a:stCxn id="10" idx="4"/>
          </p:cNvCxnSpPr>
          <p:nvPr/>
        </p:nvCxnSpPr>
        <p:spPr>
          <a:xfrm flipH="1">
            <a:off x="1835150" y="1620838"/>
            <a:ext cx="434975" cy="219075"/>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直接箭头连接符 40"/>
          <p:cNvCxnSpPr/>
          <p:nvPr/>
        </p:nvCxnSpPr>
        <p:spPr>
          <a:xfrm>
            <a:off x="2286000" y="1630363"/>
            <a:ext cx="463550" cy="223837"/>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直接箭头连接符 43"/>
          <p:cNvCxnSpPr>
            <a:endCxn id="2" idx="0"/>
          </p:cNvCxnSpPr>
          <p:nvPr/>
        </p:nvCxnSpPr>
        <p:spPr>
          <a:xfrm>
            <a:off x="6237288" y="1619250"/>
            <a:ext cx="0" cy="220663"/>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直接箭头连接符 45"/>
          <p:cNvCxnSpPr/>
          <p:nvPr/>
        </p:nvCxnSpPr>
        <p:spPr>
          <a:xfrm>
            <a:off x="10218738" y="1633538"/>
            <a:ext cx="0" cy="220662"/>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3" name="下箭头 42"/>
          <p:cNvSpPr/>
          <p:nvPr/>
        </p:nvSpPr>
        <p:spPr>
          <a:xfrm rot="16760850">
            <a:off x="3045619" y="1816894"/>
            <a:ext cx="703263" cy="3927475"/>
          </a:xfrm>
          <a:prstGeom prst="downArrow">
            <a:avLst/>
          </a:prstGeom>
        </p:spPr>
        <p:style>
          <a:lnRef idx="1">
            <a:schemeClr val="accent5"/>
          </a:lnRef>
          <a:fillRef idx="2">
            <a:schemeClr val="accent5"/>
          </a:fillRef>
          <a:effectRef idx="1">
            <a:schemeClr val="accent5"/>
          </a:effectRef>
          <a:fontRef idx="minor">
            <a:schemeClr val="dk1"/>
          </a:fontRef>
        </p:style>
        <p:txBody>
          <a:bodyPr vert="vert" anchor="ctr"/>
          <a:lstStyle/>
          <a:p>
            <a:pPr algn="ctr">
              <a:defRPr/>
            </a:pPr>
            <a:r>
              <a:rPr lang="zh-CN" altLang="en-US" dirty="0">
                <a:latin typeface="微软雅黑" panose="020B0503020204020204" pitchFamily="34" charset="-122"/>
                <a:ea typeface="微软雅黑" panose="020B0503020204020204" pitchFamily="34" charset="-122"/>
              </a:rPr>
              <a:t>辅导及引导</a:t>
            </a:r>
          </a:p>
        </p:txBody>
      </p:sp>
      <p:sp>
        <p:nvSpPr>
          <p:cNvPr id="48" name="下箭头 47"/>
          <p:cNvSpPr/>
          <p:nvPr/>
        </p:nvSpPr>
        <p:spPr>
          <a:xfrm rot="4497677">
            <a:off x="8380802" y="1874913"/>
            <a:ext cx="702611" cy="3436554"/>
          </a:xfrm>
          <a:prstGeom prst="downArrow">
            <a:avLst/>
          </a:prstGeom>
        </p:spPr>
        <p:style>
          <a:lnRef idx="1">
            <a:schemeClr val="accent5"/>
          </a:lnRef>
          <a:fillRef idx="2">
            <a:schemeClr val="accent5"/>
          </a:fillRef>
          <a:effectRef idx="1">
            <a:schemeClr val="accent5"/>
          </a:effectRef>
          <a:fontRef idx="minor">
            <a:schemeClr val="dk1"/>
          </a:fontRef>
        </p:style>
        <p:txBody>
          <a:bodyPr vert="vert270" anchor="ctr"/>
          <a:lstStyle/>
          <a:p>
            <a:pPr algn="ctr">
              <a:defRPr/>
            </a:pPr>
            <a:r>
              <a:rPr lang="zh-CN" altLang="en-US" dirty="0">
                <a:latin typeface="微软雅黑" panose="020B0503020204020204" pitchFamily="34" charset="-122"/>
                <a:ea typeface="微软雅黑" panose="020B0503020204020204" pitchFamily="34" charset="-122"/>
              </a:rPr>
              <a:t>培力</a:t>
            </a:r>
          </a:p>
        </p:txBody>
      </p:sp>
      <p:sp>
        <p:nvSpPr>
          <p:cNvPr id="45" name="左大括号 44"/>
          <p:cNvSpPr/>
          <p:nvPr/>
        </p:nvSpPr>
        <p:spPr>
          <a:xfrm rot="5400000">
            <a:off x="6161882" y="-362744"/>
            <a:ext cx="127000" cy="10345737"/>
          </a:xfrm>
          <a:prstGeom prst="leftBrace">
            <a:avLst>
              <a:gd name="adj1" fmla="val 106675"/>
              <a:gd name="adj2" fmla="val 5018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1302" name="文本框 49"/>
          <p:cNvSpPr txBox="1">
            <a:spLocks noChangeArrowheads="1"/>
          </p:cNvSpPr>
          <p:nvPr/>
        </p:nvSpPr>
        <p:spPr bwMode="auto">
          <a:xfrm>
            <a:off x="530225" y="5526088"/>
            <a:ext cx="1430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四九剧社</a:t>
            </a:r>
          </a:p>
        </p:txBody>
      </p:sp>
      <p:sp>
        <p:nvSpPr>
          <p:cNvPr id="11303" name="文本框 50"/>
          <p:cNvSpPr txBox="1">
            <a:spLocks noChangeArrowheads="1"/>
          </p:cNvSpPr>
          <p:nvPr/>
        </p:nvSpPr>
        <p:spPr bwMode="auto">
          <a:xfrm>
            <a:off x="1927225" y="5537200"/>
            <a:ext cx="1431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石头助老队</a:t>
            </a:r>
          </a:p>
        </p:txBody>
      </p:sp>
      <p:sp>
        <p:nvSpPr>
          <p:cNvPr id="11304" name="文本框 51"/>
          <p:cNvSpPr txBox="1">
            <a:spLocks noChangeArrowheads="1"/>
          </p:cNvSpPr>
          <p:nvPr/>
        </p:nvSpPr>
        <p:spPr bwMode="auto">
          <a:xfrm>
            <a:off x="3382963" y="5538788"/>
            <a:ext cx="1430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百顺摄影队</a:t>
            </a:r>
          </a:p>
        </p:txBody>
      </p:sp>
      <p:sp>
        <p:nvSpPr>
          <p:cNvPr id="11305" name="文本框 52"/>
          <p:cNvSpPr txBox="1">
            <a:spLocks noChangeArrowheads="1"/>
          </p:cNvSpPr>
          <p:nvPr/>
        </p:nvSpPr>
        <p:spPr bwMode="auto">
          <a:xfrm>
            <a:off x="6116638" y="5534025"/>
            <a:ext cx="18811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石头绿色风尚馆</a:t>
            </a:r>
          </a:p>
        </p:txBody>
      </p:sp>
      <p:sp>
        <p:nvSpPr>
          <p:cNvPr id="11306" name="文本框 53"/>
          <p:cNvSpPr txBox="1">
            <a:spLocks noChangeArrowheads="1"/>
          </p:cNvSpPr>
          <p:nvPr/>
        </p:nvSpPr>
        <p:spPr bwMode="auto">
          <a:xfrm>
            <a:off x="7770813" y="5548313"/>
            <a:ext cx="1430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石头美食团</a:t>
            </a:r>
          </a:p>
        </p:txBody>
      </p:sp>
      <p:sp>
        <p:nvSpPr>
          <p:cNvPr id="11307" name="文本框 54"/>
          <p:cNvSpPr txBox="1">
            <a:spLocks noChangeArrowheads="1"/>
          </p:cNvSpPr>
          <p:nvPr/>
        </p:nvSpPr>
        <p:spPr bwMode="auto">
          <a:xfrm>
            <a:off x="4714875" y="5548313"/>
            <a:ext cx="1608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百顺乒乓球队</a:t>
            </a:r>
          </a:p>
        </p:txBody>
      </p:sp>
      <p:sp>
        <p:nvSpPr>
          <p:cNvPr id="11308" name="文本框 55"/>
          <p:cNvSpPr txBox="1">
            <a:spLocks noChangeArrowheads="1"/>
          </p:cNvSpPr>
          <p:nvPr/>
        </p:nvSpPr>
        <p:spPr bwMode="auto">
          <a:xfrm>
            <a:off x="10591800" y="5535613"/>
            <a:ext cx="1430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大安睿邻雅曲</a:t>
            </a:r>
          </a:p>
        </p:txBody>
      </p:sp>
      <p:sp>
        <p:nvSpPr>
          <p:cNvPr id="11309" name="文本框 56"/>
          <p:cNvSpPr txBox="1">
            <a:spLocks noChangeArrowheads="1"/>
          </p:cNvSpPr>
          <p:nvPr/>
        </p:nvSpPr>
        <p:spPr bwMode="auto">
          <a:xfrm>
            <a:off x="9074150" y="5534025"/>
            <a:ext cx="1430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大安澜馨布工坊</a:t>
            </a:r>
          </a:p>
        </p:txBody>
      </p:sp>
      <p:sp>
        <p:nvSpPr>
          <p:cNvPr id="11310" name="文本框 57"/>
          <p:cNvSpPr txBox="1">
            <a:spLocks noChangeArrowheads="1"/>
          </p:cNvSpPr>
          <p:nvPr/>
        </p:nvSpPr>
        <p:spPr bwMode="auto">
          <a:xfrm>
            <a:off x="9875838" y="6551613"/>
            <a:ext cx="1430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三井导览队</a:t>
            </a:r>
          </a:p>
        </p:txBody>
      </p:sp>
      <p:sp>
        <p:nvSpPr>
          <p:cNvPr id="11311" name="文本框 58"/>
          <p:cNvSpPr txBox="1">
            <a:spLocks noChangeArrowheads="1"/>
          </p:cNvSpPr>
          <p:nvPr/>
        </p:nvSpPr>
        <p:spPr bwMode="auto">
          <a:xfrm>
            <a:off x="8418513" y="6551613"/>
            <a:ext cx="1431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前西养犬队</a:t>
            </a:r>
          </a:p>
        </p:txBody>
      </p:sp>
      <p:sp>
        <p:nvSpPr>
          <p:cNvPr id="11312" name="文本框 59"/>
          <p:cNvSpPr txBox="1">
            <a:spLocks noChangeArrowheads="1"/>
          </p:cNvSpPr>
          <p:nvPr/>
        </p:nvSpPr>
        <p:spPr bwMode="auto">
          <a:xfrm>
            <a:off x="4038600" y="6550025"/>
            <a:ext cx="1430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延寿单弦队</a:t>
            </a:r>
          </a:p>
        </p:txBody>
      </p:sp>
      <p:sp>
        <p:nvSpPr>
          <p:cNvPr id="11313" name="文本框 60"/>
          <p:cNvSpPr txBox="1">
            <a:spLocks noChangeArrowheads="1"/>
          </p:cNvSpPr>
          <p:nvPr/>
        </p:nvSpPr>
        <p:spPr bwMode="auto">
          <a:xfrm>
            <a:off x="2366963" y="6535738"/>
            <a:ext cx="1431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延寿智慧创业坊</a:t>
            </a:r>
          </a:p>
        </p:txBody>
      </p:sp>
      <p:sp>
        <p:nvSpPr>
          <p:cNvPr id="11314" name="文本框 61"/>
          <p:cNvSpPr txBox="1">
            <a:spLocks noChangeArrowheads="1"/>
          </p:cNvSpPr>
          <p:nvPr/>
        </p:nvSpPr>
        <p:spPr bwMode="auto">
          <a:xfrm>
            <a:off x="1087438" y="6519863"/>
            <a:ext cx="1430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延寿舞蹈队</a:t>
            </a:r>
          </a:p>
        </p:txBody>
      </p:sp>
      <p:sp>
        <p:nvSpPr>
          <p:cNvPr id="11315" name="文本框 62"/>
          <p:cNvSpPr txBox="1">
            <a:spLocks noChangeArrowheads="1"/>
          </p:cNvSpPr>
          <p:nvPr/>
        </p:nvSpPr>
        <p:spPr bwMode="auto">
          <a:xfrm>
            <a:off x="6608763" y="6543675"/>
            <a:ext cx="2020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前西怡和女子舞蹈队</a:t>
            </a:r>
          </a:p>
        </p:txBody>
      </p:sp>
      <p:sp>
        <p:nvSpPr>
          <p:cNvPr id="11316" name="文本框 63"/>
          <p:cNvSpPr txBox="1">
            <a:spLocks noChangeArrowheads="1"/>
          </p:cNvSpPr>
          <p:nvPr/>
        </p:nvSpPr>
        <p:spPr bwMode="auto">
          <a:xfrm>
            <a:off x="5499100" y="6551613"/>
            <a:ext cx="1430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zh-CN" altLang="en-US" sz="1400">
                <a:latin typeface="微软雅黑" panose="020B0503020204020204" pitchFamily="34" charset="-122"/>
                <a:ea typeface="微软雅黑" panose="020B0503020204020204" pitchFamily="34" charset="-122"/>
              </a:rPr>
              <a:t>前西助老队</a:t>
            </a:r>
          </a:p>
        </p:txBody>
      </p:sp>
      <p:sp>
        <p:nvSpPr>
          <p:cNvPr id="11317" name="文本框 46"/>
          <p:cNvSpPr txBox="1">
            <a:spLocks noChangeArrowheads="1"/>
          </p:cNvSpPr>
          <p:nvPr/>
        </p:nvSpPr>
        <p:spPr bwMode="auto">
          <a:xfrm>
            <a:off x="7997825" y="4421188"/>
            <a:ext cx="3584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a:latin typeface="微软雅黑" panose="020B0503020204020204" pitchFamily="34" charset="-122"/>
                <a:ea typeface="微软雅黑" panose="020B0503020204020204" pitchFamily="34" charset="-122"/>
              </a:rPr>
              <a:t>24</a:t>
            </a:r>
            <a:r>
              <a:rPr lang="zh-CN" altLang="en-US">
                <a:latin typeface="微软雅黑" panose="020B0503020204020204" pitchFamily="34" charset="-122"/>
                <a:ea typeface="微软雅黑" panose="020B0503020204020204" pitchFamily="34" charset="-122"/>
              </a:rPr>
              <a:t>个自组织中</a:t>
            </a:r>
            <a:r>
              <a:rPr lang="en-US" altLang="zh-CN">
                <a:latin typeface="微软雅黑" panose="020B0503020204020204" pitchFamily="34" charset="-122"/>
                <a:ea typeface="微软雅黑" panose="020B0503020204020204" pitchFamily="34" charset="-122"/>
              </a:rPr>
              <a:t>15</a:t>
            </a:r>
            <a:r>
              <a:rPr lang="zh-CN" altLang="en-US">
                <a:latin typeface="微软雅黑" panose="020B0503020204020204" pitchFamily="34" charset="-122"/>
                <a:ea typeface="微软雅黑" panose="020B0503020204020204" pitchFamily="34" charset="-122"/>
              </a:rPr>
              <a:t>个建立了微信群</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p:cNvGraphicFramePr>
            <a:graphicFrameLocks noGrp="1"/>
          </p:cNvGraphicFramePr>
          <p:nvPr>
            <p:extLst>
              <p:ext uri="{D42A27DB-BD31-4B8C-83A1-F6EECF244321}">
                <p14:modId xmlns:p14="http://schemas.microsoft.com/office/powerpoint/2010/main" val="74699361"/>
              </p:ext>
            </p:extLst>
          </p:nvPr>
        </p:nvGraphicFramePr>
        <p:xfrm>
          <a:off x="27952" y="908101"/>
          <a:ext cx="12136095" cy="5409048"/>
        </p:xfrm>
        <a:graphic>
          <a:graphicData uri="http://schemas.openxmlformats.org/drawingml/2006/table">
            <a:tbl>
              <a:tblPr>
                <a:tableStyleId>{5C22544A-7EE6-4342-B048-85BDC9FD1C3A}</a:tableStyleId>
              </a:tblPr>
              <a:tblGrid>
                <a:gridCol w="1322292">
                  <a:extLst>
                    <a:ext uri="{9D8B030D-6E8A-4147-A177-3AD203B41FA5}">
                      <a16:colId xmlns:a16="http://schemas.microsoft.com/office/drawing/2014/main" val="3559449173"/>
                    </a:ext>
                  </a:extLst>
                </a:gridCol>
                <a:gridCol w="1831675">
                  <a:extLst>
                    <a:ext uri="{9D8B030D-6E8A-4147-A177-3AD203B41FA5}">
                      <a16:colId xmlns:a16="http://schemas.microsoft.com/office/drawing/2014/main" val="1021242614"/>
                    </a:ext>
                  </a:extLst>
                </a:gridCol>
                <a:gridCol w="774213">
                  <a:extLst>
                    <a:ext uri="{9D8B030D-6E8A-4147-A177-3AD203B41FA5}">
                      <a16:colId xmlns:a16="http://schemas.microsoft.com/office/drawing/2014/main" val="357317037"/>
                    </a:ext>
                  </a:extLst>
                </a:gridCol>
                <a:gridCol w="497258">
                  <a:extLst>
                    <a:ext uri="{9D8B030D-6E8A-4147-A177-3AD203B41FA5}">
                      <a16:colId xmlns:a16="http://schemas.microsoft.com/office/drawing/2014/main" val="612962301"/>
                    </a:ext>
                  </a:extLst>
                </a:gridCol>
                <a:gridCol w="2788425">
                  <a:extLst>
                    <a:ext uri="{9D8B030D-6E8A-4147-A177-3AD203B41FA5}">
                      <a16:colId xmlns:a16="http://schemas.microsoft.com/office/drawing/2014/main" val="3573922343"/>
                    </a:ext>
                  </a:extLst>
                </a:gridCol>
                <a:gridCol w="1013400">
                  <a:extLst>
                    <a:ext uri="{9D8B030D-6E8A-4147-A177-3AD203B41FA5}">
                      <a16:colId xmlns:a16="http://schemas.microsoft.com/office/drawing/2014/main" val="2595681163"/>
                    </a:ext>
                  </a:extLst>
                </a:gridCol>
                <a:gridCol w="3908832">
                  <a:extLst>
                    <a:ext uri="{9D8B030D-6E8A-4147-A177-3AD203B41FA5}">
                      <a16:colId xmlns:a16="http://schemas.microsoft.com/office/drawing/2014/main" val="4179283041"/>
                    </a:ext>
                  </a:extLst>
                </a:gridCol>
              </a:tblGrid>
              <a:tr h="700472">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微群名称</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微群功能</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群主</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人数</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入群资格</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zh-CN" altLang="en-US" sz="1600" u="none" strike="noStrike" dirty="0">
                          <a:effectLst/>
                          <a:latin typeface="微软雅黑" panose="020B0503020204020204" pitchFamily="34" charset="-122"/>
                          <a:ea typeface="微软雅黑" panose="020B0503020204020204" pitchFamily="34" charset="-122"/>
                        </a:rPr>
                        <a:t>建群时间</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tc>
                  <a:txBody>
                    <a:bodyPr/>
                    <a:lstStyle/>
                    <a:p>
                      <a:pPr algn="ctr" fontAlgn="ctr"/>
                      <a:r>
                        <a:rPr lang="zh-CN" altLang="en-US" sz="1600" b="0" i="0" u="none" strike="noStrike" dirty="0" smtClean="0">
                          <a:solidFill>
                            <a:srgbClr val="000000"/>
                          </a:solidFill>
                          <a:effectLst/>
                          <a:latin typeface="微软雅黑" panose="020B0503020204020204" pitchFamily="34" charset="-122"/>
                          <a:ea typeface="微软雅黑" panose="020B0503020204020204" pitchFamily="34" charset="-122"/>
                        </a:rPr>
                        <a:t>微群截图</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tc>
                <a:extLst>
                  <a:ext uri="{0D108BD9-81ED-4DB2-BD59-A6C34878D82A}">
                    <a16:rowId xmlns:a16="http://schemas.microsoft.com/office/drawing/2014/main" val="1710957093"/>
                  </a:ext>
                </a:extLst>
              </a:tr>
              <a:tr h="1189470">
                <a:tc>
                  <a:txBody>
                    <a:bodyPr/>
                    <a:lstStyle/>
                    <a:p>
                      <a:pPr algn="l" fontAlgn="ctr"/>
                      <a:r>
                        <a:rPr lang="zh-CN" altLang="en-US" sz="1600" u="none" strike="noStrike" dirty="0">
                          <a:effectLst/>
                          <a:latin typeface="微软雅黑" panose="020B0503020204020204" pitchFamily="34" charset="-122"/>
                          <a:ea typeface="微软雅黑" panose="020B0503020204020204" pitchFamily="34" charset="-122"/>
                        </a:rPr>
                        <a:t>大栅栏社区营造能人汇</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l" fontAlgn="ctr"/>
                      <a:r>
                        <a:rPr lang="zh-CN" altLang="en-US" sz="1600" u="none" strike="noStrike" dirty="0">
                          <a:effectLst/>
                          <a:latin typeface="微软雅黑" panose="020B0503020204020204" pitchFamily="34" charset="-122"/>
                          <a:ea typeface="微软雅黑" panose="020B0503020204020204" pitchFamily="34" charset="-122"/>
                        </a:rPr>
                        <a:t>此群目的为大栅栏街道社区营造自组织负责人搭建一个交流讨论平台</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l" fontAlgn="ctr"/>
                      <a:r>
                        <a:rPr lang="zh-CN" altLang="en-US" sz="1600" u="none" strike="noStrike" dirty="0">
                          <a:effectLst/>
                          <a:latin typeface="微软雅黑" panose="020B0503020204020204" pitchFamily="34" charset="-122"/>
                          <a:ea typeface="微软雅黑" panose="020B0503020204020204" pitchFamily="34" charset="-122"/>
                        </a:rPr>
                        <a:t>梁肖月</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l" fontAlgn="ctr"/>
                      <a:r>
                        <a:rPr lang="en-US" altLang="zh-CN" sz="1600" u="none" strike="noStrike" dirty="0">
                          <a:effectLst/>
                          <a:latin typeface="微软雅黑" panose="020B0503020204020204" pitchFamily="34" charset="-122"/>
                          <a:ea typeface="微软雅黑" panose="020B0503020204020204" pitchFamily="34" charset="-122"/>
                        </a:rPr>
                        <a:t>63</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l" fontAlgn="ctr"/>
                      <a:r>
                        <a:rPr lang="en-US" altLang="zh-CN" sz="1600" u="none" strike="noStrike">
                          <a:effectLst/>
                          <a:latin typeface="微软雅黑" panose="020B0503020204020204" pitchFamily="34" charset="-122"/>
                          <a:ea typeface="微软雅黑" panose="020B0503020204020204" pitchFamily="34" charset="-122"/>
                        </a:rPr>
                        <a:t>24</a:t>
                      </a:r>
                      <a:r>
                        <a:rPr lang="zh-CN" altLang="en-US" sz="1600" u="none" strike="noStrike">
                          <a:effectLst/>
                          <a:latin typeface="微软雅黑" panose="020B0503020204020204" pitchFamily="34" charset="-122"/>
                          <a:ea typeface="微软雅黑" panose="020B0503020204020204" pitchFamily="34" charset="-122"/>
                        </a:rPr>
                        <a:t>个小苗及种子的项目负责人、财务负责人和社区联系人，清华团队及社会办工作组，街道社会办领导</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l" fontAlgn="ctr"/>
                      <a:r>
                        <a:rPr lang="en-US" altLang="zh-CN" sz="1600" u="none" strike="noStrike" dirty="0" smtClean="0">
                          <a:effectLst/>
                          <a:latin typeface="微软雅黑" panose="020B0503020204020204" pitchFamily="34" charset="-122"/>
                          <a:ea typeface="微软雅黑" panose="020B0503020204020204" pitchFamily="34" charset="-122"/>
                        </a:rPr>
                        <a:t>2017</a:t>
                      </a:r>
                      <a:r>
                        <a:rPr lang="zh-CN" altLang="en-US" sz="1600" u="none" strike="noStrike" dirty="0" smtClean="0">
                          <a:effectLst/>
                          <a:latin typeface="微软雅黑" panose="020B0503020204020204" pitchFamily="34" charset="-122"/>
                          <a:ea typeface="微软雅黑" panose="020B0503020204020204" pitchFamily="34" charset="-122"/>
                        </a:rPr>
                        <a:t>年</a:t>
                      </a:r>
                      <a:endParaRPr lang="en-US" altLang="zh-CN" sz="1600" u="none" strike="noStrike" dirty="0" smtClean="0">
                        <a:effectLst/>
                        <a:latin typeface="微软雅黑" panose="020B0503020204020204" pitchFamily="34" charset="-122"/>
                        <a:ea typeface="微软雅黑" panose="020B0503020204020204" pitchFamily="34" charset="-122"/>
                      </a:endParaRPr>
                    </a:p>
                    <a:p>
                      <a:pPr algn="l" fontAlgn="ctr"/>
                      <a:r>
                        <a:rPr lang="en-US" altLang="zh-CN" sz="1600" u="none" strike="noStrike" dirty="0" smtClean="0">
                          <a:effectLst/>
                          <a:latin typeface="微软雅黑" panose="020B0503020204020204" pitchFamily="34" charset="-122"/>
                          <a:ea typeface="微软雅黑" panose="020B0503020204020204" pitchFamily="34" charset="-122"/>
                        </a:rPr>
                        <a:t>3</a:t>
                      </a:r>
                      <a:r>
                        <a:rPr lang="zh-CN" altLang="en-US" sz="1600" u="none" strike="noStrike" dirty="0">
                          <a:effectLst/>
                          <a:latin typeface="微软雅黑" panose="020B0503020204020204" pitchFamily="34" charset="-122"/>
                          <a:ea typeface="微软雅黑" panose="020B0503020204020204" pitchFamily="34" charset="-122"/>
                        </a:rPr>
                        <a:t>月</a:t>
                      </a:r>
                      <a:r>
                        <a:rPr lang="en-US" altLang="zh-CN" sz="1600" u="none" strike="noStrike" dirty="0">
                          <a:effectLst/>
                          <a:latin typeface="微软雅黑" panose="020B0503020204020204" pitchFamily="34" charset="-122"/>
                          <a:ea typeface="微软雅黑" panose="020B0503020204020204" pitchFamily="34" charset="-122"/>
                        </a:rPr>
                        <a:t>5</a:t>
                      </a:r>
                      <a:r>
                        <a:rPr lang="zh-CN" altLang="en-US" sz="1600" u="none" strike="noStrike" dirty="0">
                          <a:effectLst/>
                          <a:latin typeface="微软雅黑" panose="020B0503020204020204" pitchFamily="34" charset="-122"/>
                          <a:ea typeface="微软雅黑" panose="020B0503020204020204" pitchFamily="34" charset="-122"/>
                        </a:rPr>
                        <a:t>日</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l" fontAlgn="ct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extLst>
                  <a:ext uri="{0D108BD9-81ED-4DB2-BD59-A6C34878D82A}">
                    <a16:rowId xmlns:a16="http://schemas.microsoft.com/office/drawing/2014/main" val="3516531842"/>
                  </a:ext>
                </a:extLst>
              </a:tr>
              <a:tr h="1189470">
                <a:tc>
                  <a:txBody>
                    <a:bodyPr/>
                    <a:lstStyle/>
                    <a:p>
                      <a:pPr algn="l" fontAlgn="ctr"/>
                      <a:r>
                        <a:rPr lang="zh-CN" altLang="en-US" sz="1600" u="none" strike="noStrike">
                          <a:effectLst/>
                          <a:latin typeface="微软雅黑" panose="020B0503020204020204" pitchFamily="34" charset="-122"/>
                          <a:ea typeface="微软雅黑" panose="020B0503020204020204" pitchFamily="34" charset="-122"/>
                        </a:rPr>
                        <a:t>大栅栏社区营造大本营</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l" fontAlgn="ctr"/>
                      <a:r>
                        <a:rPr lang="zh-CN" altLang="en-US" sz="1600" u="none" strike="noStrike">
                          <a:effectLst/>
                          <a:latin typeface="微软雅黑" panose="020B0503020204020204" pitchFamily="34" charset="-122"/>
                          <a:ea typeface="微软雅黑" panose="020B0503020204020204" pitchFamily="34" charset="-122"/>
                        </a:rPr>
                        <a:t>此群目的为大栅栏社区能人交流空间</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l" fontAlgn="ctr"/>
                      <a:r>
                        <a:rPr lang="zh-CN" altLang="en-US" sz="1600" u="none" strike="noStrike" dirty="0">
                          <a:effectLst/>
                          <a:latin typeface="微软雅黑" panose="020B0503020204020204" pitchFamily="34" charset="-122"/>
                          <a:ea typeface="微软雅黑" panose="020B0503020204020204" pitchFamily="34" charset="-122"/>
                        </a:rPr>
                        <a:t>梁肖月</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l" fontAlgn="ctr"/>
                      <a:r>
                        <a:rPr lang="en-US" altLang="zh-CN" sz="1600" u="none" strike="noStrike" dirty="0">
                          <a:effectLst/>
                          <a:latin typeface="微软雅黑" panose="020B0503020204020204" pitchFamily="34" charset="-122"/>
                          <a:ea typeface="微软雅黑" panose="020B0503020204020204" pitchFamily="34" charset="-122"/>
                        </a:rPr>
                        <a:t>99</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l" fontAlgn="ctr"/>
                      <a:r>
                        <a:rPr lang="zh-CN" altLang="en-US" sz="1600" u="none" strike="noStrike" dirty="0">
                          <a:effectLst/>
                          <a:latin typeface="微软雅黑" panose="020B0503020204020204" pitchFamily="34" charset="-122"/>
                          <a:ea typeface="微软雅黑" panose="020B0503020204020204" pitchFamily="34" charset="-122"/>
                        </a:rPr>
                        <a:t>大栅栏街道与社区营造相关的社区能人，小苗及种子团队成员，</a:t>
                      </a:r>
                      <a:r>
                        <a:rPr lang="en-US" altLang="zh-CN" sz="1600" u="none" strike="noStrike" dirty="0">
                          <a:effectLst/>
                          <a:latin typeface="微软雅黑" panose="020B0503020204020204" pitchFamily="34" charset="-122"/>
                          <a:ea typeface="微软雅黑" panose="020B0503020204020204" pitchFamily="34" charset="-122"/>
                        </a:rPr>
                        <a:t>9</a:t>
                      </a:r>
                      <a:r>
                        <a:rPr lang="zh-CN" altLang="en-US" sz="1600" u="none" strike="noStrike" dirty="0">
                          <a:effectLst/>
                          <a:latin typeface="微软雅黑" panose="020B0503020204020204" pitchFamily="34" charset="-122"/>
                          <a:ea typeface="微软雅黑" panose="020B0503020204020204" pitchFamily="34" charset="-122"/>
                        </a:rPr>
                        <a:t>个社区一把手及社区联系人，清华团队及社会办工作组</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l" fontAlgn="ctr"/>
                      <a:r>
                        <a:rPr lang="en-US" altLang="zh-CN" sz="1600" u="none" strike="noStrike" dirty="0" smtClean="0">
                          <a:effectLst/>
                          <a:latin typeface="微软雅黑" panose="020B0503020204020204" pitchFamily="34" charset="-122"/>
                          <a:ea typeface="微软雅黑" panose="020B0503020204020204" pitchFamily="34" charset="-122"/>
                        </a:rPr>
                        <a:t>2016</a:t>
                      </a:r>
                      <a:r>
                        <a:rPr lang="zh-CN" altLang="en-US" sz="1600" u="none" strike="noStrike" dirty="0" smtClean="0">
                          <a:effectLst/>
                          <a:latin typeface="微软雅黑" panose="020B0503020204020204" pitchFamily="34" charset="-122"/>
                          <a:ea typeface="微软雅黑" panose="020B0503020204020204" pitchFamily="34" charset="-122"/>
                        </a:rPr>
                        <a:t>年</a:t>
                      </a:r>
                      <a:endParaRPr lang="en-US" altLang="zh-CN" sz="1600" u="none" strike="noStrike" dirty="0" smtClean="0">
                        <a:effectLst/>
                        <a:latin typeface="微软雅黑" panose="020B0503020204020204" pitchFamily="34" charset="-122"/>
                        <a:ea typeface="微软雅黑" panose="020B0503020204020204" pitchFamily="34" charset="-122"/>
                      </a:endParaRPr>
                    </a:p>
                    <a:p>
                      <a:pPr algn="l" fontAlgn="ctr"/>
                      <a:r>
                        <a:rPr lang="en-US" altLang="zh-CN" sz="1600" u="none" strike="noStrike" dirty="0" smtClean="0">
                          <a:effectLst/>
                          <a:latin typeface="微软雅黑" panose="020B0503020204020204" pitchFamily="34" charset="-122"/>
                          <a:ea typeface="微软雅黑" panose="020B0503020204020204" pitchFamily="34" charset="-122"/>
                        </a:rPr>
                        <a:t>12</a:t>
                      </a:r>
                      <a:r>
                        <a:rPr lang="zh-CN" altLang="en-US" sz="1600" u="none" strike="noStrike" dirty="0">
                          <a:effectLst/>
                          <a:latin typeface="微软雅黑" panose="020B0503020204020204" pitchFamily="34" charset="-122"/>
                          <a:ea typeface="微软雅黑" panose="020B0503020204020204" pitchFamily="34" charset="-122"/>
                        </a:rPr>
                        <a:t>月</a:t>
                      </a:r>
                      <a:r>
                        <a:rPr lang="en-US" altLang="zh-CN" sz="1600" u="none" strike="noStrike" dirty="0">
                          <a:effectLst/>
                          <a:latin typeface="微软雅黑" panose="020B0503020204020204" pitchFamily="34" charset="-122"/>
                          <a:ea typeface="微软雅黑" panose="020B0503020204020204" pitchFamily="34" charset="-122"/>
                        </a:rPr>
                        <a:t>19</a:t>
                      </a:r>
                      <a:r>
                        <a:rPr lang="zh-CN" altLang="en-US" sz="1600" u="none" strike="noStrike" dirty="0">
                          <a:effectLst/>
                          <a:latin typeface="微软雅黑" panose="020B0503020204020204" pitchFamily="34" charset="-122"/>
                          <a:ea typeface="微软雅黑" panose="020B0503020204020204" pitchFamily="34" charset="-122"/>
                        </a:rPr>
                        <a:t>日</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tc>
                  <a:txBody>
                    <a:bodyPr/>
                    <a:lstStyle/>
                    <a:p>
                      <a:pPr algn="l" fontAlgn="ct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2">
                        <a:lumMod val="40000"/>
                        <a:lumOff val="60000"/>
                      </a:schemeClr>
                    </a:solidFill>
                  </a:tcPr>
                </a:tc>
                <a:extLst>
                  <a:ext uri="{0D108BD9-81ED-4DB2-BD59-A6C34878D82A}">
                    <a16:rowId xmlns:a16="http://schemas.microsoft.com/office/drawing/2014/main" val="276197732"/>
                  </a:ext>
                </a:extLst>
              </a:tr>
              <a:tr h="1189470">
                <a:tc>
                  <a:txBody>
                    <a:bodyPr/>
                    <a:lstStyle/>
                    <a:p>
                      <a:pPr algn="l" fontAlgn="ctr"/>
                      <a:r>
                        <a:rPr lang="zh-CN" altLang="en-US" sz="1600" u="none" strike="noStrike" dirty="0">
                          <a:effectLst/>
                          <a:latin typeface="微软雅黑" panose="020B0503020204020204" pitchFamily="34" charset="-122"/>
                          <a:ea typeface="微软雅黑" panose="020B0503020204020204" pitchFamily="34" charset="-122"/>
                        </a:rPr>
                        <a:t>大栅栏工作组助理群</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tc>
                  <a:txBody>
                    <a:bodyPr/>
                    <a:lstStyle/>
                    <a:p>
                      <a:pPr algn="l" fontAlgn="ctr"/>
                      <a:r>
                        <a:rPr lang="zh-CN" altLang="en-US" sz="1600" u="none" strike="noStrike" dirty="0">
                          <a:effectLst/>
                          <a:latin typeface="微软雅黑" panose="020B0503020204020204" pitchFamily="34" charset="-122"/>
                          <a:ea typeface="微软雅黑" panose="020B0503020204020204" pitchFamily="34" charset="-122"/>
                        </a:rPr>
                        <a:t>此群目的为大栅栏清华团队的工作群，加入团队即加入群，工作结束自行退群</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tc>
                  <a:txBody>
                    <a:bodyPr/>
                    <a:lstStyle/>
                    <a:p>
                      <a:pPr algn="l" fontAlgn="ctr"/>
                      <a:r>
                        <a:rPr lang="zh-CN" altLang="en-US" sz="1600" u="none" strike="noStrike">
                          <a:effectLst/>
                          <a:latin typeface="微软雅黑" panose="020B0503020204020204" pitchFamily="34" charset="-122"/>
                          <a:ea typeface="微软雅黑" panose="020B0503020204020204" pitchFamily="34" charset="-122"/>
                        </a:rPr>
                        <a:t>梁肖月</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tc>
                  <a:txBody>
                    <a:bodyPr/>
                    <a:lstStyle/>
                    <a:p>
                      <a:pPr algn="l" fontAlgn="ctr"/>
                      <a:r>
                        <a:rPr lang="en-US" altLang="zh-CN" sz="1600" u="none" strike="noStrike">
                          <a:effectLst/>
                          <a:latin typeface="微软雅黑" panose="020B0503020204020204" pitchFamily="34" charset="-122"/>
                          <a:ea typeface="微软雅黑" panose="020B0503020204020204" pitchFamily="34" charset="-122"/>
                        </a:rPr>
                        <a:t>10</a:t>
                      </a:r>
                      <a:endParaRPr lang="en-US" altLang="zh-CN" sz="16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tc>
                  <a:txBody>
                    <a:bodyPr/>
                    <a:lstStyle/>
                    <a:p>
                      <a:pPr algn="l" fontAlgn="ctr"/>
                      <a:r>
                        <a:rPr lang="zh-CN" altLang="en-US" sz="1600" u="none" strike="noStrike">
                          <a:effectLst/>
                          <a:latin typeface="微软雅黑" panose="020B0503020204020204" pitchFamily="34" charset="-122"/>
                          <a:ea typeface="微软雅黑" panose="020B0503020204020204" pitchFamily="34" charset="-122"/>
                        </a:rPr>
                        <a:t>清华团队在大栅栏社区营造实验中的工作人员</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tc>
                  <a:txBody>
                    <a:bodyPr/>
                    <a:lstStyle/>
                    <a:p>
                      <a:pPr algn="l" fontAlgn="ctr"/>
                      <a:r>
                        <a:rPr lang="en-US" altLang="zh-CN" sz="1600" u="none" strike="noStrike" dirty="0" smtClean="0">
                          <a:effectLst/>
                          <a:latin typeface="微软雅黑" panose="020B0503020204020204" pitchFamily="34" charset="-122"/>
                          <a:ea typeface="微软雅黑" panose="020B0503020204020204" pitchFamily="34" charset="-122"/>
                        </a:rPr>
                        <a:t>2016</a:t>
                      </a:r>
                      <a:r>
                        <a:rPr lang="zh-CN" altLang="en-US" sz="1600" u="none" strike="noStrike" dirty="0" smtClean="0">
                          <a:effectLst/>
                          <a:latin typeface="微软雅黑" panose="020B0503020204020204" pitchFamily="34" charset="-122"/>
                          <a:ea typeface="微软雅黑" panose="020B0503020204020204" pitchFamily="34" charset="-122"/>
                        </a:rPr>
                        <a:t>年</a:t>
                      </a:r>
                      <a:endParaRPr lang="en-US" altLang="zh-CN" sz="1600" u="none" strike="noStrike" dirty="0" smtClean="0">
                        <a:effectLst/>
                        <a:latin typeface="微软雅黑" panose="020B0503020204020204" pitchFamily="34" charset="-122"/>
                        <a:ea typeface="微软雅黑" panose="020B0503020204020204" pitchFamily="34" charset="-122"/>
                      </a:endParaRPr>
                    </a:p>
                    <a:p>
                      <a:pPr algn="l" fontAlgn="ctr"/>
                      <a:r>
                        <a:rPr lang="en-US" altLang="zh-CN" sz="1600" u="none" strike="noStrike" dirty="0" smtClean="0">
                          <a:effectLst/>
                          <a:latin typeface="微软雅黑" panose="020B0503020204020204" pitchFamily="34" charset="-122"/>
                          <a:ea typeface="微软雅黑" panose="020B0503020204020204" pitchFamily="34" charset="-122"/>
                        </a:rPr>
                        <a:t>11</a:t>
                      </a:r>
                      <a:r>
                        <a:rPr lang="zh-CN" altLang="en-US" sz="1600" u="none" strike="noStrike" dirty="0">
                          <a:effectLst/>
                          <a:latin typeface="微软雅黑" panose="020B0503020204020204" pitchFamily="34" charset="-122"/>
                          <a:ea typeface="微软雅黑" panose="020B0503020204020204" pitchFamily="34" charset="-122"/>
                        </a:rPr>
                        <a:t>月</a:t>
                      </a:r>
                      <a:r>
                        <a:rPr lang="en-US" altLang="zh-CN" sz="1600" u="none" strike="noStrike" dirty="0">
                          <a:effectLst/>
                          <a:latin typeface="微软雅黑" panose="020B0503020204020204" pitchFamily="34" charset="-122"/>
                          <a:ea typeface="微软雅黑" panose="020B0503020204020204" pitchFamily="34" charset="-122"/>
                        </a:rPr>
                        <a:t>25</a:t>
                      </a:r>
                      <a:r>
                        <a:rPr lang="zh-CN" altLang="en-US" sz="1600" u="none" strike="noStrike" dirty="0">
                          <a:effectLst/>
                          <a:latin typeface="微软雅黑" panose="020B0503020204020204" pitchFamily="34" charset="-122"/>
                          <a:ea typeface="微软雅黑" panose="020B0503020204020204" pitchFamily="34" charset="-122"/>
                        </a:rPr>
                        <a:t>日</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tc>
                  <a:txBody>
                    <a:bodyPr/>
                    <a:lstStyle/>
                    <a:p>
                      <a:pPr algn="l" fontAlgn="ct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extLst>
                  <a:ext uri="{0D108BD9-81ED-4DB2-BD59-A6C34878D82A}">
                    <a16:rowId xmlns:a16="http://schemas.microsoft.com/office/drawing/2014/main" val="2467559991"/>
                  </a:ext>
                </a:extLst>
              </a:tr>
              <a:tr h="1140166">
                <a:tc>
                  <a:txBody>
                    <a:bodyPr/>
                    <a:lstStyle/>
                    <a:p>
                      <a:pPr algn="l" fontAlgn="ctr"/>
                      <a:r>
                        <a:rPr lang="zh-CN" altLang="en-US" sz="1600" u="none" strike="noStrike">
                          <a:effectLst/>
                          <a:latin typeface="微软雅黑" panose="020B0503020204020204" pitchFamily="34" charset="-122"/>
                          <a:ea typeface="微软雅黑" panose="020B0503020204020204" pitchFamily="34" charset="-122"/>
                        </a:rPr>
                        <a:t>大栅栏组织培育你好抬头巷</a:t>
                      </a:r>
                      <a:endParaRPr lang="zh-CN" altLang="en-US" sz="1600" b="0" i="0" u="none" strike="noStrike">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tc>
                  <a:txBody>
                    <a:bodyPr/>
                    <a:lstStyle/>
                    <a:p>
                      <a:pPr algn="l" fontAlgn="ctr"/>
                      <a:r>
                        <a:rPr lang="zh-CN" altLang="en-US" sz="1600" u="none" strike="noStrike" dirty="0">
                          <a:effectLst/>
                          <a:latin typeface="微软雅黑" panose="020B0503020204020204" pitchFamily="34" charset="-122"/>
                          <a:ea typeface="微软雅黑" panose="020B0503020204020204" pitchFamily="34" charset="-122"/>
                        </a:rPr>
                        <a:t>此群目的为清华团队及社会办工作组群</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tc>
                  <a:txBody>
                    <a:bodyPr/>
                    <a:lstStyle/>
                    <a:p>
                      <a:pPr algn="l" fontAlgn="ctr"/>
                      <a:r>
                        <a:rPr lang="zh-CN" altLang="en-US" sz="1600" u="none" strike="noStrike" dirty="0">
                          <a:effectLst/>
                          <a:latin typeface="微软雅黑" panose="020B0503020204020204" pitchFamily="34" charset="-122"/>
                          <a:ea typeface="微软雅黑" panose="020B0503020204020204" pitchFamily="34" charset="-122"/>
                        </a:rPr>
                        <a:t>梁肖月</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tc>
                  <a:txBody>
                    <a:bodyPr/>
                    <a:lstStyle/>
                    <a:p>
                      <a:pPr algn="l" fontAlgn="ctr"/>
                      <a:r>
                        <a:rPr lang="en-US" altLang="zh-CN" sz="1600" u="none" strike="noStrike" dirty="0">
                          <a:effectLst/>
                          <a:latin typeface="微软雅黑" panose="020B0503020204020204" pitchFamily="34" charset="-122"/>
                          <a:ea typeface="微软雅黑" panose="020B0503020204020204" pitchFamily="34" charset="-122"/>
                        </a:rPr>
                        <a:t>27</a:t>
                      </a:r>
                      <a:endParaRPr lang="en-US" altLang="zh-CN"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tc>
                  <a:txBody>
                    <a:bodyPr/>
                    <a:lstStyle/>
                    <a:p>
                      <a:pPr algn="l" fontAlgn="ctr"/>
                      <a:r>
                        <a:rPr lang="zh-CN" altLang="en-US" sz="1600" u="none" strike="noStrike" dirty="0">
                          <a:effectLst/>
                          <a:latin typeface="微软雅黑" panose="020B0503020204020204" pitchFamily="34" charset="-122"/>
                          <a:ea typeface="微软雅黑" panose="020B0503020204020204" pitchFamily="34" charset="-122"/>
                        </a:rPr>
                        <a:t>清华团队及社会办工作过的伙伴</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tc>
                  <a:txBody>
                    <a:bodyPr/>
                    <a:lstStyle/>
                    <a:p>
                      <a:pPr algn="l" fontAlgn="ctr"/>
                      <a:r>
                        <a:rPr lang="en-US" altLang="zh-CN" sz="1600" u="none" strike="noStrike" dirty="0" smtClean="0">
                          <a:effectLst/>
                          <a:latin typeface="微软雅黑" panose="020B0503020204020204" pitchFamily="34" charset="-122"/>
                          <a:ea typeface="微软雅黑" panose="020B0503020204020204" pitchFamily="34" charset="-122"/>
                        </a:rPr>
                        <a:t>2016</a:t>
                      </a:r>
                      <a:r>
                        <a:rPr lang="zh-CN" altLang="en-US" sz="1600" u="none" strike="noStrike" dirty="0" smtClean="0">
                          <a:effectLst/>
                          <a:latin typeface="微软雅黑" panose="020B0503020204020204" pitchFamily="34" charset="-122"/>
                          <a:ea typeface="微软雅黑" panose="020B0503020204020204" pitchFamily="34" charset="-122"/>
                        </a:rPr>
                        <a:t>年</a:t>
                      </a:r>
                      <a:endParaRPr lang="en-US" altLang="zh-CN" sz="1600" u="none" strike="noStrike" dirty="0" smtClean="0">
                        <a:effectLst/>
                        <a:latin typeface="微软雅黑" panose="020B0503020204020204" pitchFamily="34" charset="-122"/>
                        <a:ea typeface="微软雅黑" panose="020B0503020204020204" pitchFamily="34" charset="-122"/>
                      </a:endParaRPr>
                    </a:p>
                    <a:p>
                      <a:pPr algn="l" fontAlgn="ctr"/>
                      <a:r>
                        <a:rPr lang="en-US" altLang="zh-CN" sz="1600" u="none" strike="noStrike" dirty="0" smtClean="0">
                          <a:effectLst/>
                          <a:latin typeface="微软雅黑" panose="020B0503020204020204" pitchFamily="34" charset="-122"/>
                          <a:ea typeface="微软雅黑" panose="020B0503020204020204" pitchFamily="34" charset="-122"/>
                        </a:rPr>
                        <a:t>9</a:t>
                      </a:r>
                      <a:r>
                        <a:rPr lang="zh-CN" altLang="en-US" sz="1600" u="none" strike="noStrike" dirty="0">
                          <a:effectLst/>
                          <a:latin typeface="微软雅黑" panose="020B0503020204020204" pitchFamily="34" charset="-122"/>
                          <a:ea typeface="微软雅黑" panose="020B0503020204020204" pitchFamily="34" charset="-122"/>
                        </a:rPr>
                        <a:t>月</a:t>
                      </a:r>
                      <a:r>
                        <a:rPr lang="en-US" altLang="zh-CN" sz="1600" u="none" strike="noStrike" dirty="0">
                          <a:effectLst/>
                          <a:latin typeface="微软雅黑" panose="020B0503020204020204" pitchFamily="34" charset="-122"/>
                          <a:ea typeface="微软雅黑" panose="020B0503020204020204" pitchFamily="34" charset="-122"/>
                        </a:rPr>
                        <a:t>14</a:t>
                      </a:r>
                      <a:r>
                        <a:rPr lang="zh-CN" altLang="en-US" sz="1600" u="none" strike="noStrike" dirty="0">
                          <a:effectLst/>
                          <a:latin typeface="微软雅黑" panose="020B0503020204020204" pitchFamily="34" charset="-122"/>
                          <a:ea typeface="微软雅黑" panose="020B0503020204020204" pitchFamily="34" charset="-122"/>
                        </a:rPr>
                        <a:t>日</a:t>
                      </a: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tc>
                  <a:txBody>
                    <a:bodyPr/>
                    <a:lstStyle/>
                    <a:p>
                      <a:pPr algn="l" fontAlgn="ctr"/>
                      <a:endParaRPr lang="zh-CN" altLang="en-US" sz="16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810" marR="3810" marT="3810" marB="0" anchor="ctr">
                    <a:solidFill>
                      <a:schemeClr val="accent1">
                        <a:lumMod val="40000"/>
                        <a:lumOff val="60000"/>
                      </a:schemeClr>
                    </a:solidFill>
                  </a:tcPr>
                </a:tc>
                <a:extLst>
                  <a:ext uri="{0D108BD9-81ED-4DB2-BD59-A6C34878D82A}">
                    <a16:rowId xmlns:a16="http://schemas.microsoft.com/office/drawing/2014/main" val="2062702016"/>
                  </a:ext>
                </a:extLst>
              </a:tr>
            </a:tbl>
          </a:graphicData>
        </a:graphic>
      </p:graphicFrame>
      <p:sp>
        <p:nvSpPr>
          <p:cNvPr id="3" name="Rectangle 7"/>
          <p:cNvSpPr/>
          <p:nvPr/>
        </p:nvSpPr>
        <p:spPr>
          <a:xfrm>
            <a:off x="0" y="0"/>
            <a:ext cx="12192000" cy="84613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rPr>
              <a:t>    </a:t>
            </a:r>
            <a:r>
              <a:rPr lang="zh-CN" altLang="en-US" sz="3200" dirty="0" smtClean="0">
                <a:latin typeface="微软雅黑" panose="020B0503020204020204" pitchFamily="34" charset="-122"/>
                <a:ea typeface="微软雅黑" panose="020B0503020204020204" pitchFamily="34" charset="-122"/>
              </a:rPr>
              <a:t>工作管理型微群截图及统计表</a:t>
            </a:r>
            <a:endParaRPr lang="zh-CN" altLang="en-US" sz="3200"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t="29954" b="59726"/>
          <a:stretch/>
        </p:blipFill>
        <p:spPr>
          <a:xfrm>
            <a:off x="8261069" y="1865747"/>
            <a:ext cx="3863662" cy="707721"/>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68858" b="19179"/>
          <a:stretch/>
        </p:blipFill>
        <p:spPr>
          <a:xfrm>
            <a:off x="8261069" y="3023145"/>
            <a:ext cx="3863662" cy="820455"/>
          </a:xfrm>
          <a:prstGeom prst="rect">
            <a:avLst/>
          </a:prstGeom>
        </p:spPr>
      </p:pic>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t="50776" b="37900"/>
          <a:stretch/>
        </p:blipFill>
        <p:spPr>
          <a:xfrm>
            <a:off x="8261069" y="4149222"/>
            <a:ext cx="3863662" cy="776613"/>
          </a:xfrm>
          <a:prstGeom prst="rect">
            <a:avLst/>
          </a:prstGeom>
        </p:spPr>
      </p:pic>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t="35434" b="53790"/>
          <a:stretch/>
        </p:blipFill>
        <p:spPr>
          <a:xfrm>
            <a:off x="8261069" y="5419354"/>
            <a:ext cx="3863662" cy="739037"/>
          </a:xfrm>
          <a:prstGeom prst="rect">
            <a:avLst/>
          </a:prstGeom>
        </p:spPr>
      </p:pic>
    </p:spTree>
    <p:extLst>
      <p:ext uri="{BB962C8B-B14F-4D97-AF65-F5344CB8AC3E}">
        <p14:creationId xmlns:p14="http://schemas.microsoft.com/office/powerpoint/2010/main" val="45595116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4944</TotalTime>
  <Words>2398</Words>
  <Application>Microsoft Office PowerPoint</Application>
  <PresentationFormat>宽屏</PresentationFormat>
  <Paragraphs>513</Paragraphs>
  <Slides>23</Slides>
  <Notes>1</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23</vt:i4>
      </vt:variant>
    </vt:vector>
  </HeadingPairs>
  <TitlesOfParts>
    <vt:vector size="33" baseType="lpstr">
      <vt:lpstr>等线</vt:lpstr>
      <vt:lpstr>Arial</vt:lpstr>
      <vt:lpstr>等线 Light</vt:lpstr>
      <vt:lpstr>微软雅黑</vt:lpstr>
      <vt:lpstr>黑体</vt:lpstr>
      <vt:lpstr>Wingdings</vt:lpstr>
      <vt:lpstr>宋体</vt:lpstr>
      <vt:lpstr>Times New Roman</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liang</dc:creator>
  <cp:lastModifiedBy>liang</cp:lastModifiedBy>
  <cp:revision>150</cp:revision>
  <dcterms:created xsi:type="dcterms:W3CDTF">2016-11-10T15:11:00Z</dcterms:created>
  <dcterms:modified xsi:type="dcterms:W3CDTF">2017-04-03T17:55:55Z</dcterms:modified>
</cp:coreProperties>
</file>